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5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5" r:id="rId30"/>
    <p:sldId id="286" r:id="rId31"/>
    <p:sldId id="287" r:id="rId32"/>
    <p:sldId id="288" r:id="rId33"/>
    <p:sldId id="289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71" autoAdjust="0"/>
    <p:restoredTop sz="94737" autoAdjust="0"/>
  </p:normalViewPr>
  <p:slideViewPr>
    <p:cSldViewPr>
      <p:cViewPr varScale="1">
        <p:scale>
          <a:sx n="75" d="100"/>
          <a:sy n="75" d="100"/>
        </p:scale>
        <p:origin x="684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7" name="Google Shape;377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 ve Metin" type="tx">
  <p:cSld name="TITLE_AND_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lı Resim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 ve Dikey Metin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key Başlık ve Metin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 Slaydı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 ve İçerik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ölüm Üstbilgisi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İki İçerik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rşılaştırma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Yalnızca Başlık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ş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lı İçerik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EAF4"/>
              </a:buClr>
              <a:buSzPts val="5400"/>
              <a:buFont typeface="Arial"/>
              <a:buNone/>
            </a:pPr>
            <a:r>
              <a:rPr lang="tr-TR" sz="3200" b="0" i="0" u="none" strike="noStrike" dirty="0" smtClean="0">
                <a:solidFill>
                  <a:srgbClr val="D7EAF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 </a:t>
            </a:r>
            <a:r>
              <a:rPr lang="tr-TR" sz="3200" b="0" i="0" u="none" strike="noStrike" dirty="0">
                <a:solidFill>
                  <a:srgbClr val="D7EAF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Yönetiminin Önemi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Bugüne kadar birçok firma, iç veya dış çevreden kaynaklanan nedenlerle kriz yaşamış veya kriz sınırına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gelmiştir.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 yönetimi ve kriz dönemi iletişimi, özellikle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1980’li yıllardan itibaren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üst düzey yöneticilerin ilgisini çekmeye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başlamıştır.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Bu dönemde yaşanan önemli olaylar, kriz yönetiminin şirketler için ne kadar hayati olduğunu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göstermiştir.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EAF4"/>
              </a:buClr>
              <a:buSzPts val="4400"/>
              <a:buFont typeface="Arial"/>
              <a:buNone/>
            </a:pPr>
            <a:r>
              <a:rPr lang="tr-TR" sz="3200" b="0" i="0" u="none" strike="noStrike" dirty="0">
                <a:solidFill>
                  <a:srgbClr val="D7EAF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Krizin Belirsizlik ve Gerilim Yaratıcı Doğası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" name="Google Shape;144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 ve kriz dönemlerinin en belirgin özelliği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belirsizliktir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. Kriz, işletmeleri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sisli bir ortamın içine sokarak hem örgütün hem de çalışanlarının yönünü belirleme konusunda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büyük bir </a:t>
            </a:r>
            <a:r>
              <a:rPr lang="tr-TR" sz="40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belirsizlik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yaratır.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EAF4"/>
              </a:buClr>
              <a:buSzPts val="4400"/>
              <a:buFont typeface="Arial"/>
              <a:buNone/>
            </a:pPr>
            <a:r>
              <a:rPr lang="tr-TR" sz="3200" b="0" i="0" u="none" strike="noStrike">
                <a:solidFill>
                  <a:srgbClr val="D7EAF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Krizin Üç Temel Özelliği: Tehdit, Zaman Baskısı ve Sürpriz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Google Shape;150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 smtClean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Tehdit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örgütün mevcut durumu ile arzulanan hedefler arasındaki fark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olarak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algılanır ve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kriz, örgütün temel hedeflerini ve işleyiş düzenini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tehdit ederken,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tehdidin ciddiyeti kriz türlerine ve örgütün durumuna bağlı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olarak değişir.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Zaman baskısı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ise,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 anında karar verme sürecinde yaşanan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yoğun zaman kısıtlamalarını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ifade eder ve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yöneticilerin hızlı kararlar almasını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zorunlu kılar. 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Sürpriz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ise,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örgütü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beklenmedik ve ani değişimlerin rahatsız etmesiyle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ortaya çıkar ve genellikle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çevreyi değerlendirme ve bilgi toplama sistemlerindeki hataların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sonucudur.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EAF4"/>
              </a:buClr>
              <a:buSzPts val="5400"/>
              <a:buFont typeface="Arial"/>
              <a:buNone/>
            </a:pPr>
            <a:r>
              <a:rPr lang="tr-TR" sz="3200" b="0" i="0" u="none" strike="noStrike">
                <a:solidFill>
                  <a:srgbClr val="D7EAF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 Etmenleri ve Nedenleri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6" name="Google Shape;166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Bir örgütü kriz durumuna sokan birçok kaynak ve neden bulunmaktadır; bunlar arasında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çevresel değişimlere zamanında ve uygun şekilde uyum sağlayamama, bilgisizlik ve iletişimsizlik, yetersiz ve hatalı eğitim faaliyetleri, yetersiz haberleşme ve koordinasyonsuzluk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gibi faktörler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yer almaktadır.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Krize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neden olabilecek faktörler,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örgütün iç veya dış çevresinden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kaynaklanabilir ve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iç ile dış çevre faktörlerinin etkileşimi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 kriz için zemin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hazırlayabilmektedir.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EAF4"/>
              </a:buClr>
              <a:buSzPts val="5400"/>
              <a:buFont typeface="Arial"/>
              <a:buNone/>
            </a:pPr>
            <a:r>
              <a:rPr lang="tr-TR" sz="3200" b="0" i="0" u="none" strike="noStrike">
                <a:solidFill>
                  <a:srgbClr val="D7EAF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İç Çevre Faktörleri ve Kriz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7" name="Google Shape;177;p2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Bir örgütün krizle karşılaşmasına yol açan birçok iç etmen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bulunmaktadır.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Bu etmenler </a:t>
            </a:r>
            <a:r>
              <a:rPr lang="tr-TR" sz="3200" b="0" i="0" u="none" strike="noStrike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arasında:</a:t>
            </a:r>
          </a:p>
          <a:p>
            <a:pPr lvl="1" indent="-457200" algn="just">
              <a:spcBef>
                <a:spcPts val="0"/>
              </a:spcBef>
              <a:buClr>
                <a:srgbClr val="FFFF00"/>
              </a:buClr>
              <a:buSzPts val="3600"/>
            </a:pPr>
            <a:r>
              <a:rPr lang="tr-TR" sz="3200" b="0" i="0" u="none" strike="noStrike" dirty="0" smtClean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örgütün işleyişi, </a:t>
            </a:r>
          </a:p>
          <a:p>
            <a:pPr lvl="1" indent="-457200" algn="just">
              <a:spcBef>
                <a:spcPts val="0"/>
              </a:spcBef>
              <a:buClr>
                <a:srgbClr val="FFFF00"/>
              </a:buClr>
              <a:buSzPts val="3600"/>
            </a:pPr>
            <a:r>
              <a:rPr lang="tr-TR" sz="3200" b="0" i="0" u="none" strike="noStrike" dirty="0" smtClean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yönetim tarzı, </a:t>
            </a:r>
          </a:p>
          <a:p>
            <a:pPr lvl="1" indent="-457200" algn="just">
              <a:spcBef>
                <a:spcPts val="0"/>
              </a:spcBef>
              <a:buClr>
                <a:srgbClr val="FFFF00"/>
              </a:buClr>
              <a:buSzPts val="3600"/>
            </a:pPr>
            <a:r>
              <a:rPr lang="tr-TR" sz="3200" b="0" i="0" u="none" strike="noStrike" dirty="0" smtClean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insan kaynağının özellikleri ve </a:t>
            </a:r>
          </a:p>
          <a:p>
            <a:pPr lvl="1" indent="-457200" algn="just">
              <a:spcBef>
                <a:spcPts val="0"/>
              </a:spcBef>
              <a:buClr>
                <a:srgbClr val="FFFF00"/>
              </a:buClr>
              <a:buSzPts val="3600"/>
            </a:pPr>
            <a:r>
              <a:rPr lang="tr-TR" sz="3200" b="0" i="0" u="none" strike="noStrike" dirty="0" smtClean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kültürel yapısı</a:t>
            </a:r>
            <a:r>
              <a:rPr lang="tr-TR" sz="3200" b="0" i="0" u="none" strike="noStrike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gibi iç dinamikler </a:t>
            </a:r>
            <a:r>
              <a:rPr lang="tr-TR" sz="3200" b="0" i="0" u="none" strike="noStrike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yer almaktadır.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Örgütün bu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iç dinamikleri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yalnızca kendi başlarına kriz yaratmakla kalmaz, aynı zamanda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dış çevresel faktörlerle etkileşime girerek krizlerin etkilerini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artırabilirler.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Örgütün çevresel gelişmeleri izleme konusundaki tutumu,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yani reaktif veya </a:t>
            </a:r>
            <a:r>
              <a:rPr lang="tr-TR" sz="3200" b="0" i="0" u="none" strike="noStrike" dirty="0" err="1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proaktif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yaklaşımı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krizle karşılaşma riskini ve krizden etkilenme oranını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belirlemede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önemli bir rol oynar.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sng" strike="noStrike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Proaktif</a:t>
            </a:r>
            <a:r>
              <a:rPr lang="tr-TR" sz="3200" b="0" i="0" u="sng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tutum sergileyen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örgütler,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değişimleri yakından takip eder, esnek yapılar geliştirir ve kriz sinyallerini dikkate alarak </a:t>
            </a:r>
            <a:r>
              <a:rPr lang="tr-TR" sz="3200" b="0" i="0" u="sng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önleyici tedbirler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alırken, </a:t>
            </a:r>
            <a:r>
              <a:rPr lang="tr-TR" sz="3200" b="0" i="0" u="sng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reaktif tutum sergileyenler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bu sinyalleri göz ardı ederek kriz riskini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sz="3200" b="0" i="0" u="sng" strike="noStrike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artırırlar</a:t>
            </a:r>
            <a:r>
              <a:rPr lang="tr-TR" sz="3200" b="0" i="0" u="none" strike="noStrike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EAF4"/>
              </a:buClr>
              <a:buSzPts val="5400"/>
              <a:buFont typeface="Arial"/>
              <a:buNone/>
            </a:pPr>
            <a:r>
              <a:rPr lang="tr-TR" sz="3200" b="0" i="0" u="none" strike="noStrike">
                <a:solidFill>
                  <a:srgbClr val="D7EAF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Tarihi Kriz Örnekleri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Google Shape;97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marR="0" lvl="0" indent="45720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1982 yılında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Johnson </a:t>
            </a:r>
            <a:r>
              <a:rPr lang="tr-TR" sz="3200" b="0" i="0" u="none" strike="noStrike" dirty="0" err="1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and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Johnson firmasının karşılaştığı </a:t>
            </a:r>
            <a:r>
              <a:rPr lang="tr-TR" sz="3200" b="0" i="0" u="none" strike="noStrike" dirty="0" err="1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Tylenol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zehirlenmesi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olayı, 1984’te </a:t>
            </a:r>
            <a:r>
              <a:rPr lang="tr-TR" sz="3200" b="0" i="0" u="none" strike="noStrike" dirty="0" err="1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Union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sz="3200" b="0" i="0" u="none" strike="noStrike" dirty="0" err="1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Carbide’ın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Hindistan </a:t>
            </a:r>
            <a:r>
              <a:rPr lang="tr-TR" sz="3200" b="0" i="0" u="none" strike="noStrike" dirty="0" err="1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Bhopal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tesislerindeki kimyasal sızıntısı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1986’da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Challenger Uzay Mekiği’nin infilakı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1987’de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Çernobil Nükleer Santrali kazası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ve 1989’da </a:t>
            </a:r>
            <a:r>
              <a:rPr lang="tr-TR" sz="3200" b="0" i="0" u="none" strike="noStrike" dirty="0" err="1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Exxon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sz="3200" b="0" i="0" u="none" strike="noStrike" dirty="0" err="1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Valdez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petrol </a:t>
            </a:r>
            <a:r>
              <a:rPr lang="tr-TR" sz="3200" b="0" i="0" u="none" strike="noStrike" dirty="0" smtClean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sızıntısı </a:t>
            </a:r>
            <a:r>
              <a:rPr lang="tr-TR" sz="3200" b="0" i="0" u="none" strike="noStrike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gibi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büyük krizler,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bu olayların örgütler üzerindeki yaşamsal etkilerini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ortaya koymuştur.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Bu tür krizler, şirketlerin kriz yönetimini gündemine almalarını zorunlu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kılmıştır.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Yöneticilerin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 sinyallerini algılayamaması, yetersiz bilgi toplama ve çevre analizleri yapamaması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gibi hatalar da iç çevre faktörleri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arasında yer alır.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Sonuç olarak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iç çevre faktörleri örgütün krizle karşılaşma olasılığını artıran ve kriz durumunda örgütün etkilenme derecesini belirleyen kritik unsurlar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olarak öne çıkar.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Örgütün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kültürel yapısındaki sorunlar, çalışan motivasyonunun düşük olması ve esnek olmayan örgütsel yapılar, krizlere karşı örgütün dayanıklılığını zayıflatır ve kriz anlarında etkin müdahaleyi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engeller.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EAF4"/>
              </a:buClr>
              <a:buSzPts val="5400"/>
              <a:buFont typeface="Arial"/>
              <a:buNone/>
            </a:pPr>
            <a:r>
              <a:rPr lang="tr-TR" sz="3200" b="0" i="0" u="none" strike="noStrike">
                <a:solidFill>
                  <a:srgbClr val="D7EAF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Dış Çevre Faktörleri ve Kriz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3" name="Google Shape;213;p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Kurumlar,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iç dinamiklerinin yanı sıra dış çevre faktörlerinden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 örgütsel krizlerle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karşılaşabilmektedir.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Açık sistem yaklaşımıyla hareket eden örgütler, dış çevredeki değişim ve gelişmelere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bağımlı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olup, bu değişimler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hem fırsatlar hem de krizlere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yol açabilecek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tehditler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içermektedir.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Sürekli değişen ve dinamik bir çevrede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faaliyet gösteren kurumlar,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karmaşıklık ve belirsizlik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nedeniyle yönetsel kararlarının kalitesini düşürerek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 riskini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artırmaktadır.</a:t>
            </a:r>
            <a:endParaRPr sz="320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Doğal faktörler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kontrol edilemeyen ani felaketler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olarak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 ortamı yaratırken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ekonomik faktörler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örgütün karşılaşabileceği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belirsizlik ve dalgalanmaları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etkiler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.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Teknolojik gelişmelerin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hızla değişmesi, örgütlerin uyum sağlayamaması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durumunda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krizlere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neden olabilir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ve hukuksal ile siyasal değişiklikler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 örgütlerin faaliyetlerini olumsuz etkileyerek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yaratabilir.</a:t>
            </a:r>
            <a:endParaRPr sz="3200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Ayrıca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küreselleşme süreciyle birlikte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uluslararası çevre faktörleri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örgütler için ciddi kriz tehditleri oluşturmakta,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iletişim teknolojilerindeki gelişmeler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ise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krizlerin hızlı ve geniş çapta yayılmasına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neden olmaktadır.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EAF4"/>
              </a:buClr>
              <a:buSzPts val="5400"/>
              <a:buFont typeface="Arial"/>
              <a:buNone/>
            </a:pPr>
            <a:r>
              <a:rPr lang="tr-TR" sz="3200" b="0" i="0" u="none" strike="noStrike">
                <a:solidFill>
                  <a:srgbClr val="D7EAF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Krizin Evreleri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4" name="Google Shape;244;p4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Krizler genellikle ani bir şekilde ortaya çıkmaz; </a:t>
            </a:r>
            <a:r>
              <a:rPr lang="tr-TR" sz="3200" b="0" i="0" u="none" strike="noStrike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Turner’a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göre bir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krizin altı evresi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bulunmaktadır. </a:t>
            </a:r>
            <a:endParaRPr lang="tr-TR" sz="3200" b="0" i="0" u="none" strike="noStrike" dirty="0" smtClean="0">
              <a:solidFill>
                <a:srgbClr val="FFFF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İlk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olarak,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krizin kavramsal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başlangıç noktası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geçmişte kabul görmüş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inançlar ve normların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hakim olduğu bir aşamayı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ifade eder.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Ardından,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kuluçka dönemi gelir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;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bu dönemde krizle uyumlu olmayan olaylar yavaş yavaş birikir ancak geleneksel inançlar nedeniyle fark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edilmeyebilir.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Bazı öngörü yeteneğine sahip bireyler krizin ortaya çıkabileceğini algılasa da bu görüşler örgüt içinde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paylaşılmaz.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EAF4"/>
              </a:buClr>
              <a:buSzPts val="5400"/>
              <a:buFont typeface="Arial"/>
              <a:buNone/>
            </a:pPr>
            <a:r>
              <a:rPr lang="tr-TR" sz="3200" b="0" i="0" u="none" strike="noStrike">
                <a:solidFill>
                  <a:srgbClr val="D7EAF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 Yönetiminin Geniş Kapsamı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Google Shape;103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İster özel sektörde ister kamu kurumunda faaliyet gösteren tüm örgütler, iyi yönetilmezlerse krizlerin kuruluşları için son perde olabileceğini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anlamışlardır. Krizler,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örgütlerin gücü ve yaygın etkileri nedeniyle ciddi tehditler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oluşturur.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Belirme anında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ise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krizin varlığı karar vericiler tarafından fark edilir ve </a:t>
            </a:r>
            <a:r>
              <a:rPr lang="tr-TR" sz="3200" b="0" i="0" u="sng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erken uyarı sistemleri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devreye girerek kriz önleme mekanizmaları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harekete geçirilir. Ancak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her durumda örgüt krizi tamamen önleyemeyebilir ve kriz etkisini tam anlamıyla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hisseder.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Hücum safhasında kriz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örgüt çalışanları tarafından tamamen anlaşılır hale gelir ve kriz artık saklanamaz veya göz ardı edilemez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bir durum olur.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Kurtarma safhasında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 yeniden tanımlanır ve yönetim ekibi krizin olumsuz etkilerini gidermek için çalışmalarını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sürdürür.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4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Son olarak, yeniden yapılanma safhasında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 sonrası dönemde, örgütün gelecekteki krizlerle başa çıkma yeteneğini geliştirmek için </a:t>
            </a:r>
            <a:r>
              <a:rPr lang="tr-TR" sz="3200" b="0" i="0" u="sng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inançlar, normlar ve prosedürler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gözden geçirilir.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5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EAF4"/>
              </a:buClr>
              <a:buSzPts val="5400"/>
              <a:buFont typeface="Arial"/>
              <a:buNone/>
            </a:pPr>
            <a:r>
              <a:rPr lang="tr-TR" sz="3200" b="0" i="0" u="none" strike="noStrike" dirty="0">
                <a:solidFill>
                  <a:srgbClr val="D7EAF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İTİBAR KAVRAMI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2" name="Google Shape;292;p5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İtibar yönetimi, günümüzde kurumlar için hayati bir öneme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sahiptir.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Toplum tarafından </a:t>
            </a:r>
            <a:r>
              <a:rPr lang="tr-TR" sz="3200" b="0" i="0" u="sng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sevilen, kabul edilen ve değer verilen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kurumlar, faaliyetlerini daha başarılı bir şekilde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sürdürebilmektedir.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5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Türk Dil Kurumu'na göre itibar,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"saygı görme, değerli ve güvenilir olma durumu, saygınlık ve prestij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" anlamına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gelmektedir. </a:t>
            </a:r>
            <a:endParaRPr lang="tr-TR" sz="3200" b="0" i="0" u="none" strike="noStrike" dirty="0" smtClean="0">
              <a:solidFill>
                <a:srgbClr val="FFFF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Kurumsal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itibar,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paydaşların kurum hakkındaki algılarını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kapsar ve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kurumun yönetim kapasitesi, stratejileri, finansal durumu, sosyal sorumlulukları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gibi birçok kriterle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ölçülür.</a:t>
            </a:r>
            <a:endParaRPr sz="3200" b="0" i="0" u="none" strike="noStrike" dirty="0">
              <a:solidFill>
                <a:srgbClr val="FFFF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5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Etkin itibar yönetimi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halkla ilişkiler uzmanlarının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bilgi, beceri ve tekniklerini kullanarak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kurumun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pazarlama ve iletişim fonksiyonları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arasında önemli bir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köprü görevi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görür.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5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EAF4"/>
              </a:buClr>
              <a:buSzPct val="100000"/>
              <a:buFont typeface="Arial"/>
              <a:buNone/>
            </a:pPr>
            <a:r>
              <a:rPr lang="tr-TR" sz="3200" b="0" i="0" u="none" strike="noStrike" dirty="0">
                <a:solidFill>
                  <a:srgbClr val="D7EAF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KURUMSAL İTİBARIN YÖNETİMİ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" name="Google Shape;308;p5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Kurumsal itibar yönetimi, günümüzde kurumlar için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rekabette üstünlük sağlamak ve sürdürülebilir başarı elde etmek adına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kritik bir öneme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sahiptir. 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5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 err="1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Fortune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Magazine tarafından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belirlenen itibar nitelikleri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arasında </a:t>
            </a:r>
            <a:endParaRPr lang="tr-TR" sz="3200" b="0" i="0" u="none" strike="noStrike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lvl="1" indent="-457200" algn="just">
              <a:spcBef>
                <a:spcPts val="0"/>
              </a:spcBef>
              <a:buClr>
                <a:srgbClr val="FFFF00"/>
              </a:buClr>
              <a:buSzPts val="3600"/>
            </a:pPr>
            <a:r>
              <a:rPr lang="tr-TR" sz="2800" b="0" i="0" u="none" strike="noStrike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Yönetim Kalitesi, </a:t>
            </a:r>
          </a:p>
          <a:p>
            <a:pPr lvl="1" indent="-457200" algn="just">
              <a:spcBef>
                <a:spcPts val="0"/>
              </a:spcBef>
              <a:buClr>
                <a:srgbClr val="FFFF00"/>
              </a:buClr>
              <a:buSzPts val="3600"/>
            </a:pPr>
            <a:r>
              <a:rPr lang="tr-TR" sz="2800" b="0" i="0" u="none" strike="noStrike" dirty="0" smtClean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Ürün Ve Hizmet Kalitesi, </a:t>
            </a:r>
          </a:p>
          <a:p>
            <a:pPr lvl="1" indent="-457200" algn="just">
              <a:spcBef>
                <a:spcPts val="0"/>
              </a:spcBef>
              <a:buClr>
                <a:srgbClr val="FFFF00"/>
              </a:buClr>
              <a:buSzPts val="3600"/>
            </a:pPr>
            <a:r>
              <a:rPr lang="tr-TR" sz="2800" b="0" i="0" u="none" strike="noStrike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Uzun Vadeli Yatırımların Değeri, </a:t>
            </a:r>
          </a:p>
          <a:p>
            <a:pPr lvl="1" indent="-457200" algn="just">
              <a:spcBef>
                <a:spcPts val="0"/>
              </a:spcBef>
              <a:buClr>
                <a:srgbClr val="FFFF00"/>
              </a:buClr>
              <a:buSzPts val="3600"/>
            </a:pPr>
            <a:r>
              <a:rPr lang="tr-TR" sz="2800" b="0" i="0" u="none" strike="noStrike" dirty="0" smtClean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Yenilikçilik, </a:t>
            </a:r>
          </a:p>
          <a:p>
            <a:pPr lvl="1" indent="-457200" algn="just">
              <a:spcBef>
                <a:spcPts val="0"/>
              </a:spcBef>
              <a:buClr>
                <a:srgbClr val="FFFF00"/>
              </a:buClr>
              <a:buSzPts val="3600"/>
            </a:pPr>
            <a:r>
              <a:rPr lang="tr-TR" sz="2800" b="0" i="0" u="none" strike="noStrike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Finansal Sağlamlık, </a:t>
            </a:r>
          </a:p>
          <a:p>
            <a:pPr lvl="1" indent="-457200" algn="just">
              <a:spcBef>
                <a:spcPts val="0"/>
              </a:spcBef>
              <a:buClr>
                <a:srgbClr val="FFFF00"/>
              </a:buClr>
              <a:buSzPts val="3600"/>
            </a:pPr>
            <a:r>
              <a:rPr lang="tr-TR" sz="2800" b="0" i="0" u="none" strike="noStrike" dirty="0" smtClean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Yetenekli Elemanları Çekme Ve Elde Tutma Becerisi, </a:t>
            </a:r>
          </a:p>
          <a:p>
            <a:pPr lvl="1" indent="-457200" algn="just">
              <a:spcBef>
                <a:spcPts val="0"/>
              </a:spcBef>
              <a:buClr>
                <a:srgbClr val="FFFF00"/>
              </a:buClr>
              <a:buSzPts val="3600"/>
            </a:pPr>
            <a:r>
              <a:rPr lang="tr-TR" sz="2800" b="0" i="0" u="none" strike="noStrike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Sosyal Ve Çevresel Sorumluluk İle </a:t>
            </a:r>
          </a:p>
          <a:p>
            <a:pPr lvl="1" indent="-457200" algn="just">
              <a:spcBef>
                <a:spcPts val="0"/>
              </a:spcBef>
              <a:buClr>
                <a:srgbClr val="FFFF00"/>
              </a:buClr>
              <a:buSzPts val="3600"/>
            </a:pPr>
            <a:r>
              <a:rPr lang="tr-TR" sz="2800" b="0" i="0" u="none" strike="noStrike" dirty="0" smtClean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Kurumsal değerlerin </a:t>
            </a:r>
            <a:r>
              <a:rPr lang="tr-TR" sz="28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bilgece kullanılması </a:t>
            </a:r>
            <a:r>
              <a:rPr lang="tr-TR" sz="28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yer almaktadır.</a:t>
            </a:r>
            <a:endParaRPr sz="2800" b="0" i="0" u="none" strike="noStrike" dirty="0">
              <a:solidFill>
                <a:srgbClr val="FFFF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5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Kurumsal itibar yönetimi süreci, </a:t>
            </a:r>
            <a:endParaRPr lang="tr-TR" sz="3200" b="0" i="0" u="none" strike="noStrike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lvl="1" indent="-457200" algn="just">
              <a:spcBef>
                <a:spcPts val="0"/>
              </a:spcBef>
              <a:buClr>
                <a:srgbClr val="FFFF00"/>
              </a:buClr>
              <a:buSzPts val="3600"/>
            </a:pPr>
            <a:r>
              <a:rPr lang="tr-TR" sz="3200" b="0" i="0" u="none" strike="noStrike" dirty="0" smtClean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Mevcut durumun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analiz edilmesi, </a:t>
            </a:r>
            <a:endParaRPr lang="tr-TR" sz="3200" b="0" i="0" u="none" strike="noStrike" dirty="0" smtClean="0">
              <a:solidFill>
                <a:schemeClr val="accent3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lvl="1" indent="-457200" algn="just">
              <a:spcBef>
                <a:spcPts val="0"/>
              </a:spcBef>
              <a:buClr>
                <a:srgbClr val="FFFF00"/>
              </a:buClr>
              <a:buSzPts val="3600"/>
            </a:pPr>
            <a:r>
              <a:rPr lang="tr-TR" sz="3200" b="0" i="0" u="none" strike="noStrike" dirty="0" smtClean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Gelecekteki itibar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hedeflerinin belirlenmesi ve </a:t>
            </a:r>
            <a:endParaRPr lang="tr-TR" sz="3200" b="0" i="0" u="none" strike="noStrike" dirty="0" smtClean="0">
              <a:solidFill>
                <a:schemeClr val="accent3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lvl="1" indent="-457200" algn="just">
              <a:spcBef>
                <a:spcPts val="0"/>
              </a:spcBef>
              <a:buClr>
                <a:srgbClr val="FFFF00"/>
              </a:buClr>
              <a:buSzPts val="3600"/>
            </a:pPr>
            <a:r>
              <a:rPr lang="tr-TR" sz="3200" b="0" i="0" u="none" strike="noStrike" dirty="0" smtClean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Bu hedeflere </a:t>
            </a:r>
            <a:r>
              <a:rPr lang="tr-TR" sz="28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ulaşmak için stratejik değişimlerin yönetilmesini </a:t>
            </a:r>
            <a:r>
              <a:rPr lang="tr-TR" sz="28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içerir. </a:t>
            </a:r>
            <a:endParaRPr lang="tr-TR" sz="2800" b="0" i="0" u="none" strike="noStrike" dirty="0" smtClean="0">
              <a:solidFill>
                <a:srgbClr val="FFFF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 err="1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Fombrun’un</a:t>
            </a:r>
            <a:r>
              <a:rPr lang="tr-TR" sz="3200" b="0" i="0" u="none" strike="noStrike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belirttiği gibi, bu süreç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üç ana adımda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incelenebilir:</a:t>
            </a:r>
            <a:endParaRPr sz="3200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EAF4"/>
              </a:buClr>
              <a:buSzPts val="5400"/>
              <a:buFont typeface="Arial"/>
              <a:buNone/>
            </a:pPr>
            <a:r>
              <a:rPr lang="tr-TR" sz="3200" b="0" i="0" u="none" strike="noStrike">
                <a:solidFill>
                  <a:srgbClr val="D7EAF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21. Yüzyılda Krizlerle Mücadele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None/>
            </a:pPr>
            <a:r>
              <a:rPr lang="tr-TR" sz="3200" b="0" i="0" u="none" strike="noStrike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21. yüzyılda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geçmişe kıyasla daha fazla krizle karşılaşma olasılığı büyük ölçüde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artmıştır.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Krizlerle başa çıkmak için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“nasılsa bizim başımıza gelmez”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gibi bir mantık benimsemek, ciddi sonuçlara yol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açabilir. 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5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1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Durum Analizi: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Kurumun mevcut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kimlik, imaj ve tutarlılık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düzeyinin değerlendirilmesi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. </a:t>
            </a:r>
            <a:endParaRPr lang="tr-TR" sz="3200" b="0" i="0" u="none" strike="noStrike" dirty="0" smtClean="0">
              <a:solidFill>
                <a:srgbClr val="FFFF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marR="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Kimlik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analizi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ile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kurumun kendini nasıl tanımladığı ve paydaşlar tarafından nasıl algılandığı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belirlenir. </a:t>
            </a:r>
            <a:endParaRPr lang="tr-TR" sz="3200" b="0" i="0" u="none" strike="noStrike" dirty="0" smtClean="0">
              <a:solidFill>
                <a:srgbClr val="FFFF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marR="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İmaj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analizi,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paydaşların kurum hakkındaki algılarını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tespit eder. </a:t>
            </a:r>
            <a:endParaRPr lang="tr-TR" sz="3200" b="0" i="0" u="none" strike="noStrike" dirty="0" smtClean="0">
              <a:solidFill>
                <a:srgbClr val="FFFF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marR="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Tutarlılık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analizi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ise mevcut imaj ile itibar arasındaki uyumu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değerlendirir.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5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1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Geleceği Tasarlamak: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Kurumun gelecekteki </a:t>
            </a:r>
            <a:r>
              <a:rPr lang="tr-TR" sz="3200" b="0" i="0" u="sng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itibar hedeflerini belirlemesi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ve bu hedeflere ulaşmak için </a:t>
            </a:r>
            <a:r>
              <a:rPr lang="tr-TR" sz="3200" b="0" i="0" u="sng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stratejik planlamalar yapması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. </a:t>
            </a:r>
            <a:endParaRPr lang="tr-TR" sz="3200" b="0" i="0" u="none" strike="noStrike" dirty="0" smtClean="0">
              <a:solidFill>
                <a:srgbClr val="FFFF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lvl="0" indent="457200" algn="just">
              <a:spcBef>
                <a:spcPts val="0"/>
              </a:spcBef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Bu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aşamada,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üst yönetimin stratejik </a:t>
            </a: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yönü,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rakip </a:t>
            </a: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analizi</a:t>
            </a:r>
            <a:r>
              <a:rPr lang="tr-TR" sz="3200" b="0" i="0" u="none" strike="noStrike" dirty="0" smtClean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ve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piyasa </a:t>
            </a: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eğilimleri </a:t>
            </a:r>
            <a:r>
              <a:rPr lang="tr-TR" sz="3200" b="0" i="0" u="none" strike="noStrike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göz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önünde bulundurulur.</a:t>
            </a:r>
            <a:endParaRPr sz="3200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5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1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Geçiş Sürecini ve Değişimi Yönetmek: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Mevcut durum ile hedeflenen itibar arasındaki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farkların tespit edilmesi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ve bu farkları kapatmak için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değişim yönetiminin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uygulanması.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endParaRPr lang="tr-TR" sz="3200" b="0" i="0" u="none" strike="noStrike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 smtClean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İletişim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süreçlerinin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nitelikleri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ve paydaşlarla </a:t>
            </a: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bilgi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paylaşımı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bu aşamada kritik öneme sahiptir</a:t>
            </a:r>
            <a:r>
              <a:rPr lang="tr-TR" sz="3200" b="0" i="0" u="none" strike="noStrike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.</a:t>
            </a:r>
            <a:endParaRPr sz="3200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6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Sonuç olarak,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kurumsal itibar yönetimi, kurumların paydaşlarıyla olan ilişkilerini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stratejik bir şekilde yönetmeleri ve olumlu algılar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oluşturmaları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sürecidir.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Etkin itibar yönetimi, kurumların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rekabet avantajı elde etmelerini ve sürdürülebilir başarı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sağlamalarını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mümkün kılar.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6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EAF4"/>
              </a:buClr>
              <a:buSzPts val="3200"/>
              <a:buFont typeface="Arial"/>
              <a:buNone/>
            </a:pPr>
            <a:r>
              <a:rPr lang="tr-TR" sz="3200" b="0" i="0" u="none" strike="noStrike">
                <a:solidFill>
                  <a:srgbClr val="D7EAF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10. HAFTA Hİ TEST SORULARI</a:t>
            </a:r>
            <a:endParaRPr sz="3200" b="0" i="0" u="none" strike="noStrike">
              <a:solidFill>
                <a:srgbClr val="D7EAF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4" name="Google Shape;344;p6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</a:pPr>
            <a:r>
              <a:rPr lang="tr-TR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Aşağıdakilerden hangisi krizlerin üç temel özelliğinden biri değildir?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A) Tehdit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B) Zaman baskısı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C) Sürpriz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D) Belirsizlik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E) Uzun vadeli planlama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6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</a:pPr>
            <a:r>
              <a:rPr lang="tr-TR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Aşağıdaki kriz türlerinden hangisi Johnson &amp; Johnson firmasının 1982'de karşılaştığı Tylenol olayı için en uygun tanımdır?</a:t>
            </a:r>
            <a:endParaRPr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endParaRPr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A) Finansal kriz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B) Teknolojik kriz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C) Hukuki kriz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D) Ürün kaynaklı kriz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E) Çevresel kriz</a:t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6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</a:pPr>
            <a:r>
              <a:rPr lang="tr-TR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“Kriz” kelimesi etimolojik olarak hangi dile dayanmaktadır?</a:t>
            </a:r>
            <a:endParaRPr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endParaRPr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A) Latince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B) Yunanca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C) Çince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D) Sanskritçe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E) Arapça</a:t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6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</a:pPr>
            <a:r>
              <a:rPr lang="tr-TR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Aşağıdaki ifadelerden hangisi proaktif bir yaklaşımı tanımlar?</a:t>
            </a:r>
            <a:endParaRPr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endParaRPr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A) Değişim sinyallerine karşı hızlı ama plansız tepki vermek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B) Krizleri önlemek yerine krize tepki vermeyi tercih etmek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C) Kriz sinyallerine karşı duyarsız kalmak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D) Çevresel değişimleri izleyerek önleyici tedbirler almak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E) Kriz sonrası iyileştirme süreçlerine odaklanmak</a:t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6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</a:pPr>
            <a:r>
              <a:rPr lang="tr-TR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Aşağıdakilerden hangisi dış çevre faktörlerinden biri değildir?</a:t>
            </a:r>
            <a:endParaRPr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endParaRPr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A) Doğal afetler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B) Ekonomik dalgalanmalar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C) Teknolojik gelişmeler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D) Örgütün yönetim tarzı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E) Küreselleşme</a:t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6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</a:pPr>
            <a:r>
              <a:rPr lang="tr-TR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 Oxford Sözlüğü’ne göre kriz nasıl tanımlanır?</a:t>
            </a:r>
            <a:endParaRPr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endParaRPr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A) "Tehlikeli bir durum"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B) "Geri dönülmez bir değişim süreci"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C) "Daha iyi ya da daha kötüye gitmek için dönüm noktası"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D) "Kurumların kontrol edemediği ani durumlar"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E) "Risk faktörleriyle karşı karşıya kalınan dönem"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EAF4"/>
              </a:buClr>
              <a:buSzPct val="100000"/>
              <a:buFont typeface="Arial"/>
              <a:buNone/>
            </a:pPr>
            <a:r>
              <a:rPr lang="tr-TR" sz="3200" b="0" i="0" u="none" strike="noStrike" dirty="0">
                <a:solidFill>
                  <a:srgbClr val="D7EAF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Modern Kriz Yönetiminin Zorlukları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Google Shape;115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None/>
            </a:pP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İnsanoğlunun hatalarından öğrendiği dönem çok geride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kalmıştır.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Modern kriz yönetiminin en tehlikeli yanlarından biri,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iletişim teknolojilerindeki gelişmelerin ve medya evriminin krizleri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görünür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hale getirmesidir.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Bu durum,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sosyal sorumluluk anlayışını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örgütlerin üzerine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yerleştirmiştir. 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6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</a:pPr>
            <a:r>
              <a:rPr lang="tr-TR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7. Aşağıdakilerden hangisi Turner’ın kriz evrelerinden biri değildir?</a:t>
            </a:r>
            <a:endParaRPr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endParaRPr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A) Kavramsal başlangıç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B) Kuluçka dönemi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C) Belirme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D) Kurtarma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E) Tehlikenin sona ermesi</a:t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6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</a:pPr>
            <a:r>
              <a:rPr lang="tr-TR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8. Aşağıdakilerden hangisi kurumsal itibar yönetiminde yer alan üç ana adımdan biri değildir?</a:t>
            </a:r>
            <a:endParaRPr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endParaRPr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A) Durum analizi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B) Geleceği tasarlamak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C) İletişim süreçlerini kapatmak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D) Değişimi yönetmek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E) Hedef belirlemek</a:t>
            </a: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6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</a:pPr>
            <a:r>
              <a:rPr lang="tr-TR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9. İtibar kavramı Türk Dil Kurumu’na göre aşağıdakilerden hangisiyle ifade edilir?</a:t>
            </a:r>
            <a:endParaRPr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endParaRPr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A) Toplumun beklentileri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B) Saygı görme ve güvenilir olma durumu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C) Yönetim kalitesi ve finansal sağlamlık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D) Kriz yönetimi kapasitesi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E) Marka imajı ve kültürel yapı</a:t>
            </a: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7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</a:pPr>
            <a:r>
              <a:rPr lang="tr-TR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10. Fortune Magazine’e göre bir kurumun itibarını belirleyen nitelikler arasında aşağıdakilerden hangisi yer almaz?</a:t>
            </a:r>
            <a:endParaRPr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endParaRPr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A) Yönetim kalitesi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B) Ürün ve hizmet kalitesi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C) Uzun vadeli yatırım değeri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D) Finansal başarısızlık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tr-TR">
                <a:latin typeface="Times New Roman"/>
                <a:ea typeface="Times New Roman"/>
                <a:cs typeface="Times New Roman"/>
                <a:sym typeface="Times New Roman"/>
              </a:rPr>
              <a:t>E) Sosyal sorumluluk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EAF4"/>
              </a:buClr>
              <a:buSzPts val="4400"/>
              <a:buFont typeface="Arial"/>
              <a:buNone/>
            </a:pPr>
            <a:r>
              <a:rPr lang="tr-TR" sz="3200" b="0" i="0" u="none" strike="noStrike">
                <a:solidFill>
                  <a:srgbClr val="D7EAF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 Yönetiminin Önemi ve Fırsat Yaratma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Google Shape;121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 dönemiyle baş etmek ve hatta krizi bir fırsata dönüştürebilmek,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 yönetiminin becerisine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bağlıdır.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İyi bir kriz yönetimi, örgütlerin kriz anında doğru adımları atmasını sağlayarak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zararları en aza indirir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ve hatta bazı durumlarda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krizden güçlenerek çıkmalarına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yardımcı olabilir.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EAF4"/>
              </a:buClr>
              <a:buSzPts val="5400"/>
              <a:buFont typeface="Arial"/>
              <a:buNone/>
            </a:pPr>
            <a:r>
              <a:rPr lang="tr-TR" sz="3200" b="0" i="0" u="none" strike="noStrike" dirty="0">
                <a:solidFill>
                  <a:srgbClr val="D7EAF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 Kavramının Tanımlanması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Google Shape;127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None/>
            </a:pP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 kavramını açıklayabilmek için sosyal bilimler dahil birçok alanda çeşitli tanımlar </a:t>
            </a:r>
            <a:r>
              <a:rPr lang="tr-TR" sz="3200" b="0" i="0" u="none" strike="noStrike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bulunmaktadır. </a:t>
            </a:r>
            <a:endParaRPr lang="tr-TR" sz="3200" b="0" i="0" u="none" strike="noStrike" dirty="0" smtClean="0">
              <a:solidFill>
                <a:srgbClr val="FFFF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None/>
            </a:pPr>
            <a:r>
              <a:rPr lang="tr-TR" sz="3200" b="0" i="0" u="none" strike="noStrike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Etimolojik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olarak,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 kelimesi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Yunanca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"ayrılmak"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anlamına gelen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"</a:t>
            </a:r>
            <a:r>
              <a:rPr lang="tr-TR" sz="3200" b="0" i="0" u="none" strike="noStrike" dirty="0" err="1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krisis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"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sözcüğünden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türemiştir. </a:t>
            </a:r>
            <a:endParaRPr lang="tr-TR" sz="3200" b="0" i="0" u="none" strike="noStrike" dirty="0" smtClean="0">
              <a:solidFill>
                <a:srgbClr val="FFFF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None/>
            </a:pPr>
            <a:r>
              <a:rPr lang="tr-TR" sz="3200" b="0" i="0" u="none" strike="noStrike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İlginç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bir şekilde,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Çin yazısında kriz iki sembolle ifade edilir: "fırsat" ve "tehlike".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Bu,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krizin aynı anda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hem olumlu hem de olumsuz çağrışımlar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içerdiğini göstermektedir.</a:t>
            </a:r>
            <a:endParaRPr sz="3200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Kriz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farklı bir ürün geliştirmek, yeni bir organizasyon kurmak, yeni bir iş alanı açmak veya yeni bir </a:t>
            </a:r>
            <a:r>
              <a:rPr lang="tr-TR" sz="3200" b="0" i="0" u="none" strike="noStrike" dirty="0" smtClean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bölgede gelişmek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gibi birçok faktör aracılığıyla geleceğin şekillenmesinde 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etkili olabilir.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Oxford Sözlüğü, krizi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"daha iyi ya da daha kötüye gitmek için dönüm noktası" 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olarak tanımlarken, </a:t>
            </a:r>
            <a:r>
              <a:rPr lang="tr-TR" sz="3200" b="0" i="0" u="none" strike="noStrike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Learner’s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sz="3200" b="0" i="0" u="none" strike="noStrike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Dictionary’de</a:t>
            </a:r>
            <a:r>
              <a:rPr lang="tr-TR" sz="3200" b="0" i="0" u="none" strike="noStrike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sz="3200" b="0" i="0" u="none" strike="noStrike" dirty="0">
                <a:solidFill>
                  <a:schemeClr val="accent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"zor zamanlar, gelecek endişesi ve tehlikesi gibi nedenlerle ortaya çıkan yaşamsal dönüm noktası"</a:t>
            </a:r>
            <a:r>
              <a:rPr lang="tr-TR" sz="3200" b="0" i="0" u="none" strike="noStrike" dirty="0">
                <a:solidFill>
                  <a:srgbClr val="FFFF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şeklinde ifade edilmektedir.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1890</Words>
  <Application>Microsoft Office PowerPoint</Application>
  <PresentationFormat>Geniş ekran</PresentationFormat>
  <Paragraphs>154</Paragraphs>
  <Slides>53</Slides>
  <Notes>53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53</vt:i4>
      </vt:variant>
    </vt:vector>
  </HeadingPairs>
  <TitlesOfParts>
    <vt:vector size="57" baseType="lpstr">
      <vt:lpstr>Arial</vt:lpstr>
      <vt:lpstr>Calibri</vt:lpstr>
      <vt:lpstr>Times New Roman</vt:lpstr>
      <vt:lpstr>Office Theme</vt:lpstr>
      <vt:lpstr>Kriz Yönetiminin Önemi</vt:lpstr>
      <vt:lpstr>Tarihi Kriz Örnekleri</vt:lpstr>
      <vt:lpstr>Kriz Yönetiminin Geniş Kapsamı</vt:lpstr>
      <vt:lpstr>21. Yüzyılda Krizlerle Mücadele</vt:lpstr>
      <vt:lpstr>Modern Kriz Yönetiminin Zorlukları</vt:lpstr>
      <vt:lpstr>Kriz Yönetiminin Önemi ve Fırsat Yaratma</vt:lpstr>
      <vt:lpstr>Kriz Kavramının Tanımlanması</vt:lpstr>
      <vt:lpstr>PowerPoint Sunusu</vt:lpstr>
      <vt:lpstr>PowerPoint Sunusu</vt:lpstr>
      <vt:lpstr>Krizin Belirsizlik ve Gerilim Yaratıcı Doğası</vt:lpstr>
      <vt:lpstr>Krizin Üç Temel Özelliği: Tehdit, Zaman Baskısı ve Sürpriz</vt:lpstr>
      <vt:lpstr>PowerPoint Sunusu</vt:lpstr>
      <vt:lpstr>PowerPoint Sunusu</vt:lpstr>
      <vt:lpstr>Kriz Etmenleri ve Nedenleri</vt:lpstr>
      <vt:lpstr>PowerPoint Sunusu</vt:lpstr>
      <vt:lpstr>İç Çevre Faktörleri ve Kriz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Dış Çevre Faktörleri ve Kriz</vt:lpstr>
      <vt:lpstr>PowerPoint Sunusu</vt:lpstr>
      <vt:lpstr>PowerPoint Sunusu</vt:lpstr>
      <vt:lpstr>PowerPoint Sunusu</vt:lpstr>
      <vt:lpstr>PowerPoint Sunusu</vt:lpstr>
      <vt:lpstr>Krizin Evreleri</vt:lpstr>
      <vt:lpstr>PowerPoint Sunusu</vt:lpstr>
      <vt:lpstr>PowerPoint Sunusu</vt:lpstr>
      <vt:lpstr>PowerPoint Sunusu</vt:lpstr>
      <vt:lpstr>PowerPoint Sunusu</vt:lpstr>
      <vt:lpstr>PowerPoint Sunusu</vt:lpstr>
      <vt:lpstr>İTİBAR KAVRAMI</vt:lpstr>
      <vt:lpstr>PowerPoint Sunusu</vt:lpstr>
      <vt:lpstr>PowerPoint Sunusu</vt:lpstr>
      <vt:lpstr>KURUMSAL İTİBARIN YÖNETİMİ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10. HAFTA Hİ TEST SORULARI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Kriz Yönetiminin Önemi</dc:title>
  <cp:lastModifiedBy>erhan çitil</cp:lastModifiedBy>
  <cp:revision>36</cp:revision>
  <dcterms:modified xsi:type="dcterms:W3CDTF">2024-12-03T15:26:30Z</dcterms:modified>
</cp:coreProperties>
</file>