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9CA8BB1-4318-4A6F-8A5E-70402F46D6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2901EC-F24E-4D74-9E05-FD64536DCE1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B862E3-5ED4-4BC7-9246-629CEC27C37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D51E25-CF22-4D9E-81BD-DAB0735FAF8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B17DA5A-BCAF-4E83-B37B-667E14E80D7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79C48BE-623A-470C-AF71-6BEF0E5003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FB58BA2-85D1-41BF-8296-C66A4D1BAA7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E3BC2DA-2698-4ACB-A1AB-EA5B153EE15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E07ACD6-D822-406F-A426-B39815E3230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EDB7308-4574-4C6E-8C6B-699EDB205D1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F677E5-C384-45B8-8C6B-1F47C6C8E7C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8318546-849A-4163-B977-F19166A63E6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5F0F7E2-C549-41EE-B42A-1A5840A612E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102B365-5ACF-430D-B9E2-D81265F52D5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EA277D1-974A-4AC3-A26B-BF1DB22D22A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B3183DB-98C8-4F0A-8EE2-9F867651029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32F88AF-7A67-4CC0-B3BD-045222C4984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F511BA-4CDB-498B-BB0C-4A2C2F2E8F0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340444-F9F2-4A88-B702-268EDA595C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1123A6-AC49-4FE2-9F72-5E1A79782AA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" y="3888000"/>
            <a:ext cx="9000000" cy="305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2655182-2277-4B57-8198-088AB3B14DF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8947AD-5061-420B-A232-F02DE4A9443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405477-200C-4561-9B07-2AB0A470B12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E2567A-077B-40DF-B1A1-884F27A7177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000000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000000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000000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000000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000000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B379CC3-2F79-40B2-981D-4EB7F4A3DAA0}" type="slidenum"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/>
          <p:nvPr/>
        </p:nvSpPr>
        <p:spPr>
          <a:xfrm>
            <a:off x="0" y="0"/>
            <a:ext cx="10080000" cy="5670000"/>
          </a:xfrm>
          <a:prstGeom prst="rect">
            <a:avLst/>
          </a:prstGeom>
          <a:gradFill rotWithShape="0">
            <a:gsLst>
              <a:gs pos="30000">
                <a:srgbClr val="000032"/>
              </a:gs>
              <a:gs pos="100000">
                <a:srgbClr val="f60063"/>
              </a:gs>
            </a:gsLst>
            <a:lin ang="420000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900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33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" name=""/>
          <p:cNvSpPr txBox="1"/>
          <p:nvPr/>
        </p:nvSpPr>
        <p:spPr>
          <a:xfrm>
            <a:off x="540000" y="2610000"/>
            <a:ext cx="9000000" cy="3288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18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&lt;date/time&gt;</a:t>
            </a:r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420000" y="5130000"/>
            <a:ext cx="32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&lt;footer&gt;</a:t>
            </a:r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7560000" y="5130000"/>
            <a:ext cx="2340000" cy="39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tr-T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A72A4C0-B1AD-4818-ABFA-D5F29B0F1C9E}" type="slidenum">
              <a:rPr b="0" lang="tr-TR" sz="1400" spc="-1" strike="noStrike">
                <a:solidFill>
                  <a:srgbClr val="ffffff"/>
                </a:solidFill>
                <a:latin typeface="Times New Roman"/>
              </a:rPr>
              <a:t>&lt;number&gt;</a:t>
            </a:fld>
            <a:endParaRPr b="0" lang="tr-T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7" name=""/>
          <p:cNvSpPr/>
          <p:nvPr/>
        </p:nvSpPr>
        <p:spPr>
          <a:xfrm>
            <a:off x="1440000" y="108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7380000" y="3960000"/>
            <a:ext cx="1440000" cy="126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"/>
          <p:cNvSpPr/>
          <p:nvPr/>
        </p:nvSpPr>
        <p:spPr>
          <a:xfrm>
            <a:off x="9000000" y="2700000"/>
            <a:ext cx="1260000" cy="108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-180000" y="2430000"/>
            <a:ext cx="1440000" cy="135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540000" y="1080000"/>
            <a:ext cx="720000" cy="7200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0" y="126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0" y="5220000"/>
            <a:ext cx="1620000" cy="1260000"/>
          </a:xfrm>
          <a:prstGeom prst="ellipse">
            <a:avLst/>
          </a:prstGeom>
          <a:solidFill>
            <a:srgbClr val="ffffff">
              <a:alpha val="1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"/>
          <p:cNvSpPr/>
          <p:nvPr/>
        </p:nvSpPr>
        <p:spPr>
          <a:xfrm>
            <a:off x="9720000" y="4680000"/>
            <a:ext cx="720000" cy="720000"/>
          </a:xfrm>
          <a:prstGeom prst="ellipse">
            <a:avLst/>
          </a:prstGeom>
          <a:solidFill>
            <a:srgbClr val="ffffff">
              <a:alpha val="3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"/>
          <p:cNvSpPr/>
          <p:nvPr/>
        </p:nvSpPr>
        <p:spPr>
          <a:xfrm>
            <a:off x="9540000" y="3420000"/>
            <a:ext cx="720000" cy="720000"/>
          </a:xfrm>
          <a:prstGeom prst="ellipse">
            <a:avLst/>
          </a:prstGeom>
          <a:solidFill>
            <a:srgbClr val="ffffff">
              <a:alpha val="1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"/>
          <p:cNvSpPr/>
          <p:nvPr/>
        </p:nvSpPr>
        <p:spPr>
          <a:xfrm>
            <a:off x="8100000" y="4680000"/>
            <a:ext cx="1080000" cy="842400"/>
          </a:xfrm>
          <a:prstGeom prst="ellipse">
            <a:avLst/>
          </a:prstGeom>
          <a:solidFill>
            <a:srgbClr val="ffffff">
              <a:alpha val="2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"/>
          <p:cNvSpPr/>
          <p:nvPr/>
        </p:nvSpPr>
        <p:spPr>
          <a:xfrm>
            <a:off x="7920000" y="5400000"/>
            <a:ext cx="900000" cy="900000"/>
          </a:xfrm>
          <a:prstGeom prst="ellipse">
            <a:avLst/>
          </a:prstGeom>
          <a:solidFill>
            <a:srgbClr val="ffffff">
              <a:alpha val="25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44000" y="3888000"/>
            <a:ext cx="9000000" cy="658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"/>
          <p:cNvSpPr txBox="1"/>
          <p:nvPr/>
        </p:nvSpPr>
        <p:spPr>
          <a:xfrm>
            <a:off x="1584000" y="648000"/>
            <a:ext cx="6479640" cy="3288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6" name=""/>
          <p:cNvSpPr txBox="1"/>
          <p:nvPr/>
        </p:nvSpPr>
        <p:spPr>
          <a:xfrm>
            <a:off x="4104000" y="4896000"/>
            <a:ext cx="43920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19AD5B7B-2A16-4733-8E6F-D3A6A12A111F}" type="author">
              <a:rPr b="0" lang="tr-TR" sz="1800" spc="-1" strike="noStrike">
                <a:solidFill>
                  <a:srgbClr val="ffffff"/>
                </a:solidFill>
                <a:latin typeface="Arial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25920" y="4628880"/>
            <a:ext cx="6120000" cy="18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0000" bIns="90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3859200" y="5324400"/>
            <a:ext cx="6240240" cy="72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/>
              </a:gs>
              <a:gs pos="100000">
                <a:srgbClr val="333333"/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0000" bIns="90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"/>
          <p:cNvSpPr/>
          <p:nvPr/>
        </p:nvSpPr>
        <p:spPr>
          <a:xfrm>
            <a:off x="4044960" y="4944960"/>
            <a:ext cx="7200" cy="487440"/>
          </a:xfrm>
          <a:custGeom>
            <a:avLst/>
            <a:gdLst>
              <a:gd name="textAreaLeft" fmla="*/ 1080 w 7200"/>
              <a:gd name="textAreaRight" fmla="*/ 6120 w 7200"/>
              <a:gd name="textAreaTop" fmla="*/ 1080 h 487440"/>
              <a:gd name="textAreaBottom" fmla="*/ 486360 h 4874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tr-T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indent="0">
              <a:spcBef>
                <a:spcPts val="1134"/>
              </a:spcBef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indent="0">
              <a:spcBef>
                <a:spcPts val="850"/>
              </a:spcBef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indent="0">
              <a:spcBef>
                <a:spcPts val="567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indent="0">
              <a:spcBef>
                <a:spcPts val="283"/>
              </a:spcBef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6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                     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(7. HAFTA)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etkilerinden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Toplumsal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Ekonomik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c. Tarihsel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Kültürel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Çevresel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mekânlar üzerindeki etkisine ilişkin olarak aşağıdaki ifadelerden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Mekânlar arasındaki rekabeti artırır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Mekânlar için imaj oluşturulmasını destekler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Mekânların pazarlanmasını kolaylaştırır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Yeni mekânlar oluşturur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Mekânlar yalnızca etkinliklerde kullanılır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 (8. HAFTA)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 illerden hangisi 2016 yılı itibariyle halen bir kongre ve ziyaretçi bürosuna sahip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Antalya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Ankara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İstanbul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Bursa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İzmir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bir şehrin tercih edilen destinasyon olabilmesi için belirtilen kriterler arasında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yer almaz?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Kongre merkezi sayısının yeterli olması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Mahalli idarelerinin katkı ve desteğinin olması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Konaklama tesislerinin az sayıda olması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Kongre merkezi sayısının yeterli olması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Ulaşılabilir olması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kongre ve ziyaretçi büroları ile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ilgili olarak doğru bir bilgidir?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Türkiye’de kongre ve ziyaretçi büroları faaliyet halinde değildir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Kongre ve ziyaretçi bürolarının hemen hemen tamamı kar amacı güden kuruluşlardır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Kongre ve ziyaretçi bürolarının görevi ülke düzeyinde faaliyetlerde bulunmaktır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Kongre ve ziyaretçi büroları 2000 yılından sonra ortadan kalkmışlardır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Kongre ve ziyaretçi bürosunun ilki Amerika’nın Detroit şehrinde kurulmuştur.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ulusal turizm işletmelerinde kongre turizmine katkıları ile ilgili olarak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söylenemez?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Ulusal turizm işletmeleri kongrelere yalnızca maddi anlamda destek olurlar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Ulusal turizm işletmeleri kongre mekânlarının tanıtımına katkı sağlarlar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Ulusal turizm işletmeleri kongre mekânlarının potansiyeli hususunda yardımcı olurlar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Ulusal turizm işletmeleri kongre mekanlarının pazarlanmasına yardımcı olurlar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Ulusal turizm işletmeleri ilgili kuruluşlarla görüşmeleri sağlamada yardımcı olurlar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İstanbul Kongre ve Ziyaretçi Bürosu kaç yılında kurulmuştur?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1996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1997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1998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1999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1995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Bir kongrenin organizasyonunda tüm işleri koordine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eden, rehberlik yapan ve tüm insani, teknik ve parasal kaynakları harekete geçiren kişi ya da kuruluşlara ne ad verilir?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Profesyonel kongre organizatörleri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Kongre ve ziyaretçi büroları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Ulusal turizm işletmeleri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Ulusal kongre ve ziyaretçi büroları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Destinasyon yatırım örgütleri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profesyonel kongre organizatörlerinin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kongre organizasyonları içindeki tüm faaliyetleri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kapsayan paket program içinde olması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beklenmez?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Katılımcıların kayıtlarının tutulması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Kongre salonları oturma düzenlerinin planlanması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Katılımcıların kayıtlarının tutulması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Kongre yayın işlerinin planlanması ve yürütülmesi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Kongreye katılacak delegelerin tamamını belirlemek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Yapısal olarak profesyonel kongre organizatörleri gibi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çalışan ama Amerika Birleşik devletlerinde farklı bir isimle anılan örgüte ne ad verilir?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Profesyonel konferans organizatörleri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Destinasyon bilişim örgütleri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Destinasyon yönetim örgütleri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Kongre ve ziyaretçi büroları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 pazarlama örgütü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dünya genelindeki profesyonel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kongre ve sergi merkezleri yöneticileri için kurulmuş sektör birliğinin adıdır?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Uluslararası Destinasyon Pazarlama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Uluslararası Kongre Merkezleri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Uluslararası Kongre ve Ziyaretçi Büroları Derneği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Uluslararası Kongre ve Toplantı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Profesyonel Kongre Organizatörleri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etkinliklerin düzenlendiği yerlerdeki sonuçlarından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a. Yerel yöneticileri ödüllendirir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Ziyaretçi çeker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Gelir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Toplumsal yaşamı canlandırır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Topluluk duygusu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0480" cy="497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1963 yılında yedi seyahat acentası tarafından kurulduktan </a:t>
            </a: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sonra, aynı yıl Atina’dan da 16 şirketin üye olmasıyla birlikte ilk resmi toplantısını düzenleyen kuruluşun adı nedir?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Uluslararası Destinasyon Pazarlama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Uluslararası Kongre Merkezleri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Uluslararası Kongre ve Ziyaretçi Büroları Derneği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Uluslararası Kongre ve Toplantı Birliği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0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Profesyonel Kongre Organizatörleri</a:t>
            </a: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(9. HAFTA)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yerel halkın etkinliklerin düzenlenmesine ilişkin çekincelerinden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Yeni tesislere yatırım yapılması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Etkinliklerin özgünlüğünün bozulması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Etkinliklerin düzenlenmesinin zorlaşması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Kalabalıklaşma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Mahremiyetin ortadan kalkması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başarılı bir şekilde tamamlanması ve paydaşların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etkilerine ilişkin olarak aşağıdaki ifadelerden hangisi 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Paydaşlar karar mekanizmalarına dahil edilmelidir.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Paydaşlar arasında eşgüdüm sağlanmalıdır.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Paydaşlar arasında işbirliği geliştirilmelidir.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Paydaşlar sorumluluklarını yerine getirmelidir.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Paydaşlara yalnızca planlama sürecinde danışılmalıdır.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yerel yönetimlerin etkinliklere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ilişkin sorumlulukları arasında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yer almaz?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Ziyaretçilerin çöplerinin toplanması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Uygun oturma yerlerinin sağlanması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Ziyaretçilere konaklama hizmeti sunulması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Ziyaretçilerin güvenlik ihtiyaçlarının karşılanması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Temizlik ve sağlıkla ilgili düzenlemeler yapılması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Yerel halk etkinliklerin hangi etkisine daha fazla önem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vermektedir?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Yeni yatırımlar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Altyapının gelişimi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Gelirin artması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Toplumsal gurur ve imaj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Trafik ve park sorunları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işletmelerin etkinlik düzenleme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nedenlerinden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Etkinliklerin tanıtım etkisinin yüksekliği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Toplumsal bağların güçlendirilmesi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Mal ve hizmetlerin tanıtımı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İmaj geliştirilmesi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Satışların arttırılması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 çalışanlarına ilişkin olarak aşağıdaki ifadelerden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Aktif olarak görev alırlar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Çalışanlarla gönüllüler ayrı tutulmalıdır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Çalışanların özellikleri etkinlik türüne göre değişir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Etkinliğin misyon ve vizyonunu bilmelidirler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Çalışanlar etkinliğin görünen yüzüdür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Gönüllü çalışmaya ilişkin olarak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Gönüllüler muhakkak istihdam edilmelidir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Gönüllülere bir ücret ödenmez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Gönüllülük toplum yararına yapılır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Etkinlik maliyetlerini azaltır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Etkinliklerde gönüllüler de eğitilir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Belirlenmiş amaçlar doğrultusunda etkinliklere ayni ve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nakdi destek işini kimler yapar?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Organizatörler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Yerel yönetimler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Yerel halk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Sponsorlar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Medya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medyanın etkinlikler konusundaki   işlevlerinden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Farkındalık yaratmak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Popülerlik kazandırmak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Katılımcıları belirlemek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Turizm potansiyelini artırmak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Etkinlikleri tutundurmak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toplumsal etkilerine ilişkin olarak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Yerel halka kutlamalar sunar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Toplum kimliği gelişir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Toplumsal bağlılık gelişir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Topluma yeni deneyimler sunar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Doğal çevreyi korur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9760" cy="497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Turist davranışının açıklanmasında kullanılan kaçış-arayış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kuramı aşağıdaki hangi yazar tarafından ileri sürülmüştür?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Maslow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Dann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Crompton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Reisinger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Iso-Ahola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Kendimizi Sınayalım (11. HAFTA)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fuarların amaçlarından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Ticari ilişkiler kurmak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b. Bir tartışma ortamı yaratmak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Teknik işbirliği yapmak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Yeni pazarlar bulmak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Bilgi toplamak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2.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Fuarcılık ile ilgili en önemli gelişmeler hangi tarihsel olay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sonrasında gerçekleşmiştir?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1. Dünya Savaşı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Fransız Devrimi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Sanayi Devrimi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Rönesans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Reform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3.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Türkiye’de gerçekleşen modern anlamda ilk fuar ve yılı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aşağıdaki seçeneklerden hangisinde doğru olarak verilmiştir?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1863: Sergi-i Umum-i İstanbul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1909: Mekteb-i İdad-i Mülki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1923: Yerli Malları Sergisi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1933: Milli gelişmelerin duyurulmasına yönelik İş Bankası Sergisi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1978: Yapı İstanbul Fuarı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Fuarların, farklı yöre, ülke ve kültürden insanları bir araya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getirmesi en çok hangi açıdan önemine vurgu yapmaktadır?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Sosyo-kültürel açıdan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Katılımcı firmalar açısından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Firma tanıtımı açısından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Ekonomik açıdan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Pazarlama açısından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düzenleniş amacına göre fuar türlerinden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Genel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Tüketici fuarları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İhtisas fuarları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Solo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Uluslararası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hedeflenen kitlenin coğrafyasına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göre fuar türlerinden biridir?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Genel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İhtisas fuarları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Tüketici fuarları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d. Bölgesel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Solo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EXPO’ların özelliklerinden biri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değildir?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a. EXPO’lar ile firmalar müşterileri ile buluşur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EXPO’larda ticari amaç güdülmez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EXPO’lar evrensel temaları konu alır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EXPO’lar ev sahibi kent ve ülkenin turizm gelirlerini artırır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EXPO’larda yeni teknolojiler halka tanıtılır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firmaların fuara katılım sonrasında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yürüttüğü çalışmalardan biridir?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 seçiminin yapılması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Stand yeri seçimi ve tasarımı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Stand personelinin seçimi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Nakliye, gümrük gibi işlemlerin yapılması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e. Ziyaretçi kayıtlarının değerlendirilmesi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“Fuara ürün ve hizmetlerini tanıtmak, satışını yapmak,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müşteri ilişkilerini geliştirmek ve sürdürmek gibi amaçlarla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katılan ve ürünlerini sergileyen firmalar” ifadesi fuar endüstrisi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aktörlerinden hangisini anlatmaktadır?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 alanları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Fuar organizatörleri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Fuar katılımcıları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Tedarikçiler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Sponsorlar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4.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Yerel halk etkinliklere ilişkin olarak aşağıdakilerden hangisine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itiraz edebilir?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Toplumsal bağlılığın gelişmesine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Altyapı ve üstyapı yatırımlarına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Toplumda hoşgörünün gelişmesine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Kamu kaynaklarının kullanımına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Kültürel değerlerin korunmasına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67960" cy="4972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</a:rPr>
              <a:t>       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10.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organizatör firmaların fuar sırasında </a:t>
            </a: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yürüttüğü çalışmalardan biridir?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Fuara katılacak ürün gruplarının belirlenmesi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Fuar için pazarlama stratejilerinin belirlenmesi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c. Fuar alanının düzeni ve güvenliğinin sağlanması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Fuarda düzenlenecek etkinliklerin planlanması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Fuar değerlendirme raporunun hazırlanması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5.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 için harcanacak kaynakların kullanımına ilişkin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olarak en temel sorun aşağıdakilerden hangisidir?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Yerel kaynakların kullanılması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Yerel kaynakların düzeyi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Yerel kaynakların büyüklüğü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Yerle kaynakların bolluğu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Yerel kaynakların farklı amaçlarla kullanımı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6.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Aşağıdakilerden hangisi bireyler üzerindeki baskılardan biri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değildir?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Kentleşme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b. Yenilik arayışı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Kalabalıklaşma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Endüstriye ilişkiler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Yabancılaşma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7.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ekonomik etkilerine ilişkin olarak aşağıdaki ifadelerden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yanlıştır?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Gelir ve istihdam yaratır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Yerel yönetimlere ekonomik katkı sağlar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Yatırımcı ve ziyaretçi çeker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Altyapı ve üstyapı yatırımları gerçekleştirilir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e. Gelirin artmasıyla yaşam ucuzlar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8.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başarısının tam olarak ölçülebilmesinde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kullanılmaz?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a. Etkinliklerdeki sanatçı sayıları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Etkinliğin ziyaretçi sayısı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Etkinliğin fiziksel katkıları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d. Etkinliğin toplum üzerindeki etkileri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Etkinliğin şehir yaşamına etkileri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/>
          </p:nvPr>
        </p:nvSpPr>
        <p:spPr>
          <a:xfrm>
            <a:off x="367920" y="294840"/>
            <a:ext cx="8972280" cy="4976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9.</a:t>
            </a:r>
            <a:r>
              <a:rPr b="1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Etkinliklerin kültürel etkileri konusunda aşağıdakilerden hangisi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söylenemez?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a. Etkinliklerin en önemli bileşeni kültürdür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b. Etkinlikler yerel kültürü tanıtır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c. Etkinlikler yerel kültürü bozar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yriadPro-Bold"/>
              </a:rPr>
              <a:t>d. Etkinlikler kültürden çok sanatı yüceltir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e. Etkinlikler kültürü yozlaştırır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2024-05-26T11:59:59Z</dcterms:created>
  <dc:creator/>
  <dc:description/>
  <dc:language>tr-TR</dc:language>
  <cp:lastModifiedBy/>
  <dcterms:modified xsi:type="dcterms:W3CDTF">2024-05-26T12:05:35Z</dcterms:modified>
  <cp:revision>4</cp:revision>
  <dc:subject/>
  <dc:title/>
</cp:coreProperties>
</file>