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s/slide24.xml" ContentType="application/vnd.openxmlformats-officedocument.presentationml.slide+xml"/>
  <Override PartName="/ppt/slides/slide8.xml" ContentType="application/vnd.openxmlformats-officedocument.presentationml.slide+xml"/>
  <Override PartName="/ppt/slides/slide25.xml" ContentType="application/vnd.openxmlformats-officedocument.presentationml.slide+xml"/>
  <Override PartName="/ppt/slides/slide9.xml" ContentType="application/vnd.openxmlformats-officedocument.presentationml.slide+xml"/>
  <Override PartName="/ppt/slides/slide26.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_rels/slide35.xml.rels" ContentType="application/vnd.openxmlformats-package.relationships+xml"/>
  <Override PartName="/ppt/slides/_rels/slide1.xml.rels" ContentType="application/vnd.openxmlformats-package.relationships+xml"/>
  <Override PartName="/ppt/slides/_rels/slide22.xml.rels" ContentType="application/vnd.openxmlformats-package.relationships+xml"/>
  <Override PartName="/ppt/slides/_rels/slide36.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37.xml.rels" ContentType="application/vnd.openxmlformats-package.relationships+xml"/>
  <Override PartName="/ppt/slides/_rels/slide3.xml.rels" ContentType="application/vnd.openxmlformats-package.relationships+xml"/>
  <Override PartName="/ppt/slides/_rels/slide21.xml.rels" ContentType="application/vnd.openxmlformats-package.relationships+xml"/>
  <Override PartName="/ppt/slides/_rels/slide4.xml.rels" ContentType="application/vnd.openxmlformats-package.relationships+xml"/>
  <Override PartName="/ppt/slides/_rels/slide38.xml.rels" ContentType="application/vnd.openxmlformats-package.relationships+xml"/>
  <Override PartName="/ppt/slides/_rels/slide5.xml.rels" ContentType="application/vnd.openxmlformats-package.relationships+xml"/>
  <Override PartName="/ppt/slides/_rels/slide39.xml.rels" ContentType="application/vnd.openxmlformats-package.relationships+xml"/>
  <Override PartName="/ppt/slides/_rels/slide23.xml.rels" ContentType="application/vnd.openxmlformats-package.relationships+xml"/>
  <Override PartName="/ppt/slides/_rels/slide6.xml.rels" ContentType="application/vnd.openxmlformats-package.relationships+xml"/>
  <Override PartName="/ppt/slides/_rels/slide50.xml.rels" ContentType="application/vnd.openxmlformats-package.relationships+xml"/>
  <Override PartName="/ppt/slides/_rels/slide24.xml.rels" ContentType="application/vnd.openxmlformats-package.relationships+xml"/>
  <Override PartName="/ppt/slides/_rels/slide7.xml.rels" ContentType="application/vnd.openxmlformats-package.relationships+xml"/>
  <Override PartName="/ppt/slides/_rels/slide51.xml.rels" ContentType="application/vnd.openxmlformats-package.relationships+xml"/>
  <Override PartName="/ppt/slides/_rels/slide25.xml.rels" ContentType="application/vnd.openxmlformats-package.relationships+xml"/>
  <Override PartName="/ppt/slides/_rels/slide8.xml.rels" ContentType="application/vnd.openxmlformats-package.relationships+xml"/>
  <Override PartName="/ppt/slides/_rels/slide52.xml.rels" ContentType="application/vnd.openxmlformats-package.relationships+xml"/>
  <Override PartName="/ppt/slides/_rels/slide26.xml.rels" ContentType="application/vnd.openxmlformats-package.relationships+xml"/>
  <Override PartName="/ppt/slides/_rels/slide9.xml.rels" ContentType="application/vnd.openxmlformats-package.relationships+xml"/>
  <Override PartName="/ppt/slides/_rels/slide53.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7.xml.rels" ContentType="application/vnd.openxmlformats-package.relationships+xml"/>
  <Override PartName="/ppt/slides/_rels/slide28.xml.rels" ContentType="application/vnd.openxmlformats-package.relationships+xml"/>
  <Override PartName="/ppt/slides/_rels/slide29.xml.rels" ContentType="application/vnd.openxmlformats-package.relationships+xml"/>
  <Override PartName="/ppt/slides/_rels/slide30.xml.rels" ContentType="application/vnd.openxmlformats-package.relationships+xml"/>
  <Override PartName="/ppt/slides/_rels/slide31.xml.rels" ContentType="application/vnd.openxmlformats-package.relationships+xml"/>
  <Override PartName="/ppt/slides/_rels/slide32.xml.rels" ContentType="application/vnd.openxmlformats-package.relationships+xml"/>
  <Override PartName="/ppt/slides/_rels/slide33.xml.rels" ContentType="application/vnd.openxmlformats-package.relationships+xml"/>
  <Override PartName="/ppt/slides/_rels/slide34.xml.rels" ContentType="application/vnd.openxmlformats-package.relationships+xml"/>
  <Override PartName="/ppt/slides/_rels/slide40.xml.rels" ContentType="application/vnd.openxmlformats-package.relationships+xml"/>
  <Override PartName="/ppt/slides/_rels/slide41.xml.rels" ContentType="application/vnd.openxmlformats-package.relationships+xml"/>
  <Override PartName="/ppt/slides/_rels/slide42.xml.rels" ContentType="application/vnd.openxmlformats-package.relationships+xml"/>
  <Override PartName="/ppt/slides/_rels/slide43.xml.rels" ContentType="application/vnd.openxmlformats-package.relationships+xml"/>
  <Override PartName="/ppt/slides/_rels/slide44.xml.rels" ContentType="application/vnd.openxmlformats-package.relationships+xml"/>
  <Override PartName="/ppt/slides/_rels/slide45.xml.rels" ContentType="application/vnd.openxmlformats-package.relationships+xml"/>
  <Override PartName="/ppt/slides/_rels/slide46.xml.rels" ContentType="application/vnd.openxmlformats-package.relationships+xml"/>
  <Override PartName="/ppt/slides/_rels/slide47.xml.rels" ContentType="application/vnd.openxmlformats-package.relationships+xml"/>
  <Override PartName="/ppt/slides/_rels/slide48.xml.rels" ContentType="application/vnd.openxmlformats-package.relationships+xml"/>
  <Override PartName="/ppt/slides/_rels/slide49.xml.rels" ContentType="application/vnd.openxmlformats-package.relationships+xml"/>
  <Override PartName="/ppt/slides/_rels/slide54.xml.rels" ContentType="application/vnd.openxmlformats-package.relationships+xml"/>
  <Override PartName="/ppt/slides/_rels/slide55.xml.rels" ContentType="application/vnd.openxmlformats-package.relationships+xml"/>
  <Override PartName="/ppt/slides/_rels/slide56.xml.rels" ContentType="application/vnd.openxmlformats-package.relationships+xml"/>
  <Override PartName="/ppt/slides/_rels/slide57.xml.rels" ContentType="application/vnd.openxmlformats-package.relationships+xml"/>
  <Override PartName="/ppt/slides/_rels/slide58.xml.rels" ContentType="application/vnd.openxmlformats-package.relationships+xml"/>
  <Override PartName="/ppt/slides/_rels/slide59.xml.rels" ContentType="application/vnd.openxmlformats-package.relationships+xml"/>
  <Override PartName="/ppt/slides/_rels/slide60.xml.rels" ContentType="application/vnd.openxmlformats-package.relationships+xml"/>
  <Override PartName="/ppt/slides/_rels/slide61.xml.rels" ContentType="application/vnd.openxmlformats-package.relationships+xml"/>
  <Override PartName="/ppt/presProps.xml" ContentType="application/vnd.openxmlformats-officedocument.presentationml.presProps+xml"/>
  <Override PartName="/ppt/media/image1.png" ContentType="image/png"/>
  <Override PartName="/ppt/media/image2.png" ContentType="image/png"/>
  <Override PartName="/ppt/media/image3.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 id="311" r:id="rId59"/>
    <p:sldId id="312" r:id="rId60"/>
    <p:sldId id="313" r:id="rId61"/>
    <p:sldId id="314" r:id="rId62"/>
    <p:sldId id="315" r:id="rId63"/>
    <p:sldId id="316" r:id="rId64"/>
  </p:sldIdLst>
  <p:sldSz cx="10080625" cy="567055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slide" Target="slides/slide40.xml"/><Relationship Id="rId44" Type="http://schemas.openxmlformats.org/officeDocument/2006/relationships/slide" Target="slides/slide41.xml"/><Relationship Id="rId45" Type="http://schemas.openxmlformats.org/officeDocument/2006/relationships/slide" Target="slides/slide42.xml"/><Relationship Id="rId46" Type="http://schemas.openxmlformats.org/officeDocument/2006/relationships/slide" Target="slides/slide43.xml"/><Relationship Id="rId47" Type="http://schemas.openxmlformats.org/officeDocument/2006/relationships/slide" Target="slides/slide44.xml"/><Relationship Id="rId48" Type="http://schemas.openxmlformats.org/officeDocument/2006/relationships/slide" Target="slides/slide45.xml"/><Relationship Id="rId49" Type="http://schemas.openxmlformats.org/officeDocument/2006/relationships/slide" Target="slides/slide46.xml"/><Relationship Id="rId50" Type="http://schemas.openxmlformats.org/officeDocument/2006/relationships/slide" Target="slides/slide47.xml"/><Relationship Id="rId51" Type="http://schemas.openxmlformats.org/officeDocument/2006/relationships/slide" Target="slides/slide48.xml"/><Relationship Id="rId52" Type="http://schemas.openxmlformats.org/officeDocument/2006/relationships/slide" Target="slides/slide49.xml"/><Relationship Id="rId53" Type="http://schemas.openxmlformats.org/officeDocument/2006/relationships/slide" Target="slides/slide50.xml"/><Relationship Id="rId54" Type="http://schemas.openxmlformats.org/officeDocument/2006/relationships/slide" Target="slides/slide51.xml"/><Relationship Id="rId55" Type="http://schemas.openxmlformats.org/officeDocument/2006/relationships/slide" Target="slides/slide52.xml"/><Relationship Id="rId56" Type="http://schemas.openxmlformats.org/officeDocument/2006/relationships/slide" Target="slides/slide53.xml"/><Relationship Id="rId57" Type="http://schemas.openxmlformats.org/officeDocument/2006/relationships/slide" Target="slides/slide54.xml"/><Relationship Id="rId58" Type="http://schemas.openxmlformats.org/officeDocument/2006/relationships/slide" Target="slides/slide55.xml"/><Relationship Id="rId59" Type="http://schemas.openxmlformats.org/officeDocument/2006/relationships/slide" Target="slides/slide56.xml"/><Relationship Id="rId60" Type="http://schemas.openxmlformats.org/officeDocument/2006/relationships/slide" Target="slides/slide57.xml"/><Relationship Id="rId61" Type="http://schemas.openxmlformats.org/officeDocument/2006/relationships/slide" Target="slides/slide58.xml"/><Relationship Id="rId62" Type="http://schemas.openxmlformats.org/officeDocument/2006/relationships/slide" Target="slides/slide59.xml"/><Relationship Id="rId63" Type="http://schemas.openxmlformats.org/officeDocument/2006/relationships/slide" Target="slides/slide60.xml"/><Relationship Id="rId64" Type="http://schemas.openxmlformats.org/officeDocument/2006/relationships/slide" Target="slides/slide61.xml"/><Relationship Id="rId65"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29" name="PlaceHolder 2"/>
          <p:cNvSpPr>
            <a:spLocks noGrp="1"/>
          </p:cNvSpPr>
          <p:nvPr>
            <p:ph/>
          </p:nvPr>
        </p:nvSpPr>
        <p:spPr>
          <a:xfrm>
            <a:off x="504000" y="132660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0" name="PlaceHolder 3"/>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32"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3"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4"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5" name="PlaceHolder 5"/>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37" name="PlaceHolder 2"/>
          <p:cNvSpPr>
            <a:spLocks noGrp="1"/>
          </p:cNvSpPr>
          <p:nvPr>
            <p:ph/>
          </p:nvPr>
        </p:nvSpPr>
        <p:spPr>
          <a:xfrm>
            <a:off x="50400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8" name="PlaceHolder 3"/>
          <p:cNvSpPr>
            <a:spLocks noGrp="1"/>
          </p:cNvSpPr>
          <p:nvPr>
            <p:ph/>
          </p:nvPr>
        </p:nvSpPr>
        <p:spPr>
          <a:xfrm>
            <a:off x="357156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9" name="PlaceHolder 4"/>
          <p:cNvSpPr>
            <a:spLocks noGrp="1"/>
          </p:cNvSpPr>
          <p:nvPr>
            <p:ph/>
          </p:nvPr>
        </p:nvSpPr>
        <p:spPr>
          <a:xfrm>
            <a:off x="663912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40" name="PlaceHolder 5"/>
          <p:cNvSpPr>
            <a:spLocks noGrp="1"/>
          </p:cNvSpPr>
          <p:nvPr>
            <p:ph/>
          </p:nvPr>
        </p:nvSpPr>
        <p:spPr>
          <a:xfrm>
            <a:off x="50400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41" name="PlaceHolder 6"/>
          <p:cNvSpPr>
            <a:spLocks noGrp="1"/>
          </p:cNvSpPr>
          <p:nvPr>
            <p:ph/>
          </p:nvPr>
        </p:nvSpPr>
        <p:spPr>
          <a:xfrm>
            <a:off x="357156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42" name="PlaceHolder 7"/>
          <p:cNvSpPr>
            <a:spLocks noGrp="1"/>
          </p:cNvSpPr>
          <p:nvPr>
            <p:ph/>
          </p:nvPr>
        </p:nvSpPr>
        <p:spPr>
          <a:xfrm>
            <a:off x="663912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0"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51" name="PlaceHolder 2"/>
          <p:cNvSpPr>
            <a:spLocks noGrp="1"/>
          </p:cNvSpPr>
          <p:nvPr>
            <p:ph type="subTitle"/>
          </p:nvPr>
        </p:nvSpPr>
        <p:spPr>
          <a:xfrm>
            <a:off x="504000" y="1326600"/>
            <a:ext cx="9072000" cy="3288600"/>
          </a:xfrm>
          <a:prstGeom prst="rect">
            <a:avLst/>
          </a:prstGeom>
          <a:noFill/>
          <a:ln w="0">
            <a:noFill/>
          </a:ln>
        </p:spPr>
        <p:txBody>
          <a:bodyPr lIns="0" rIns="0" tIns="0" bIns="0" anchor="ctr">
            <a:noAutofit/>
          </a:bodyPr>
          <a:p>
            <a:pPr indent="0" algn="ctr">
              <a:buNone/>
            </a:pPr>
            <a:endParaRPr b="0" lang="tr-TR" sz="3200" spc="-1" strike="noStrike">
              <a:solidFill>
                <a:srgbClr val="ffffff"/>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53" name="PlaceHolder 2"/>
          <p:cNvSpPr>
            <a:spLocks noGrp="1"/>
          </p:cNvSpPr>
          <p:nvPr>
            <p:ph/>
          </p:nvPr>
        </p:nvSpPr>
        <p:spPr>
          <a:xfrm>
            <a:off x="504000" y="1326600"/>
            <a:ext cx="907200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55"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56"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7"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8" name="PlaceHolder 1"/>
          <p:cNvSpPr>
            <a:spLocks noGrp="1"/>
          </p:cNvSpPr>
          <p:nvPr>
            <p:ph type="subTitle"/>
          </p:nvPr>
        </p:nvSpPr>
        <p:spPr>
          <a:xfrm>
            <a:off x="504000" y="226080"/>
            <a:ext cx="9072000" cy="4388400"/>
          </a:xfrm>
          <a:prstGeom prst="rect">
            <a:avLst/>
          </a:prstGeom>
          <a:noFill/>
          <a:ln w="0">
            <a:noFill/>
          </a:ln>
        </p:spPr>
        <p:txBody>
          <a:bodyPr lIns="0" rIns="0" tIns="0" bIns="0" anchor="ctr">
            <a:noAutofit/>
          </a:bodyPr>
          <a:p>
            <a:pPr algn="ctr"/>
            <a:endParaRPr b="0" lang="tr-TR" sz="3200" spc="-1" strike="noStrike">
              <a:solidFill>
                <a:srgbClr val="ffffff"/>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60"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61"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62"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8" name="PlaceHolder 2"/>
          <p:cNvSpPr>
            <a:spLocks noGrp="1"/>
          </p:cNvSpPr>
          <p:nvPr>
            <p:ph type="subTitle"/>
          </p:nvPr>
        </p:nvSpPr>
        <p:spPr>
          <a:xfrm>
            <a:off x="504000" y="1326600"/>
            <a:ext cx="9072000" cy="3288600"/>
          </a:xfrm>
          <a:prstGeom prst="rect">
            <a:avLst/>
          </a:prstGeom>
          <a:noFill/>
          <a:ln w="0">
            <a:noFill/>
          </a:ln>
        </p:spPr>
        <p:txBody>
          <a:bodyPr lIns="0" rIns="0" tIns="0" bIns="0" anchor="ctr">
            <a:noAutofit/>
          </a:bodyPr>
          <a:p>
            <a:pPr indent="0" algn="ctr">
              <a:buNone/>
            </a:pPr>
            <a:endParaRPr b="0" lang="tr-TR" sz="3200" spc="-1" strike="noStrike">
              <a:solidFill>
                <a:srgbClr val="ffffff"/>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64"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65"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66" name="PlaceHolder 4"/>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68"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69"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70" name="PlaceHolder 4"/>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72" name="PlaceHolder 2"/>
          <p:cNvSpPr>
            <a:spLocks noGrp="1"/>
          </p:cNvSpPr>
          <p:nvPr>
            <p:ph/>
          </p:nvPr>
        </p:nvSpPr>
        <p:spPr>
          <a:xfrm>
            <a:off x="504000" y="132660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73" name="PlaceHolder 3"/>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75"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76"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77"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78" name="PlaceHolder 5"/>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80" name="PlaceHolder 2"/>
          <p:cNvSpPr>
            <a:spLocks noGrp="1"/>
          </p:cNvSpPr>
          <p:nvPr>
            <p:ph/>
          </p:nvPr>
        </p:nvSpPr>
        <p:spPr>
          <a:xfrm>
            <a:off x="50400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81" name="PlaceHolder 3"/>
          <p:cNvSpPr>
            <a:spLocks noGrp="1"/>
          </p:cNvSpPr>
          <p:nvPr>
            <p:ph/>
          </p:nvPr>
        </p:nvSpPr>
        <p:spPr>
          <a:xfrm>
            <a:off x="357156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82" name="PlaceHolder 4"/>
          <p:cNvSpPr>
            <a:spLocks noGrp="1"/>
          </p:cNvSpPr>
          <p:nvPr>
            <p:ph/>
          </p:nvPr>
        </p:nvSpPr>
        <p:spPr>
          <a:xfrm>
            <a:off x="663912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83" name="PlaceHolder 5"/>
          <p:cNvSpPr>
            <a:spLocks noGrp="1"/>
          </p:cNvSpPr>
          <p:nvPr>
            <p:ph/>
          </p:nvPr>
        </p:nvSpPr>
        <p:spPr>
          <a:xfrm>
            <a:off x="50400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84" name="PlaceHolder 6"/>
          <p:cNvSpPr>
            <a:spLocks noGrp="1"/>
          </p:cNvSpPr>
          <p:nvPr>
            <p:ph/>
          </p:nvPr>
        </p:nvSpPr>
        <p:spPr>
          <a:xfrm>
            <a:off x="357156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85" name="PlaceHolder 7"/>
          <p:cNvSpPr>
            <a:spLocks noGrp="1"/>
          </p:cNvSpPr>
          <p:nvPr>
            <p:ph/>
          </p:nvPr>
        </p:nvSpPr>
        <p:spPr>
          <a:xfrm>
            <a:off x="663912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10" name="PlaceHolder 2"/>
          <p:cNvSpPr>
            <a:spLocks noGrp="1"/>
          </p:cNvSpPr>
          <p:nvPr>
            <p:ph/>
          </p:nvPr>
        </p:nvSpPr>
        <p:spPr>
          <a:xfrm>
            <a:off x="504000" y="1326600"/>
            <a:ext cx="907200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12"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13"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504000" y="226080"/>
            <a:ext cx="9072000" cy="4388400"/>
          </a:xfrm>
          <a:prstGeom prst="rect">
            <a:avLst/>
          </a:prstGeom>
          <a:noFill/>
          <a:ln w="0">
            <a:noFill/>
          </a:ln>
        </p:spPr>
        <p:txBody>
          <a:bodyPr lIns="0" rIns="0" tIns="0" bIns="0" anchor="ctr">
            <a:noAutofit/>
          </a:bodyPr>
          <a:p>
            <a:pPr algn="ctr"/>
            <a:endParaRPr b="0" lang="tr-TR" sz="3200" spc="-1" strike="noStrike">
              <a:solidFill>
                <a:srgbClr val="ffffff"/>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17"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18"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19"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21"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22"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23" name="PlaceHolder 4"/>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25"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26"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27" name="PlaceHolder 4"/>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0000"/>
        </a:solidFill>
      </p:bgPr>
    </p:bg>
    <p:spTree>
      <p:nvGrpSpPr>
        <p:cNvPr id="1" name=""/>
        <p:cNvGrpSpPr/>
        <p:nvPr/>
      </p:nvGrpSpPr>
      <p:grpSpPr>
        <a:xfrm>
          <a:off x="0" y="0"/>
          <a:ext cx="0" cy="0"/>
          <a:chOff x="0" y="0"/>
          <a:chExt cx="0" cy="0"/>
        </a:xfrm>
      </p:grpSpPr>
      <p:sp>
        <p:nvSpPr>
          <p:cNvPr id="0" name=""/>
          <p:cNvSpPr/>
          <p:nvPr/>
        </p:nvSpPr>
        <p:spPr>
          <a:xfrm>
            <a:off x="1584000" y="648000"/>
            <a:ext cx="6472080" cy="2591280"/>
          </a:xfrm>
          <a:prstGeom prst="rect">
            <a:avLst/>
          </a:prstGeom>
          <a:noFill/>
          <a:ln w="18000">
            <a:noFill/>
          </a:ln>
        </p:spPr>
        <p:style>
          <a:lnRef idx="0"/>
          <a:fillRef idx="0"/>
          <a:effectRef idx="0"/>
          <a:fontRef idx="minor"/>
        </p:style>
        <p:txBody>
          <a:bodyPr lIns="90000" rIns="90000" tIns="45000" bIns="45000" anchor="t">
            <a:noAutofit/>
          </a:bodyPr>
          <a:p>
            <a:pPr>
              <a:lnSpc>
                <a:spcPct val="100000"/>
              </a:lnSpc>
            </a:pPr>
            <a:endParaRPr b="0" lang="tr-TR" sz="1800" spc="-1" strike="noStrike">
              <a:solidFill>
                <a:srgbClr val="ffffff"/>
              </a:solidFill>
              <a:latin typeface="Arial"/>
              <a:ea typeface="DejaVu Sans"/>
            </a:endParaRPr>
          </a:p>
        </p:txBody>
      </p:sp>
      <p:sp>
        <p:nvSpPr>
          <p:cNvPr id="1" name=""/>
          <p:cNvSpPr/>
          <p:nvPr/>
        </p:nvSpPr>
        <p:spPr>
          <a:xfrm>
            <a:off x="4104000" y="4896000"/>
            <a:ext cx="4384440" cy="338760"/>
          </a:xfrm>
          <a:prstGeom prst="rect">
            <a:avLst/>
          </a:prstGeom>
          <a:noFill/>
          <a:ln w="18000">
            <a:noFill/>
          </a:ln>
        </p:spPr>
        <p:style>
          <a:lnRef idx="0"/>
          <a:fillRef idx="0"/>
          <a:effectRef idx="0"/>
          <a:fontRef idx="minor"/>
        </p:style>
        <p:txBody>
          <a:bodyPr lIns="90000" rIns="90000" tIns="45000" bIns="45000" anchor="t">
            <a:noAutofit/>
          </a:bodyPr>
          <a:p>
            <a:pPr>
              <a:lnSpc>
                <a:spcPct val="100000"/>
              </a:lnSpc>
            </a:pPr>
            <a:fld id="{C103BCAD-C8E5-4C43-B778-C4DB6EE7F260}" type="author">
              <a:rPr b="0" lang="tr-TR" sz="1800" spc="-1" strike="noStrike">
                <a:solidFill>
                  <a:srgbClr val="ffffff"/>
                </a:solidFill>
                <a:latin typeface="Arial"/>
                <a:ea typeface="DejaVu Sans"/>
              </a:rPr>
              <a:t> </a:t>
            </a:fld>
            <a:endParaRPr b="0" lang="tr-TR" sz="1800" spc="-1" strike="noStrike">
              <a:solidFill>
                <a:srgbClr val="ffffff"/>
              </a:solidFill>
              <a:latin typeface="Arial"/>
            </a:endParaRPr>
          </a:p>
        </p:txBody>
      </p:sp>
      <p:sp>
        <p:nvSpPr>
          <p:cNvPr id="2" name=""/>
          <p:cNvSpPr/>
          <p:nvPr/>
        </p:nvSpPr>
        <p:spPr>
          <a:xfrm>
            <a:off x="25920" y="4628880"/>
            <a:ext cx="6112440" cy="10440"/>
          </a:xfrm>
          <a:prstGeom prst="roundRect">
            <a:avLst>
              <a:gd name="adj" fmla="val 50000"/>
            </a:avLst>
          </a:prstGeom>
          <a:gradFill rotWithShape="0">
            <a:gsLst>
              <a:gs pos="0">
                <a:srgbClr val="cccccc">
                  <a:alpha val="70196"/>
                </a:srgbClr>
              </a:gs>
              <a:gs pos="100000">
                <a:srgbClr val="333333">
                  <a:alpha val="70196"/>
                </a:srgbClr>
              </a:gs>
            </a:gsLst>
            <a:lin ang="0"/>
          </a:gradFill>
          <a:ln w="18000">
            <a:noFill/>
          </a:ln>
        </p:spPr>
        <p:style>
          <a:lnRef idx="0"/>
          <a:fillRef idx="0"/>
          <a:effectRef idx="0"/>
          <a:fontRef idx="minor"/>
        </p:style>
        <p:txBody>
          <a:bodyPr wrap="none" lIns="90000" rIns="90000" tIns="7920" bIns="7920" anchor="ctr">
            <a:noAutofit/>
          </a:bodyPr>
          <a:p>
            <a:pPr>
              <a:lnSpc>
                <a:spcPct val="100000"/>
              </a:lnSpc>
            </a:pPr>
            <a:endParaRPr b="0" lang="tr-TR" sz="1800" spc="-1" strike="noStrike">
              <a:solidFill>
                <a:srgbClr val="000000"/>
              </a:solidFill>
              <a:latin typeface="Arial"/>
              <a:ea typeface="DejaVu Sans"/>
            </a:endParaRPr>
          </a:p>
        </p:txBody>
      </p:sp>
      <p:sp>
        <p:nvSpPr>
          <p:cNvPr id="3" name=""/>
          <p:cNvSpPr/>
          <p:nvPr/>
        </p:nvSpPr>
        <p:spPr>
          <a:xfrm>
            <a:off x="3859200" y="5324400"/>
            <a:ext cx="6232680" cy="360"/>
          </a:xfrm>
          <a:prstGeom prst="roundRect">
            <a:avLst>
              <a:gd name="adj" fmla="val 50000"/>
            </a:avLst>
          </a:prstGeom>
          <a:gradFill rotWithShape="0">
            <a:gsLst>
              <a:gs pos="0">
                <a:srgbClr val="cccccc">
                  <a:alpha val="70196"/>
                </a:srgbClr>
              </a:gs>
              <a:gs pos="100000">
                <a:srgbClr val="333333">
                  <a:alpha val="70196"/>
                </a:srgbClr>
              </a:gs>
            </a:gsLst>
            <a:lin ang="0"/>
          </a:gradFill>
          <a:ln w="0">
            <a:noFill/>
          </a:ln>
        </p:spPr>
        <p:style>
          <a:lnRef idx="0"/>
          <a:fillRef idx="0"/>
          <a:effectRef idx="0"/>
          <a:fontRef idx="minor"/>
        </p:style>
        <p:txBody>
          <a:bodyPr wrap="none" lIns="90000" rIns="90000" tIns="720" bIns="720" anchor="ctr">
            <a:noAutofit/>
          </a:bodyPr>
          <a:p>
            <a:pPr>
              <a:lnSpc>
                <a:spcPct val="100000"/>
              </a:lnSpc>
            </a:pPr>
            <a:endParaRPr b="0" lang="tr-TR" sz="1800" spc="-1" strike="noStrike">
              <a:solidFill>
                <a:srgbClr val="000000"/>
              </a:solidFill>
              <a:latin typeface="Arial"/>
              <a:ea typeface="DejaVu Sans"/>
            </a:endParaRPr>
          </a:p>
        </p:txBody>
      </p:sp>
      <p:sp>
        <p:nvSpPr>
          <p:cNvPr id="4" name=""/>
          <p:cNvSpPr/>
          <p:nvPr/>
        </p:nvSpPr>
        <p:spPr>
          <a:xfrm>
            <a:off x="4044960" y="4944960"/>
            <a:ext cx="360" cy="479880"/>
          </a:xfrm>
          <a:custGeom>
            <a:avLst/>
            <a:gdLst>
              <a:gd name="textAreaLeft" fmla="*/ 4320 w 360"/>
              <a:gd name="textAreaRight" fmla="*/ 24480 w 360"/>
              <a:gd name="textAreaTop" fmla="*/ 1080 h 479880"/>
              <a:gd name="textAreaBottom" fmla="*/ 486360 h 479880"/>
            </a:gdLst>
            <a:ahLst/>
            <a:rect l="textAreaLeft" t="textAreaTop" r="textAreaRight" b="textAreaBottom"/>
            <a:pathLst>
              <a:path w="21600" h="1393714">
                <a:moveTo>
                  <a:pt x="10800" y="0"/>
                </a:moveTo>
                <a:arcTo wR="10800" hR="10800" stAng="16200000" swAng="-5400000"/>
                <a:lnTo>
                  <a:pt x="0" y="1382914"/>
                </a:lnTo>
                <a:arcTo wR="10800" hR="10800" stAng="10800000" swAng="-5400000"/>
                <a:lnTo>
                  <a:pt x="10800" y="1393714"/>
                </a:lnTo>
                <a:arcTo wR="10800" hR="10800" stAng="5400000" swAng="-5400000"/>
                <a:lnTo>
                  <a:pt x="21600" y="10800"/>
                </a:lnTo>
                <a:arcTo wR="10800" hR="10800" stAng="0" swAng="-5400000"/>
                <a:close/>
              </a:path>
            </a:pathLst>
          </a:custGeom>
          <a:solidFill>
            <a:srgbClr val="cccccc">
              <a:alpha val="70000"/>
            </a:srgbClr>
          </a:solidFill>
          <a:ln w="18000">
            <a:noFill/>
          </a:ln>
        </p:spPr>
        <p:style>
          <a:lnRef idx="0"/>
          <a:fillRef idx="0"/>
          <a:effectRef idx="0"/>
          <a:fontRef idx="minor"/>
        </p:style>
        <p:txBody>
          <a:bodyPr wrap="none" lIns="90000" rIns="90000" tIns="45000" bIns="45000" anchor="ctr">
            <a:noAutofit/>
          </a:bodyPr>
          <a:p>
            <a:pPr>
              <a:lnSpc>
                <a:spcPct val="100000"/>
              </a:lnSpc>
            </a:pPr>
            <a:endParaRPr b="0" lang="tr-TR" sz="1800" spc="-1" strike="noStrike">
              <a:solidFill>
                <a:srgbClr val="000000"/>
              </a:solidFill>
              <a:latin typeface="Arial"/>
              <a:ea typeface="DejaVu Sans"/>
            </a:endParaRPr>
          </a:p>
        </p:txBody>
      </p:sp>
      <p:sp>
        <p:nvSpPr>
          <p:cNvPr id="5"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r>
              <a:rPr b="0" lang="tr-TR" sz="4400" spc="-1" strike="noStrike">
                <a:solidFill>
                  <a:srgbClr val="ffffff"/>
                </a:solidFill>
                <a:latin typeface="Arial"/>
              </a:rPr>
              <a:t>Ana başlık metnini düzenlemek için tıklayın</a:t>
            </a:r>
            <a:endParaRPr b="0" lang="tr-TR" sz="4400" spc="-1" strike="noStrike">
              <a:solidFill>
                <a:srgbClr val="ffffff"/>
              </a:solidFill>
              <a:latin typeface="Arial"/>
            </a:endParaRPr>
          </a:p>
        </p:txBody>
      </p:sp>
      <p:sp>
        <p:nvSpPr>
          <p:cNvPr id="6" name="PlaceHolder 2"/>
          <p:cNvSpPr>
            <a:spLocks noGrp="1"/>
          </p:cNvSpPr>
          <p:nvPr>
            <p:ph type="body"/>
          </p:nvPr>
        </p:nvSpPr>
        <p:spPr>
          <a:xfrm>
            <a:off x="504000" y="1326600"/>
            <a:ext cx="9072000" cy="32886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tr-TR" sz="3200" spc="-1" strike="noStrike">
                <a:solidFill>
                  <a:srgbClr val="ffffff"/>
                </a:solidFill>
                <a:latin typeface="Arial"/>
              </a:rPr>
              <a:t>Anahat metninin biçimini düzenlemek için tıklayın</a:t>
            </a:r>
            <a:endParaRPr b="0" lang="tr-TR" sz="3200" spc="-1" strike="noStrike">
              <a:solidFill>
                <a:srgbClr val="ffffff"/>
              </a:solidFill>
              <a:latin typeface="Arial"/>
            </a:endParaRPr>
          </a:p>
          <a:p>
            <a:pPr lvl="1" marL="864000" indent="-324000">
              <a:spcBef>
                <a:spcPts val="1134"/>
              </a:spcBef>
              <a:buClr>
                <a:srgbClr val="ffffff"/>
              </a:buClr>
              <a:buSzPct val="75000"/>
              <a:buFont typeface="Symbol" charset="2"/>
              <a:buChar char=""/>
            </a:pPr>
            <a:r>
              <a:rPr b="0" lang="tr-TR" sz="2800" spc="-1" strike="noStrike">
                <a:solidFill>
                  <a:srgbClr val="ffffff"/>
                </a:solidFill>
                <a:latin typeface="Arial"/>
              </a:rPr>
              <a:t>İkinci Anahat Düzeyi</a:t>
            </a:r>
            <a:endParaRPr b="0" lang="tr-TR" sz="2800" spc="-1" strike="noStrike">
              <a:solidFill>
                <a:srgbClr val="ffffff"/>
              </a:solidFill>
              <a:latin typeface="Arial"/>
            </a:endParaRPr>
          </a:p>
          <a:p>
            <a:pPr lvl="2" marL="1296000" indent="-288000">
              <a:spcBef>
                <a:spcPts val="850"/>
              </a:spcBef>
              <a:buClr>
                <a:srgbClr val="ffffff"/>
              </a:buClr>
              <a:buSzPct val="45000"/>
              <a:buFont typeface="Wingdings" charset="2"/>
              <a:buChar char=""/>
            </a:pPr>
            <a:r>
              <a:rPr b="0" lang="tr-TR" sz="2400" spc="-1" strike="noStrike">
                <a:solidFill>
                  <a:srgbClr val="ffffff"/>
                </a:solidFill>
                <a:latin typeface="Arial"/>
              </a:rPr>
              <a:t>Üçüncü Anahat Düzeyi</a:t>
            </a:r>
            <a:endParaRPr b="0" lang="tr-TR" sz="2400" spc="-1" strike="noStrike">
              <a:solidFill>
                <a:srgbClr val="ffffff"/>
              </a:solidFill>
              <a:latin typeface="Arial"/>
            </a:endParaRPr>
          </a:p>
          <a:p>
            <a:pPr lvl="3" marL="1728000" indent="-216000">
              <a:spcBef>
                <a:spcPts val="567"/>
              </a:spcBef>
              <a:buClr>
                <a:srgbClr val="ffffff"/>
              </a:buClr>
              <a:buSzPct val="75000"/>
              <a:buFont typeface="Symbol" charset="2"/>
              <a:buChar char=""/>
            </a:pPr>
            <a:r>
              <a:rPr b="0" lang="tr-TR" sz="2000" spc="-1" strike="noStrike">
                <a:solidFill>
                  <a:srgbClr val="ffffff"/>
                </a:solidFill>
                <a:latin typeface="Arial"/>
              </a:rPr>
              <a:t>Dördüncü Anahat Düzeyi</a:t>
            </a:r>
            <a:endParaRPr b="0" lang="tr-TR" sz="2000" spc="-1" strike="noStrike">
              <a:solidFill>
                <a:srgbClr val="ffffff"/>
              </a:solidFill>
              <a:latin typeface="Arial"/>
            </a:endParaRPr>
          </a:p>
          <a:p>
            <a:pPr lvl="4" marL="2160000" indent="-216000">
              <a:spcBef>
                <a:spcPts val="283"/>
              </a:spcBef>
              <a:buClr>
                <a:srgbClr val="ffffff"/>
              </a:buClr>
              <a:buSzPct val="45000"/>
              <a:buFont typeface="Wingdings" charset="2"/>
              <a:buChar char=""/>
            </a:pPr>
            <a:r>
              <a:rPr b="0" lang="tr-TR" sz="2000" spc="-1" strike="noStrike">
                <a:solidFill>
                  <a:srgbClr val="ffffff"/>
                </a:solidFill>
                <a:latin typeface="Arial"/>
              </a:rPr>
              <a:t>Beşinci Anahat Düzeyi</a:t>
            </a:r>
            <a:endParaRPr b="0" lang="tr-TR" sz="2000" spc="-1" strike="noStrike">
              <a:solidFill>
                <a:srgbClr val="ffffff"/>
              </a:solidFill>
              <a:latin typeface="Arial"/>
            </a:endParaRPr>
          </a:p>
          <a:p>
            <a:pPr lvl="5" marL="2592000" indent="-216000">
              <a:spcBef>
                <a:spcPts val="283"/>
              </a:spcBef>
              <a:buClr>
                <a:srgbClr val="ffffff"/>
              </a:buClr>
              <a:buSzPct val="45000"/>
              <a:buFont typeface="Wingdings" charset="2"/>
              <a:buChar char=""/>
            </a:pPr>
            <a:r>
              <a:rPr b="0" lang="tr-TR" sz="2000" spc="-1" strike="noStrike">
                <a:solidFill>
                  <a:srgbClr val="ffffff"/>
                </a:solidFill>
                <a:latin typeface="Arial"/>
              </a:rPr>
              <a:t>Altıncı Anahat Düzeyi</a:t>
            </a:r>
            <a:endParaRPr b="0" lang="tr-TR" sz="2000" spc="-1" strike="noStrike">
              <a:solidFill>
                <a:srgbClr val="ffffff"/>
              </a:solidFill>
              <a:latin typeface="Arial"/>
            </a:endParaRPr>
          </a:p>
          <a:p>
            <a:pPr lvl="6" marL="3024000" indent="-216000">
              <a:spcBef>
                <a:spcPts val="283"/>
              </a:spcBef>
              <a:buClr>
                <a:srgbClr val="ffffff"/>
              </a:buClr>
              <a:buSzPct val="45000"/>
              <a:buFont typeface="Wingdings" charset="2"/>
              <a:buChar char=""/>
            </a:pPr>
            <a:r>
              <a:rPr b="0" lang="tr-TR" sz="2000" spc="-1" strike="noStrike">
                <a:solidFill>
                  <a:srgbClr val="ffffff"/>
                </a:solidFill>
                <a:latin typeface="Arial"/>
              </a:rPr>
              <a:t>Yedinci Anahat Düzeyi</a:t>
            </a:r>
            <a:endParaRPr b="0" lang="tr-TR" sz="2000" spc="-1" strike="noStrike">
              <a:solidFill>
                <a:srgbClr val="ffffff"/>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0000"/>
        </a:solidFill>
      </p:bgPr>
    </p:bg>
    <p:spTree>
      <p:nvGrpSpPr>
        <p:cNvPr id="1" name=""/>
        <p:cNvGrpSpPr/>
        <p:nvPr/>
      </p:nvGrpSpPr>
      <p:grpSpPr>
        <a:xfrm>
          <a:off x="0" y="0"/>
          <a:ext cx="0" cy="0"/>
          <a:chOff x="0" y="0"/>
          <a:chExt cx="0" cy="0"/>
        </a:xfrm>
      </p:grpSpPr>
      <p:sp>
        <p:nvSpPr>
          <p:cNvPr id="43" name=""/>
          <p:cNvSpPr/>
          <p:nvPr/>
        </p:nvSpPr>
        <p:spPr>
          <a:xfrm>
            <a:off x="1584000" y="648000"/>
            <a:ext cx="6472080" cy="2591280"/>
          </a:xfrm>
          <a:prstGeom prst="rect">
            <a:avLst/>
          </a:prstGeom>
          <a:noFill/>
          <a:ln w="18000">
            <a:noFill/>
          </a:ln>
        </p:spPr>
        <p:style>
          <a:lnRef idx="0"/>
          <a:fillRef idx="0"/>
          <a:effectRef idx="0"/>
          <a:fontRef idx="minor"/>
        </p:style>
        <p:txBody>
          <a:bodyPr lIns="90000" rIns="90000" tIns="45000" bIns="45000" anchor="t">
            <a:noAutofit/>
          </a:bodyPr>
          <a:p>
            <a:pPr>
              <a:lnSpc>
                <a:spcPct val="100000"/>
              </a:lnSpc>
            </a:pPr>
            <a:endParaRPr b="0" lang="tr-TR" sz="1800" spc="-1" strike="noStrike">
              <a:solidFill>
                <a:srgbClr val="ffffff"/>
              </a:solidFill>
              <a:latin typeface="Arial"/>
              <a:ea typeface="DejaVu Sans"/>
            </a:endParaRPr>
          </a:p>
        </p:txBody>
      </p:sp>
      <p:sp>
        <p:nvSpPr>
          <p:cNvPr id="44" name=""/>
          <p:cNvSpPr/>
          <p:nvPr/>
        </p:nvSpPr>
        <p:spPr>
          <a:xfrm>
            <a:off x="4104000" y="4896000"/>
            <a:ext cx="4384440" cy="338760"/>
          </a:xfrm>
          <a:prstGeom prst="rect">
            <a:avLst/>
          </a:prstGeom>
          <a:noFill/>
          <a:ln w="18000">
            <a:noFill/>
          </a:ln>
        </p:spPr>
        <p:style>
          <a:lnRef idx="0"/>
          <a:fillRef idx="0"/>
          <a:effectRef idx="0"/>
          <a:fontRef idx="minor"/>
        </p:style>
        <p:txBody>
          <a:bodyPr lIns="90000" rIns="90000" tIns="45000" bIns="45000" anchor="t">
            <a:noAutofit/>
          </a:bodyPr>
          <a:p>
            <a:pPr>
              <a:lnSpc>
                <a:spcPct val="100000"/>
              </a:lnSpc>
            </a:pPr>
            <a:fld id="{2B76DE6E-4D55-477E-948C-AE4C6E1C40C5}" type="author">
              <a:rPr b="0" lang="tr-TR" sz="1800" spc="-1" strike="noStrike">
                <a:solidFill>
                  <a:srgbClr val="ffffff"/>
                </a:solidFill>
                <a:latin typeface="Arial"/>
                <a:ea typeface="DejaVu Sans"/>
              </a:rPr>
              <a:t> </a:t>
            </a:fld>
            <a:endParaRPr b="0" lang="tr-TR" sz="1800" spc="-1" strike="noStrike">
              <a:solidFill>
                <a:srgbClr val="ffffff"/>
              </a:solidFill>
              <a:latin typeface="Arial"/>
            </a:endParaRPr>
          </a:p>
        </p:txBody>
      </p:sp>
      <p:sp>
        <p:nvSpPr>
          <p:cNvPr id="45" name=""/>
          <p:cNvSpPr/>
          <p:nvPr/>
        </p:nvSpPr>
        <p:spPr>
          <a:xfrm>
            <a:off x="25920" y="4628880"/>
            <a:ext cx="6112440" cy="10440"/>
          </a:xfrm>
          <a:prstGeom prst="roundRect">
            <a:avLst>
              <a:gd name="adj" fmla="val 50000"/>
            </a:avLst>
          </a:prstGeom>
          <a:gradFill rotWithShape="0">
            <a:gsLst>
              <a:gs pos="0">
                <a:srgbClr val="cccccc">
                  <a:alpha val="70196"/>
                </a:srgbClr>
              </a:gs>
              <a:gs pos="100000">
                <a:srgbClr val="333333">
                  <a:alpha val="70196"/>
                </a:srgbClr>
              </a:gs>
            </a:gsLst>
            <a:lin ang="0"/>
          </a:gradFill>
          <a:ln w="18000">
            <a:noFill/>
          </a:ln>
        </p:spPr>
        <p:style>
          <a:lnRef idx="0"/>
          <a:fillRef idx="0"/>
          <a:effectRef idx="0"/>
          <a:fontRef idx="minor"/>
        </p:style>
        <p:txBody>
          <a:bodyPr wrap="none" lIns="90000" rIns="90000" tIns="7920" bIns="7920" anchor="ctr">
            <a:noAutofit/>
          </a:bodyPr>
          <a:p>
            <a:pPr>
              <a:lnSpc>
                <a:spcPct val="100000"/>
              </a:lnSpc>
            </a:pPr>
            <a:endParaRPr b="0" lang="tr-TR" sz="1800" spc="-1" strike="noStrike">
              <a:solidFill>
                <a:srgbClr val="000000"/>
              </a:solidFill>
              <a:latin typeface="Arial"/>
              <a:ea typeface="DejaVu Sans"/>
            </a:endParaRPr>
          </a:p>
        </p:txBody>
      </p:sp>
      <p:sp>
        <p:nvSpPr>
          <p:cNvPr id="46" name=""/>
          <p:cNvSpPr/>
          <p:nvPr/>
        </p:nvSpPr>
        <p:spPr>
          <a:xfrm>
            <a:off x="3859200" y="5324400"/>
            <a:ext cx="6232680" cy="360"/>
          </a:xfrm>
          <a:prstGeom prst="roundRect">
            <a:avLst>
              <a:gd name="adj" fmla="val 50000"/>
            </a:avLst>
          </a:prstGeom>
          <a:gradFill rotWithShape="0">
            <a:gsLst>
              <a:gs pos="0">
                <a:srgbClr val="cccccc">
                  <a:alpha val="70196"/>
                </a:srgbClr>
              </a:gs>
              <a:gs pos="100000">
                <a:srgbClr val="333333">
                  <a:alpha val="70196"/>
                </a:srgbClr>
              </a:gs>
            </a:gsLst>
            <a:lin ang="0"/>
          </a:gradFill>
          <a:ln w="0">
            <a:noFill/>
          </a:ln>
        </p:spPr>
        <p:style>
          <a:lnRef idx="0"/>
          <a:fillRef idx="0"/>
          <a:effectRef idx="0"/>
          <a:fontRef idx="minor"/>
        </p:style>
        <p:txBody>
          <a:bodyPr wrap="none" lIns="90000" rIns="90000" tIns="720" bIns="720" anchor="ctr">
            <a:noAutofit/>
          </a:bodyPr>
          <a:p>
            <a:pPr>
              <a:lnSpc>
                <a:spcPct val="100000"/>
              </a:lnSpc>
            </a:pPr>
            <a:endParaRPr b="0" lang="tr-TR" sz="1800" spc="-1" strike="noStrike">
              <a:solidFill>
                <a:srgbClr val="000000"/>
              </a:solidFill>
              <a:latin typeface="Arial"/>
              <a:ea typeface="DejaVu Sans"/>
            </a:endParaRPr>
          </a:p>
        </p:txBody>
      </p:sp>
      <p:sp>
        <p:nvSpPr>
          <p:cNvPr id="47" name=""/>
          <p:cNvSpPr/>
          <p:nvPr/>
        </p:nvSpPr>
        <p:spPr>
          <a:xfrm>
            <a:off x="4044960" y="4944960"/>
            <a:ext cx="360" cy="479880"/>
          </a:xfrm>
          <a:custGeom>
            <a:avLst/>
            <a:gdLst>
              <a:gd name="textAreaLeft" fmla="*/ 4320 w 360"/>
              <a:gd name="textAreaRight" fmla="*/ 24480 w 360"/>
              <a:gd name="textAreaTop" fmla="*/ 1080 h 479880"/>
              <a:gd name="textAreaBottom" fmla="*/ 486360 h 479880"/>
            </a:gdLst>
            <a:ahLst/>
            <a:rect l="textAreaLeft" t="textAreaTop" r="textAreaRight" b="textAreaBottom"/>
            <a:pathLst>
              <a:path w="21600" h="1393714">
                <a:moveTo>
                  <a:pt x="10800" y="0"/>
                </a:moveTo>
                <a:arcTo wR="10800" hR="10800" stAng="16200000" swAng="-5400000"/>
                <a:lnTo>
                  <a:pt x="0" y="1382914"/>
                </a:lnTo>
                <a:arcTo wR="10800" hR="10800" stAng="10800000" swAng="-5400000"/>
                <a:lnTo>
                  <a:pt x="10800" y="1393714"/>
                </a:lnTo>
                <a:arcTo wR="10800" hR="10800" stAng="5400000" swAng="-5400000"/>
                <a:lnTo>
                  <a:pt x="21600" y="10800"/>
                </a:lnTo>
                <a:arcTo wR="10800" hR="10800" stAng="0" swAng="-5400000"/>
                <a:close/>
              </a:path>
            </a:pathLst>
          </a:custGeom>
          <a:solidFill>
            <a:srgbClr val="cccccc">
              <a:alpha val="70000"/>
            </a:srgbClr>
          </a:solidFill>
          <a:ln w="18000">
            <a:noFill/>
          </a:ln>
        </p:spPr>
        <p:style>
          <a:lnRef idx="0"/>
          <a:fillRef idx="0"/>
          <a:effectRef idx="0"/>
          <a:fontRef idx="minor"/>
        </p:style>
        <p:txBody>
          <a:bodyPr wrap="none" lIns="90000" rIns="90000" tIns="45000" bIns="45000" anchor="ctr">
            <a:noAutofit/>
          </a:bodyPr>
          <a:p>
            <a:pPr>
              <a:lnSpc>
                <a:spcPct val="100000"/>
              </a:lnSpc>
            </a:pPr>
            <a:endParaRPr b="0" lang="tr-TR" sz="1800" spc="-1" strike="noStrike">
              <a:solidFill>
                <a:srgbClr val="000000"/>
              </a:solidFill>
              <a:latin typeface="Arial"/>
              <a:ea typeface="DejaVu Sans"/>
            </a:endParaRPr>
          </a:p>
        </p:txBody>
      </p:sp>
      <p:sp>
        <p:nvSpPr>
          <p:cNvPr id="48"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r>
              <a:rPr b="0" lang="tr-TR" sz="4400" spc="-1" strike="noStrike">
                <a:solidFill>
                  <a:srgbClr val="ffffff"/>
                </a:solidFill>
                <a:latin typeface="Arial"/>
              </a:rPr>
              <a:t>Ana başlık metnini düzenlemek için tıklayın</a:t>
            </a:r>
            <a:endParaRPr b="0" lang="tr-TR" sz="4400" spc="-1" strike="noStrike">
              <a:solidFill>
                <a:srgbClr val="ffffff"/>
              </a:solidFill>
              <a:latin typeface="Arial"/>
            </a:endParaRPr>
          </a:p>
        </p:txBody>
      </p:sp>
      <p:sp>
        <p:nvSpPr>
          <p:cNvPr id="49" name="PlaceHolder 2"/>
          <p:cNvSpPr>
            <a:spLocks noGrp="1"/>
          </p:cNvSpPr>
          <p:nvPr>
            <p:ph type="body"/>
          </p:nvPr>
        </p:nvSpPr>
        <p:spPr>
          <a:xfrm>
            <a:off x="504000" y="1326600"/>
            <a:ext cx="9072000" cy="32886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tr-TR" sz="3200" spc="-1" strike="noStrike">
                <a:solidFill>
                  <a:srgbClr val="ffffff"/>
                </a:solidFill>
                <a:latin typeface="Arial"/>
              </a:rPr>
              <a:t>Anahat metninin biçimini düzenlemek için tıklayın</a:t>
            </a:r>
            <a:endParaRPr b="0" lang="tr-TR" sz="3200" spc="-1" strike="noStrike">
              <a:solidFill>
                <a:srgbClr val="ffffff"/>
              </a:solidFill>
              <a:latin typeface="Arial"/>
            </a:endParaRPr>
          </a:p>
          <a:p>
            <a:pPr lvl="1" marL="864000" indent="-324000">
              <a:spcBef>
                <a:spcPts val="1134"/>
              </a:spcBef>
              <a:buClr>
                <a:srgbClr val="ffffff"/>
              </a:buClr>
              <a:buSzPct val="75000"/>
              <a:buFont typeface="Symbol" charset="2"/>
              <a:buChar char=""/>
            </a:pPr>
            <a:r>
              <a:rPr b="0" lang="tr-TR" sz="2800" spc="-1" strike="noStrike">
                <a:solidFill>
                  <a:srgbClr val="ffffff"/>
                </a:solidFill>
                <a:latin typeface="Arial"/>
              </a:rPr>
              <a:t>İkinci Anahat Düzeyi</a:t>
            </a:r>
            <a:endParaRPr b="0" lang="tr-TR" sz="2800" spc="-1" strike="noStrike">
              <a:solidFill>
                <a:srgbClr val="ffffff"/>
              </a:solidFill>
              <a:latin typeface="Arial"/>
            </a:endParaRPr>
          </a:p>
          <a:p>
            <a:pPr lvl="2" marL="1296000" indent="-288000">
              <a:spcBef>
                <a:spcPts val="850"/>
              </a:spcBef>
              <a:buClr>
                <a:srgbClr val="ffffff"/>
              </a:buClr>
              <a:buSzPct val="45000"/>
              <a:buFont typeface="Wingdings" charset="2"/>
              <a:buChar char=""/>
            </a:pPr>
            <a:r>
              <a:rPr b="0" lang="tr-TR" sz="2400" spc="-1" strike="noStrike">
                <a:solidFill>
                  <a:srgbClr val="ffffff"/>
                </a:solidFill>
                <a:latin typeface="Arial"/>
              </a:rPr>
              <a:t>Üçüncü Anahat Düzeyi</a:t>
            </a:r>
            <a:endParaRPr b="0" lang="tr-TR" sz="2400" spc="-1" strike="noStrike">
              <a:solidFill>
                <a:srgbClr val="ffffff"/>
              </a:solidFill>
              <a:latin typeface="Arial"/>
            </a:endParaRPr>
          </a:p>
          <a:p>
            <a:pPr lvl="3" marL="1728000" indent="-216000">
              <a:spcBef>
                <a:spcPts val="567"/>
              </a:spcBef>
              <a:buClr>
                <a:srgbClr val="ffffff"/>
              </a:buClr>
              <a:buSzPct val="75000"/>
              <a:buFont typeface="Symbol" charset="2"/>
              <a:buChar char=""/>
            </a:pPr>
            <a:r>
              <a:rPr b="0" lang="tr-TR" sz="2000" spc="-1" strike="noStrike">
                <a:solidFill>
                  <a:srgbClr val="ffffff"/>
                </a:solidFill>
                <a:latin typeface="Arial"/>
              </a:rPr>
              <a:t>Dördüncü Anahat Düzeyi</a:t>
            </a:r>
            <a:endParaRPr b="0" lang="tr-TR" sz="2000" spc="-1" strike="noStrike">
              <a:solidFill>
                <a:srgbClr val="ffffff"/>
              </a:solidFill>
              <a:latin typeface="Arial"/>
            </a:endParaRPr>
          </a:p>
          <a:p>
            <a:pPr lvl="4" marL="2160000" indent="-216000">
              <a:spcBef>
                <a:spcPts val="283"/>
              </a:spcBef>
              <a:buClr>
                <a:srgbClr val="ffffff"/>
              </a:buClr>
              <a:buSzPct val="45000"/>
              <a:buFont typeface="Wingdings" charset="2"/>
              <a:buChar char=""/>
            </a:pPr>
            <a:r>
              <a:rPr b="0" lang="tr-TR" sz="2000" spc="-1" strike="noStrike">
                <a:solidFill>
                  <a:srgbClr val="ffffff"/>
                </a:solidFill>
                <a:latin typeface="Arial"/>
              </a:rPr>
              <a:t>Beşinci Anahat Düzeyi</a:t>
            </a:r>
            <a:endParaRPr b="0" lang="tr-TR" sz="2000" spc="-1" strike="noStrike">
              <a:solidFill>
                <a:srgbClr val="ffffff"/>
              </a:solidFill>
              <a:latin typeface="Arial"/>
            </a:endParaRPr>
          </a:p>
          <a:p>
            <a:pPr lvl="5" marL="2592000" indent="-216000">
              <a:spcBef>
                <a:spcPts val="283"/>
              </a:spcBef>
              <a:buClr>
                <a:srgbClr val="ffffff"/>
              </a:buClr>
              <a:buSzPct val="45000"/>
              <a:buFont typeface="Wingdings" charset="2"/>
              <a:buChar char=""/>
            </a:pPr>
            <a:r>
              <a:rPr b="0" lang="tr-TR" sz="2000" spc="-1" strike="noStrike">
                <a:solidFill>
                  <a:srgbClr val="ffffff"/>
                </a:solidFill>
                <a:latin typeface="Arial"/>
              </a:rPr>
              <a:t>Altıncı Anahat Düzeyi</a:t>
            </a:r>
            <a:endParaRPr b="0" lang="tr-TR" sz="2000" spc="-1" strike="noStrike">
              <a:solidFill>
                <a:srgbClr val="ffffff"/>
              </a:solidFill>
              <a:latin typeface="Arial"/>
            </a:endParaRPr>
          </a:p>
          <a:p>
            <a:pPr lvl="6" marL="3024000" indent="-216000">
              <a:spcBef>
                <a:spcPts val="283"/>
              </a:spcBef>
              <a:buClr>
                <a:srgbClr val="ffffff"/>
              </a:buClr>
              <a:buSzPct val="45000"/>
              <a:buFont typeface="Wingdings" charset="2"/>
              <a:buChar char=""/>
            </a:pPr>
            <a:r>
              <a:rPr b="0" lang="tr-TR" sz="2000" spc="-1" strike="noStrike">
                <a:solidFill>
                  <a:srgbClr val="ffffff"/>
                </a:solidFill>
                <a:latin typeface="Arial"/>
              </a:rPr>
              <a:t>Yedinci Anahat Düzeyi</a:t>
            </a:r>
            <a:endParaRPr b="0" lang="tr-TR" sz="2000" spc="-1" strike="noStrike">
              <a:solidFill>
                <a:srgbClr val="ffffff"/>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9.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3.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13.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PlaceHolder 1"/>
          <p:cNvSpPr>
            <a:spLocks noGrp="1"/>
          </p:cNvSpPr>
          <p:nvPr>
            <p:ph type="title"/>
          </p:nvPr>
        </p:nvSpPr>
        <p:spPr>
          <a:xfrm>
            <a:off x="372600" y="77760"/>
            <a:ext cx="8992440" cy="650880"/>
          </a:xfrm>
          <a:prstGeom prst="rect">
            <a:avLst/>
          </a:prstGeom>
          <a:noFill/>
          <a:ln w="0">
            <a:noFill/>
          </a:ln>
        </p:spPr>
        <p:txBody>
          <a:bodyPr lIns="0" rIns="0" tIns="0" bIns="0" anchor="ctr">
            <a:noAutofit/>
          </a:bodyPr>
          <a:p>
            <a:pPr indent="0" algn="ctr">
              <a:lnSpc>
                <a:spcPct val="100000"/>
              </a:lnSpc>
              <a:buNone/>
              <a:tabLst>
                <a:tab algn="l" pos="0"/>
              </a:tabLst>
            </a:pPr>
            <a:r>
              <a:rPr b="0" lang="tr-TR" sz="3200" spc="-1" strike="noStrike">
                <a:solidFill>
                  <a:srgbClr val="ffff00"/>
                </a:solidFill>
                <a:latin typeface="Arial"/>
              </a:rPr>
              <a:t>KONGRE VE FUAR YÖNETİMİ 8. HAFTA</a:t>
            </a:r>
            <a:endParaRPr b="0" lang="tr-TR" sz="3200" spc="-1" strike="noStrike">
              <a:solidFill>
                <a:srgbClr val="ffffff"/>
              </a:solidFill>
              <a:latin typeface="Arial"/>
            </a:endParaRPr>
          </a:p>
        </p:txBody>
      </p:sp>
      <p:sp>
        <p:nvSpPr>
          <p:cNvPr id="87" name="PlaceHolder 2"/>
          <p:cNvSpPr>
            <a:spLocks noGrp="1"/>
          </p:cNvSpPr>
          <p:nvPr>
            <p:ph/>
          </p:nvPr>
        </p:nvSpPr>
        <p:spPr>
          <a:xfrm>
            <a:off x="368280" y="863640"/>
            <a:ext cx="8971560" cy="4407480"/>
          </a:xfrm>
          <a:prstGeom prst="rect">
            <a:avLst/>
          </a:prstGeom>
          <a:noFill/>
          <a:ln w="0">
            <a:noFill/>
          </a:ln>
        </p:spPr>
        <p:txBody>
          <a:bodyPr lIns="0" rIns="0" tIns="0" bIns="0" anchor="t">
            <a:normAutofit fontScale="71000"/>
          </a:bodyPr>
          <a:p>
            <a:pPr indent="0" algn="just">
              <a:lnSpc>
                <a:spcPct val="100000"/>
              </a:lnSpc>
              <a:spcBef>
                <a:spcPts val="1417"/>
              </a:spcBef>
              <a:buNone/>
              <a:tabLst>
                <a:tab algn="l" pos="0"/>
              </a:tabLst>
            </a:pPr>
            <a:r>
              <a:rPr b="0" lang="tr-TR" sz="3200" spc="-1" strike="noStrike">
                <a:solidFill>
                  <a:srgbClr val="ffff00"/>
                </a:solidFill>
                <a:latin typeface="Times New Roman"/>
              </a:rPr>
              <a:t>    </a:t>
            </a:r>
            <a:r>
              <a:rPr b="1" lang="tr-TR" sz="3200" spc="-1" strike="noStrike">
                <a:solidFill>
                  <a:srgbClr val="ffff00"/>
                </a:solidFill>
                <a:latin typeface="Times New Roman"/>
              </a:rPr>
              <a:t>Bu üniteyi tamamladıktan sonra;</a:t>
            </a:r>
            <a:endParaRPr b="0" lang="tr-TR" sz="3200" spc="-1" strike="noStrike">
              <a:solidFill>
                <a:srgbClr val="ffffff"/>
              </a:solidFill>
              <a:latin typeface="Arial"/>
            </a:endParaRPr>
          </a:p>
          <a:p>
            <a:pPr marL="306720" indent="-230040" algn="just">
              <a:lnSpc>
                <a:spcPct val="100000"/>
              </a:lnSpc>
              <a:spcBef>
                <a:spcPts val="1417"/>
              </a:spcBef>
              <a:buClr>
                <a:srgbClr val="ffffff"/>
              </a:buClr>
              <a:buSzPct val="45000"/>
              <a:buFont typeface="Wingdings" charset="2"/>
              <a:buChar char=""/>
              <a:tabLst>
                <a:tab algn="l" pos="0"/>
              </a:tabLst>
            </a:pPr>
            <a:r>
              <a:rPr b="1" lang="tr-TR" sz="3200" spc="-1" strike="noStrike" u="sng">
                <a:solidFill>
                  <a:srgbClr val="ffff00"/>
                </a:solidFill>
                <a:uFillTx/>
                <a:latin typeface="Times New Roman"/>
                <a:ea typeface="MyriadPro-Bold"/>
              </a:rPr>
              <a:t>Kongre turizm örgütlenmesinin genel anlamda gelişimini</a:t>
            </a:r>
            <a:r>
              <a:rPr b="1" lang="tr-TR" sz="3200" spc="-1" strike="noStrike">
                <a:solidFill>
                  <a:srgbClr val="ffff00"/>
                </a:solidFill>
                <a:latin typeface="Times New Roman"/>
                <a:ea typeface="MyriadPro-Bold"/>
              </a:rPr>
              <a:t> açıklayabilecek,</a:t>
            </a:r>
            <a:endParaRPr b="0" lang="tr-TR" sz="3200" spc="-1" strike="noStrike">
              <a:solidFill>
                <a:srgbClr val="ffffff"/>
              </a:solidFill>
              <a:latin typeface="Arial"/>
            </a:endParaRPr>
          </a:p>
          <a:p>
            <a:pPr marL="306720" indent="-230040" algn="just">
              <a:lnSpc>
                <a:spcPct val="100000"/>
              </a:lnSpc>
              <a:spcBef>
                <a:spcPts val="1417"/>
              </a:spcBef>
              <a:buClr>
                <a:srgbClr val="ffffff"/>
              </a:buClr>
              <a:buSzPct val="45000"/>
              <a:buFont typeface="Wingdings" charset="2"/>
              <a:buChar char=""/>
              <a:tabLst>
                <a:tab algn="l" pos="0"/>
              </a:tabLst>
            </a:pPr>
            <a:r>
              <a:rPr b="1" lang="tr-TR" sz="3200" spc="-1" strike="noStrike">
                <a:solidFill>
                  <a:srgbClr val="ffff00"/>
                </a:solidFill>
                <a:latin typeface="Times New Roman"/>
                <a:ea typeface="MyriadPro-Bold"/>
              </a:rPr>
              <a:t>Kongre turizmi örgütlenmesinde </a:t>
            </a:r>
            <a:r>
              <a:rPr b="1" lang="tr-TR" sz="3200" spc="-1" strike="noStrike" u="sng">
                <a:solidFill>
                  <a:srgbClr val="ffff00"/>
                </a:solidFill>
                <a:uFillTx/>
                <a:latin typeface="Times New Roman"/>
                <a:ea typeface="MyriadPro-Bold"/>
              </a:rPr>
              <a:t>ulusal kuruluşları</a:t>
            </a:r>
            <a:r>
              <a:rPr b="1" lang="tr-TR" sz="3200" spc="-1" strike="noStrike">
                <a:solidFill>
                  <a:srgbClr val="ffff00"/>
                </a:solidFill>
                <a:latin typeface="Times New Roman"/>
                <a:ea typeface="MyriadPro-Bold"/>
              </a:rPr>
              <a:t> tanımlayabilecek,</a:t>
            </a:r>
            <a:endParaRPr b="0" lang="tr-TR" sz="3200" spc="-1" strike="noStrike">
              <a:solidFill>
                <a:srgbClr val="ffffff"/>
              </a:solidFill>
              <a:latin typeface="Arial"/>
            </a:endParaRPr>
          </a:p>
          <a:p>
            <a:pPr marL="306720" indent="-230040" algn="just">
              <a:lnSpc>
                <a:spcPct val="100000"/>
              </a:lnSpc>
              <a:spcBef>
                <a:spcPts val="1417"/>
              </a:spcBef>
              <a:buClr>
                <a:srgbClr val="ffffff"/>
              </a:buClr>
              <a:buSzPct val="45000"/>
              <a:buFont typeface="Wingdings" charset="2"/>
              <a:buChar char=""/>
              <a:tabLst>
                <a:tab algn="l" pos="0"/>
              </a:tabLst>
            </a:pPr>
            <a:r>
              <a:rPr b="1" lang="tr-TR" sz="3200" spc="-1" strike="noStrike">
                <a:solidFill>
                  <a:srgbClr val="ffff00"/>
                </a:solidFill>
                <a:latin typeface="Times New Roman"/>
                <a:ea typeface="MyriadPro-Bold"/>
              </a:rPr>
              <a:t>Kongre turizmi örgütlenmesinde </a:t>
            </a:r>
            <a:r>
              <a:rPr b="1" lang="tr-TR" sz="3200" spc="-1" strike="noStrike" u="sng">
                <a:solidFill>
                  <a:srgbClr val="ffff00"/>
                </a:solidFill>
                <a:uFillTx/>
                <a:latin typeface="Times New Roman"/>
                <a:ea typeface="MyriadPro-Bold"/>
              </a:rPr>
              <a:t>uluslararası kuruluşları</a:t>
            </a:r>
            <a:r>
              <a:rPr b="1" lang="tr-TR" sz="3200" spc="-1" strike="noStrike">
                <a:solidFill>
                  <a:srgbClr val="ffff00"/>
                </a:solidFill>
                <a:latin typeface="Times New Roman"/>
                <a:ea typeface="MyriadPro-Bold"/>
              </a:rPr>
              <a:t> değerlendirebilecek,</a:t>
            </a:r>
            <a:endParaRPr b="0" lang="tr-TR" sz="3200" spc="-1" strike="noStrike">
              <a:solidFill>
                <a:srgbClr val="ffffff"/>
              </a:solidFill>
              <a:latin typeface="Arial"/>
            </a:endParaRPr>
          </a:p>
          <a:p>
            <a:pPr marL="306720" indent="-230040" algn="just">
              <a:lnSpc>
                <a:spcPct val="100000"/>
              </a:lnSpc>
              <a:spcBef>
                <a:spcPts val="1417"/>
              </a:spcBef>
              <a:buClr>
                <a:srgbClr val="ffffff"/>
              </a:buClr>
              <a:buSzPct val="45000"/>
              <a:buFont typeface="Wingdings" charset="2"/>
              <a:buChar char=""/>
              <a:tabLst>
                <a:tab algn="l" pos="0"/>
              </a:tabLst>
            </a:pPr>
            <a:r>
              <a:rPr b="1" lang="tr-TR" sz="3200" spc="-1" strike="noStrike">
                <a:solidFill>
                  <a:srgbClr val="ffff00"/>
                </a:solidFill>
                <a:latin typeface="Times New Roman"/>
                <a:ea typeface="MyriadPro-Bold"/>
              </a:rPr>
              <a:t>Kongre turizmiyle ilgili </a:t>
            </a:r>
            <a:r>
              <a:rPr b="1" lang="tr-TR" sz="3200" spc="-1" strike="noStrike" u="sng">
                <a:solidFill>
                  <a:srgbClr val="ffff00"/>
                </a:solidFill>
                <a:uFillTx/>
                <a:latin typeface="Times New Roman"/>
                <a:ea typeface="MyriadPro-Bold"/>
              </a:rPr>
              <a:t>uluslararası dernekler ve birlikleri</a:t>
            </a:r>
            <a:r>
              <a:rPr b="1" lang="tr-TR" sz="3200" spc="-1" strike="noStrike">
                <a:solidFill>
                  <a:srgbClr val="ffff00"/>
                </a:solidFill>
                <a:latin typeface="Times New Roman"/>
                <a:ea typeface="MyriadPro-Bold"/>
              </a:rPr>
              <a:t> analiz edebilecek bilgi ve becerilere sahip olabileceksiniz.</a:t>
            </a:r>
            <a:endParaRPr b="0" lang="tr-TR" sz="3200" spc="-1" strike="noStrike">
              <a:solidFill>
                <a:srgbClr val="ffffff"/>
              </a:solidFill>
              <a:latin typeface="Arial"/>
            </a:endParaRPr>
          </a:p>
          <a:p>
            <a:pPr marL="153360" indent="0" algn="just">
              <a:lnSpc>
                <a:spcPct val="100000"/>
              </a:lnSpc>
              <a:spcBef>
                <a:spcPts val="1417"/>
              </a:spcBef>
              <a:buNone/>
              <a:tabLst>
                <a:tab algn="l" pos="0"/>
              </a:tabLst>
            </a:pPr>
            <a:endParaRPr b="0" lang="tr-TR" sz="3200" spc="-1" strike="noStrike">
              <a:solidFill>
                <a:srgbClr val="ffffff"/>
              </a:solidFill>
              <a:latin typeface="Arial"/>
            </a:endParaRPr>
          </a:p>
          <a:p>
            <a:pPr marL="153360" indent="0" algn="just">
              <a:lnSpc>
                <a:spcPct val="100000"/>
              </a:lnSpc>
              <a:spcBef>
                <a:spcPts val="1417"/>
              </a:spcBef>
              <a:buNone/>
              <a:tabLst>
                <a:tab algn="l" pos="0"/>
              </a:tabLst>
            </a:pPr>
            <a:r>
              <a:rPr b="0" lang="tr-TR" sz="3200" spc="-1" strike="noStrike">
                <a:solidFill>
                  <a:srgbClr val="b4c7dc"/>
                </a:solidFill>
                <a:latin typeface="Times New Roman"/>
                <a:ea typeface="MyriadPro-Bold"/>
              </a:rPr>
              <a:t> </a:t>
            </a: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a:solidFill>
                  <a:srgbClr val="ffffff"/>
                </a:solidFill>
                <a:latin typeface="Arial"/>
                <a:ea typeface="MyriadPro-Bold"/>
              </a:rPr>
              <a:t>Ayrıca; </a:t>
            </a:r>
            <a:r>
              <a:rPr b="0" lang="tr-TR" sz="3200" spc="-1" strike="noStrike" u="sng">
                <a:solidFill>
                  <a:srgbClr val="ffff00"/>
                </a:solidFill>
                <a:uFillTx/>
                <a:latin typeface="Arial"/>
                <a:ea typeface="MyriadPro-Bold"/>
              </a:rPr>
              <a:t>bu kuruluşlar ulaşım, </a:t>
            </a:r>
            <a:r>
              <a:rPr b="0" lang="tr-TR" sz="3200" spc="-1" strike="noStrike">
                <a:solidFill>
                  <a:srgbClr val="ffff00"/>
                </a:solidFill>
                <a:latin typeface="Arial"/>
                <a:ea typeface="MyriadPro-Bold"/>
              </a:rPr>
              <a:t>altyapı, konaklama, kongre salonu ve olanakları, personel, güvenlik, yan hizmetler,</a:t>
            </a:r>
            <a:r>
              <a:rPr b="0" lang="tr-TR" sz="3200" spc="-1" strike="noStrike" u="sng">
                <a:solidFill>
                  <a:srgbClr val="ffff00"/>
                </a:solidFill>
                <a:uFillTx/>
                <a:latin typeface="Arial"/>
                <a:ea typeface="MyriadPro-Bold"/>
              </a:rPr>
              <a:t> çevre ve kültürel zenginlikler konularında </a:t>
            </a:r>
            <a:r>
              <a:rPr b="0" lang="tr-TR" sz="3200" spc="-1" strike="noStrike">
                <a:solidFill>
                  <a:srgbClr val="ffff00"/>
                </a:solidFill>
                <a:latin typeface="Arial"/>
                <a:ea typeface="MyriadPro-Bold"/>
              </a:rPr>
              <a:t>belirli bir kalite ve kapasitede hizmet sağlayarak </a:t>
            </a:r>
            <a:r>
              <a:rPr b="0" lang="tr-TR" sz="3200" spc="-1" strike="noStrike" u="sng">
                <a:solidFill>
                  <a:srgbClr val="ffff00"/>
                </a:solidFill>
                <a:uFillTx/>
                <a:latin typeface="Arial"/>
                <a:ea typeface="MyriadPro-Bold"/>
              </a:rPr>
              <a:t>kongre örgütlenmesine ciddi anlamda katkı vermektedir.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u="sng">
                <a:solidFill>
                  <a:srgbClr val="ffff00"/>
                </a:solidFill>
                <a:uFillTx/>
                <a:latin typeface="Arial"/>
                <a:ea typeface="MyriadPro-Bold"/>
              </a:rPr>
              <a:t>Bazı ülkelerde ulusal turizm kuruluşları veya örgütleri, oteller, seyahat acentaları, kongre merkezleri, üniversiteler ve diğer ilgili kurum ve kuruluşlar kendi içlerinde veya bir araya gelmek suretiyle kongre birimleri oluşturmuşlardır.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u="sng">
                <a:solidFill>
                  <a:srgbClr val="ffff00"/>
                </a:solidFill>
                <a:uFillTx/>
                <a:latin typeface="Arial"/>
                <a:ea typeface="MyriadPro-Bold"/>
              </a:rPr>
              <a:t>Türkiye’de</a:t>
            </a:r>
            <a:r>
              <a:rPr b="0" lang="tr-TR" sz="3200" spc="-1" strike="noStrike">
                <a:solidFill>
                  <a:srgbClr val="ffff00"/>
                </a:solidFill>
                <a:latin typeface="Arial"/>
                <a:ea typeface="MyriadPro-Bold"/>
              </a:rPr>
              <a:t> </a:t>
            </a:r>
            <a:r>
              <a:rPr b="0" lang="tr-TR" sz="3200" spc="-1" strike="noStrike" u="sng">
                <a:solidFill>
                  <a:srgbClr val="ffff00"/>
                </a:solidFill>
                <a:uFillTx/>
                <a:latin typeface="Arial"/>
                <a:ea typeface="MyriadPro-Bold"/>
              </a:rPr>
              <a:t>şehir otellerinden kıyı otellerine kadar ve hatta resort otellerinden dağ otellerine kadar birçok otelde toplantı salonu</a:t>
            </a:r>
            <a:r>
              <a:rPr b="0" lang="tr-TR" sz="3200" spc="-1" strike="noStrike">
                <a:solidFill>
                  <a:srgbClr val="ffff00"/>
                </a:solidFill>
                <a:latin typeface="Arial"/>
                <a:ea typeface="MyriadPro-Bold"/>
              </a:rPr>
              <a:t> yer almaktadır.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Arial"/>
                <a:ea typeface="MyriadPro-Bold"/>
              </a:rPr>
              <a:t>     </a:t>
            </a:r>
            <a:r>
              <a:rPr b="0" lang="tr-TR" sz="3200" spc="-1" strike="noStrike" u="sng">
                <a:solidFill>
                  <a:srgbClr val="ffff00"/>
                </a:solidFill>
                <a:uFillTx/>
                <a:latin typeface="Arial"/>
                <a:ea typeface="MyriadPro-Bold"/>
              </a:rPr>
              <a:t>Toplantı ve kongre turizmine yönelen oteller</a:t>
            </a:r>
            <a:r>
              <a:rPr b="0" lang="tr-TR" sz="3200" spc="-1" strike="noStrike">
                <a:solidFill>
                  <a:srgbClr val="ffff00"/>
                </a:solidFill>
                <a:latin typeface="Arial"/>
                <a:ea typeface="MyriadPro-Bold"/>
              </a:rPr>
              <a:t> ise </a:t>
            </a:r>
            <a:r>
              <a:rPr b="0" lang="tr-TR" sz="3200" spc="-1" strike="noStrike" u="sng">
                <a:solidFill>
                  <a:srgbClr val="ffff00"/>
                </a:solidFill>
                <a:uFillTx/>
                <a:latin typeface="Arial"/>
                <a:ea typeface="MyriadPro-Bold"/>
              </a:rPr>
              <a:t>otellerinin yanı sıra kongre merkezi de açarak bu pazardan aldıkları payı artırmaya çalışmaktadırlar.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PlaceHolder 1"/>
          <p:cNvSpPr>
            <a:spLocks noGrp="1"/>
          </p:cNvSpPr>
          <p:nvPr>
            <p:ph/>
          </p:nvPr>
        </p:nvSpPr>
        <p:spPr>
          <a:xfrm>
            <a:off x="368280" y="295200"/>
            <a:ext cx="8971560" cy="53751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Arial"/>
                <a:ea typeface="MyriadPro-Bold"/>
              </a:rPr>
              <a:t>    </a:t>
            </a:r>
            <a:r>
              <a:rPr b="0" lang="tr-TR" sz="3200" spc="-1" strike="noStrike">
                <a:solidFill>
                  <a:srgbClr val="ffff00"/>
                </a:solidFill>
                <a:latin typeface="Arial"/>
                <a:ea typeface="MyriadPro-Bold"/>
              </a:rPr>
              <a:t>Kongre ve Ziyaretçi Büroları</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a:solidFill>
                  <a:srgbClr val="ffffff"/>
                </a:solidFill>
                <a:latin typeface="Arial"/>
                <a:ea typeface="MyriadPro-Bold"/>
              </a:rPr>
              <a:t>Yerel anlamda </a:t>
            </a:r>
            <a:r>
              <a:rPr b="0" lang="tr-TR" sz="3200" spc="-1" strike="noStrike" u="sng">
                <a:solidFill>
                  <a:srgbClr val="ffff00"/>
                </a:solidFill>
                <a:uFillTx/>
                <a:latin typeface="Arial"/>
                <a:ea typeface="MyriadPro-Bold"/>
              </a:rPr>
              <a:t>destinasyonların yönetim konusu</a:t>
            </a:r>
            <a:r>
              <a:rPr b="0" lang="tr-TR" sz="3200" spc="-1" strike="noStrike">
                <a:solidFill>
                  <a:srgbClr val="ffffff"/>
                </a:solidFill>
                <a:latin typeface="Arial"/>
                <a:ea typeface="MyriadPro-Bold"/>
              </a:rPr>
              <a:t> öncelikle, </a:t>
            </a:r>
            <a:r>
              <a:rPr b="0" lang="tr-TR" sz="3200" spc="-1" strike="noStrike" u="sng">
                <a:solidFill>
                  <a:srgbClr val="ffff00"/>
                </a:solidFill>
                <a:uFillTx/>
                <a:latin typeface="Arial"/>
                <a:ea typeface="MyriadPro-Bold"/>
              </a:rPr>
              <a:t>ürün geliştirme, uygun fiyatlandırma politikaları oluşturma, etkili dağıtım kanalları kurma ve ürün paketleme (sunum) gibi bir takım tanıtım ile ilgili faaliyetlerle ilişkilidir.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a:solidFill>
                  <a:srgbClr val="ffff00"/>
                </a:solidFill>
                <a:latin typeface="Arial"/>
                <a:ea typeface="MyriadPro-Bold"/>
              </a:rPr>
              <a:t>Yapılan araştırmalar göstermektedir ki </a:t>
            </a:r>
            <a:r>
              <a:rPr b="0" lang="tr-TR" sz="3200" spc="-1" strike="noStrike" u="sng">
                <a:solidFill>
                  <a:srgbClr val="ffff00"/>
                </a:solidFill>
                <a:uFillTx/>
                <a:latin typeface="Arial"/>
                <a:ea typeface="MyriadPro-Bold"/>
              </a:rPr>
              <a:t>bir şehrin tercih edilen destinasyon olabilmesi için</a:t>
            </a:r>
            <a:r>
              <a:rPr b="0" lang="tr-TR" sz="3200" spc="-1" strike="noStrike">
                <a:solidFill>
                  <a:srgbClr val="ffff00"/>
                </a:solidFill>
                <a:latin typeface="Arial"/>
                <a:ea typeface="MyriadPro-Bold"/>
              </a:rPr>
              <a:t> belli başlı </a:t>
            </a:r>
            <a:r>
              <a:rPr b="0" lang="tr-TR" sz="3200" spc="-1" strike="noStrike" u="sng">
                <a:solidFill>
                  <a:srgbClr val="ffff00"/>
                </a:solidFill>
                <a:uFillTx/>
                <a:latin typeface="Arial"/>
                <a:ea typeface="MyriadPro-Bold"/>
              </a:rPr>
              <a:t>bazı kriterleri kendi içinde bulundurması gerekmektedir.</a:t>
            </a:r>
            <a:r>
              <a:rPr b="0" lang="tr-TR" sz="3200" spc="-1" strike="noStrike">
                <a:solidFill>
                  <a:srgbClr val="ffff00"/>
                </a:solidFill>
                <a:latin typeface="Arial"/>
                <a:ea typeface="MyriadPro-Bold"/>
              </a:rPr>
              <a:t> </a:t>
            </a:r>
            <a:r>
              <a:rPr b="0" lang="tr-TR" sz="3200" spc="-1" strike="noStrike" u="sng">
                <a:solidFill>
                  <a:srgbClr val="ffff00"/>
                </a:solidFill>
                <a:uFillTx/>
                <a:latin typeface="Arial"/>
                <a:ea typeface="MyriadPro-Bold"/>
              </a:rPr>
              <a:t>Bu kriterler,</a:t>
            </a:r>
            <a:r>
              <a:rPr b="0" lang="tr-TR" sz="3200" spc="-1" strike="noStrike">
                <a:solidFill>
                  <a:srgbClr val="ffff00"/>
                </a:solidFill>
                <a:latin typeface="Arial"/>
                <a:ea typeface="MyriadPro-Bold"/>
              </a:rPr>
              <a:t> aşağıda belirtilmektedir: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PlaceHolder 1"/>
          <p:cNvSpPr>
            <a:spLocks noGrp="1"/>
          </p:cNvSpPr>
          <p:nvPr>
            <p:ph/>
          </p:nvPr>
        </p:nvSpPr>
        <p:spPr>
          <a:xfrm>
            <a:off x="368280" y="295200"/>
            <a:ext cx="8971560" cy="4975920"/>
          </a:xfrm>
          <a:prstGeom prst="rect">
            <a:avLst/>
          </a:prstGeom>
          <a:noFill/>
          <a:ln w="0">
            <a:noFill/>
          </a:ln>
        </p:spPr>
        <p:txBody>
          <a:bodyPr lIns="0" rIns="0" tIns="0" bIns="0" anchor="t">
            <a:normAutofit fontScale="86000"/>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u="sng">
                <a:solidFill>
                  <a:srgbClr val="ffff00"/>
                </a:solidFill>
                <a:uFillTx/>
                <a:latin typeface="Arial"/>
                <a:ea typeface="MyriadPro-Bold"/>
              </a:rPr>
              <a:t>Destinasyonun</a:t>
            </a:r>
            <a:r>
              <a:rPr b="0" lang="tr-TR" sz="3200" spc="-1" strike="noStrike">
                <a:solidFill>
                  <a:srgbClr val="ffffff"/>
                </a:solidFill>
                <a:latin typeface="Arial"/>
                <a:ea typeface="MyriadPro-Bold"/>
              </a:rPr>
              <a:t> </a:t>
            </a:r>
            <a:r>
              <a:rPr b="0" lang="tr-TR" sz="3200" spc="-1" strike="noStrike" u="sng">
                <a:solidFill>
                  <a:srgbClr val="ffff00"/>
                </a:solidFill>
                <a:uFillTx/>
                <a:latin typeface="Arial"/>
                <a:ea typeface="MyriadPro-Bold"/>
              </a:rPr>
              <a:t>ulaşılabilir</a:t>
            </a:r>
            <a:r>
              <a:rPr b="0" lang="tr-TR" sz="3200" spc="-1" strike="noStrike">
                <a:solidFill>
                  <a:srgbClr val="ffffff"/>
                </a:solidFill>
                <a:latin typeface="Arial"/>
                <a:ea typeface="MyriadPro-Bold"/>
              </a:rPr>
              <a:t> olması,</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a:solidFill>
                  <a:srgbClr val="ffffff"/>
                </a:solidFill>
                <a:latin typeface="Arial"/>
                <a:ea typeface="MyriadPro-Bold"/>
              </a:rPr>
              <a:t>Destinasyonun kongre düzenleyebilecek </a:t>
            </a:r>
            <a:r>
              <a:rPr b="0" lang="tr-TR" sz="3200" spc="-1" strike="noStrike" u="sng">
                <a:solidFill>
                  <a:srgbClr val="ffff00"/>
                </a:solidFill>
                <a:uFillTx/>
                <a:latin typeface="Arial"/>
                <a:ea typeface="MyriadPro-Bold"/>
              </a:rPr>
              <a:t>kongre merkezi sayısının yeterli olması,</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a:solidFill>
                  <a:srgbClr val="ffffff"/>
                </a:solidFill>
                <a:latin typeface="Arial"/>
                <a:ea typeface="MyriadPro-Bold"/>
              </a:rPr>
              <a:t>Destinasyonda </a:t>
            </a:r>
            <a:r>
              <a:rPr b="0" lang="tr-TR" sz="3200" spc="-1" strike="noStrike" u="sng">
                <a:solidFill>
                  <a:srgbClr val="ffff00"/>
                </a:solidFill>
                <a:uFillTx/>
                <a:latin typeface="Arial"/>
                <a:ea typeface="MyriadPro-Bold"/>
              </a:rPr>
              <a:t>konaklama tesislerinin</a:t>
            </a:r>
            <a:r>
              <a:rPr b="0" lang="tr-TR" sz="3200" spc="-1" strike="noStrike">
                <a:solidFill>
                  <a:srgbClr val="ffffff"/>
                </a:solidFill>
                <a:latin typeface="Arial"/>
                <a:ea typeface="MyriadPro-Bold"/>
              </a:rPr>
              <a:t> yeterli sayıda olması,</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a:solidFill>
                  <a:srgbClr val="ffffff"/>
                </a:solidFill>
                <a:latin typeface="Arial"/>
                <a:ea typeface="MyriadPro-Bold"/>
              </a:rPr>
              <a:t>Destinasyonda </a:t>
            </a:r>
            <a:r>
              <a:rPr b="0" lang="tr-TR" sz="3200" spc="-1" strike="noStrike" u="sng">
                <a:solidFill>
                  <a:srgbClr val="ffff00"/>
                </a:solidFill>
                <a:uFillTx/>
                <a:latin typeface="Arial"/>
                <a:ea typeface="MyriadPro-Bold"/>
              </a:rPr>
              <a:t>doğal ve tarihi zenginliklerin olması</a:t>
            </a:r>
            <a:r>
              <a:rPr b="0" lang="tr-TR" sz="3200" spc="-1" strike="noStrike">
                <a:solidFill>
                  <a:srgbClr val="ffffff"/>
                </a:solidFill>
                <a:latin typeface="Arial"/>
                <a:ea typeface="MyriadPro-Bold"/>
              </a:rPr>
              <a:t>,</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a:solidFill>
                  <a:srgbClr val="ffffff"/>
                </a:solidFill>
                <a:latin typeface="Arial"/>
                <a:ea typeface="MyriadPro-Bold"/>
              </a:rPr>
              <a:t>Destinasyonda </a:t>
            </a:r>
            <a:r>
              <a:rPr b="0" lang="tr-TR" sz="3200" spc="-1" strike="noStrike" u="sng">
                <a:solidFill>
                  <a:srgbClr val="ffff00"/>
                </a:solidFill>
                <a:uFillTx/>
                <a:latin typeface="Arial"/>
                <a:ea typeface="MyriadPro-Bold"/>
              </a:rPr>
              <a:t>mahalli idarelerinin (kongre büroları, mesleki dernek ve birlikler vb.) katkı ve desteğinin olması</a:t>
            </a:r>
            <a:r>
              <a:rPr b="0" lang="tr-TR" sz="3200" spc="-1" strike="noStrike">
                <a:solidFill>
                  <a:srgbClr val="ffffff"/>
                </a:solidFill>
                <a:latin typeface="Arial"/>
                <a:ea typeface="MyriadPro-Bold"/>
              </a:rPr>
              <a:t>,</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Arial"/>
                <a:ea typeface="MyriadPro-Bold"/>
              </a:rPr>
              <a:t>   </a:t>
            </a:r>
            <a:r>
              <a:rPr b="0" lang="tr-TR" sz="3200" spc="-1" strike="noStrike" u="sng">
                <a:solidFill>
                  <a:srgbClr val="ffff00"/>
                </a:solidFill>
                <a:uFillTx/>
                <a:latin typeface="Arial"/>
                <a:ea typeface="MyriadPro-Bold"/>
              </a:rPr>
              <a:t>Kongre ve ziyaretçi büroları ilk olarak devletin finanse ettiği ve dolayısıyla yönetimde devletin egemen olduğu örgütler şeklinde ortaya çıkmıştır. </a:t>
            </a:r>
            <a:r>
              <a:rPr b="0" lang="tr-TR" sz="3200" spc="-1" strike="noStrike">
                <a:solidFill>
                  <a:srgbClr val="ffff00"/>
                </a:solidFill>
                <a:latin typeface="Arial"/>
                <a:ea typeface="MyriadPro-Bold"/>
              </a:rPr>
              <a:t> </a:t>
            </a:r>
            <a:r>
              <a:rPr b="0" lang="tr-TR" sz="3200" spc="-1" strike="noStrike" u="sng">
                <a:solidFill>
                  <a:srgbClr val="ffff00"/>
                </a:solidFill>
                <a:uFillTx/>
                <a:latin typeface="Arial"/>
                <a:ea typeface="MyriadPro-Bold"/>
              </a:rPr>
              <a:t>Devlet desteği de devam etmektedir.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PlaceHolder 1"/>
          <p:cNvSpPr>
            <a:spLocks noGrp="1"/>
          </p:cNvSpPr>
          <p:nvPr>
            <p:ph/>
          </p:nvPr>
        </p:nvSpPr>
        <p:spPr>
          <a:xfrm>
            <a:off x="368280" y="295200"/>
            <a:ext cx="8971560" cy="52956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Arial"/>
                <a:ea typeface="MyriadPro-Bold"/>
              </a:rPr>
              <a:t>   </a:t>
            </a:r>
            <a:r>
              <a:rPr b="0" lang="tr-TR" sz="3200" spc="-1" strike="noStrike">
                <a:solidFill>
                  <a:srgbClr val="ffff00"/>
                </a:solidFill>
                <a:latin typeface="Arial"/>
                <a:ea typeface="MyriadPro-Bold"/>
              </a:rPr>
              <a:t>İstanbul Kongre ve Ziyaretçi Bürosu (ICVB)</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u="sng">
                <a:solidFill>
                  <a:srgbClr val="ffff00"/>
                </a:solidFill>
                <a:uFillTx/>
                <a:latin typeface="Arial"/>
                <a:ea typeface="MyriadPro-Bold"/>
              </a:rPr>
              <a:t>İstanbul Kongre ve Ziyaretçi Bürosu 27 Mayıs 1997’de TUGEV (Turizm Geliştirme ve Eğitim Vakfı)</a:t>
            </a:r>
            <a:r>
              <a:rPr b="0" lang="tr-TR" sz="3200" spc="-1" strike="noStrike">
                <a:solidFill>
                  <a:srgbClr val="ffffff"/>
                </a:solidFill>
                <a:latin typeface="Arial"/>
                <a:ea typeface="MyriadPro-Bold"/>
              </a:rPr>
              <a:t> bünyesinde </a:t>
            </a:r>
            <a:r>
              <a:rPr b="0" lang="tr-TR" sz="3200" spc="-1" strike="noStrike" u="sng">
                <a:solidFill>
                  <a:srgbClr val="ffff00"/>
                </a:solidFill>
                <a:uFillTx/>
                <a:latin typeface="Arial"/>
                <a:ea typeface="MyriadPro-Bold"/>
              </a:rPr>
              <a:t>“Kongre ve Ziyaretçi Bürosu İktisadi İşletmesi” olarak kurulmuştur.</a:t>
            </a:r>
            <a:r>
              <a:rPr b="0" lang="tr-TR" sz="3200" spc="-1" strike="noStrike">
                <a:solidFill>
                  <a:srgbClr val="ffffff"/>
                </a:solidFill>
                <a:latin typeface="Arial"/>
                <a:ea typeface="MyriadPro-Bold"/>
              </a:rPr>
              <a:t> </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u="sng">
                <a:solidFill>
                  <a:srgbClr val="ffff00"/>
                </a:solidFill>
                <a:uFillTx/>
                <a:latin typeface="Arial"/>
                <a:ea typeface="MyriadPro-Bold"/>
              </a:rPr>
              <a:t>Kar amacı gütmeyen</a:t>
            </a:r>
            <a:r>
              <a:rPr b="0" lang="tr-TR" sz="3200" spc="-1" strike="noStrike">
                <a:solidFill>
                  <a:srgbClr val="ffff00"/>
                </a:solidFill>
                <a:latin typeface="Arial"/>
                <a:ea typeface="MyriadPro-Bold"/>
              </a:rPr>
              <a:t> bir organizasyon olarak örgütlenen </a:t>
            </a:r>
            <a:r>
              <a:rPr b="0" lang="tr-TR" sz="3200" spc="-1" strike="noStrike" u="sng">
                <a:solidFill>
                  <a:srgbClr val="ffff00"/>
                </a:solidFill>
                <a:uFillTx/>
                <a:latin typeface="Arial"/>
                <a:ea typeface="MyriadPro-Bold"/>
              </a:rPr>
              <a:t>İstanbul Kongre ve Ziyaretçi Bürosu, özel sektör ve kamu sektörü tarafından desteklenmektedir.</a:t>
            </a:r>
            <a:r>
              <a:rPr b="0" lang="tr-TR" sz="3200" spc="-1" strike="noStrike">
                <a:solidFill>
                  <a:srgbClr val="ffffff"/>
                </a:solidFill>
                <a:latin typeface="Arial"/>
                <a:ea typeface="MyriadPro-Bold"/>
              </a:rPr>
              <a:t> </a:t>
            </a:r>
            <a:r>
              <a:rPr b="0" lang="tr-TR" sz="3200" spc="-1" strike="noStrike" u="sng">
                <a:solidFill>
                  <a:srgbClr val="ffff00"/>
                </a:solidFill>
                <a:uFillTx/>
                <a:latin typeface="Arial"/>
                <a:ea typeface="MyriadPro-Bold"/>
              </a:rPr>
              <a:t>T.C. Kültür ve Turizm Bakanlığı, Türkiye Odalar ve Borsalar Birliği (TOBB), İstanbul Ticaret Odası (İTO) ve turizm sektör birlikleri İstanbul Kongre ve Ziyaretçi Bürosu’nun başlıca destekleyicileri</a:t>
            </a:r>
            <a:r>
              <a:rPr b="0" lang="tr-TR" sz="3200" spc="-1" strike="noStrike">
                <a:solidFill>
                  <a:srgbClr val="ffffff"/>
                </a:solidFill>
                <a:latin typeface="Arial"/>
                <a:ea typeface="MyriadPro-Bold"/>
              </a:rPr>
              <a:t> arasındadır.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a:solidFill>
                  <a:srgbClr val="ffffff"/>
                </a:solidFill>
                <a:latin typeface="Arial"/>
                <a:ea typeface="MyriadPro-Bold"/>
              </a:rPr>
              <a:t>Bunların dışında </a:t>
            </a:r>
            <a:r>
              <a:rPr b="0" lang="tr-TR" sz="3200" spc="-1" strike="noStrike" u="sng">
                <a:solidFill>
                  <a:srgbClr val="ffff00"/>
                </a:solidFill>
                <a:uFillTx/>
                <a:latin typeface="Arial"/>
                <a:ea typeface="MyriadPro-Bold"/>
              </a:rPr>
              <a:t>özel sektör kuruluşları olarak</a:t>
            </a:r>
            <a:r>
              <a:rPr b="0" lang="tr-TR" sz="3200" spc="-1" strike="noStrike">
                <a:solidFill>
                  <a:srgbClr val="ffffff"/>
                </a:solidFill>
                <a:latin typeface="Arial"/>
                <a:ea typeface="MyriadPro-Bold"/>
              </a:rPr>
              <a:t> </a:t>
            </a:r>
            <a:r>
              <a:rPr b="0" lang="tr-TR" sz="3200" spc="-1" strike="noStrike" u="sng">
                <a:solidFill>
                  <a:srgbClr val="ffff00"/>
                </a:solidFill>
                <a:uFillTx/>
                <a:latin typeface="Arial"/>
                <a:ea typeface="MyriadPro-Bold"/>
              </a:rPr>
              <a:t>kongre merkezleri, dört ve beş yıldızlı oteller, kongre organize eden seyahat acentaları, restoranlar ve benzeri servis sağlayıcı işletmeler üye olarak destek vermektedir.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1" lang="tr-TR" sz="3200" spc="-1" strike="noStrike">
                <a:solidFill>
                  <a:srgbClr val="ffff00"/>
                </a:solidFill>
                <a:latin typeface="Times New Roman"/>
              </a:rPr>
              <a:t>       </a:t>
            </a:r>
            <a:r>
              <a:rPr b="1" lang="tr-TR" sz="3200" spc="-1" strike="noStrike">
                <a:solidFill>
                  <a:srgbClr val="ffff00"/>
                </a:solidFill>
                <a:latin typeface="Times New Roman"/>
                <a:ea typeface="MyriadPro-Bold"/>
              </a:rPr>
              <a:t>Kongre Turizminde Örgütlenmeler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2200" spc="-1" strike="noStrike">
                <a:solidFill>
                  <a:srgbClr val="ffff00"/>
                </a:solidFill>
                <a:latin typeface="Times New Roman"/>
                <a:ea typeface="MinionPro-Bold"/>
              </a:rPr>
              <a:t>    </a:t>
            </a:r>
            <a:r>
              <a:rPr b="0" lang="tr-TR" sz="2200" spc="-1" strike="noStrike">
                <a:solidFill>
                  <a:srgbClr val="ffff00"/>
                </a:solidFill>
                <a:latin typeface="Times New Roman"/>
                <a:ea typeface="MinionPro-Bold"/>
              </a:rPr>
              <a:t>KONGRE TURİZMİ ÖRGÜTLENMESİNE GENEL BİR BAKIŞ</a:t>
            </a:r>
            <a:endParaRPr b="0" lang="tr-TR" sz="2200" spc="-1" strike="noStrike">
              <a:solidFill>
                <a:srgbClr val="ffffff"/>
              </a:solidFill>
              <a:latin typeface="Arial"/>
            </a:endParaRPr>
          </a:p>
          <a:p>
            <a:pPr indent="0" algn="just">
              <a:lnSpc>
                <a:spcPct val="100000"/>
              </a:lnSpc>
              <a:spcBef>
                <a:spcPts val="1417"/>
              </a:spcBef>
              <a:buNone/>
              <a:tabLst>
                <a:tab algn="l" pos="0"/>
              </a:tabLst>
            </a:pPr>
            <a:r>
              <a:rPr b="0" lang="tr-TR" sz="2200" spc="-1" strike="noStrike">
                <a:solidFill>
                  <a:srgbClr val="ffffff"/>
                </a:solidFill>
                <a:latin typeface="Times New Roman"/>
                <a:ea typeface="MinionPro-Bold"/>
              </a:rPr>
              <a:t>   </a:t>
            </a:r>
            <a:r>
              <a:rPr b="0" lang="tr-TR" sz="2200" spc="-1" strike="noStrike">
                <a:solidFill>
                  <a:srgbClr val="ffff00"/>
                </a:solidFill>
                <a:latin typeface="Times New Roman"/>
                <a:ea typeface="MinionPro-Bold"/>
              </a:rPr>
              <a:t>Ülkelerin turizm ve kongre planlamalarında yönetimsel ve örgütsel anlamda </a:t>
            </a:r>
            <a:r>
              <a:rPr b="0" lang="tr-TR" sz="2200" spc="-1" strike="noStrike" u="sng">
                <a:solidFill>
                  <a:srgbClr val="ffff00"/>
                </a:solidFill>
                <a:uFillTx/>
                <a:latin typeface="Times New Roman"/>
                <a:ea typeface="MinionPro-Bold"/>
              </a:rPr>
              <a:t>farklılıklar göze çarpmaktadır</a:t>
            </a:r>
            <a:r>
              <a:rPr b="0" lang="tr-TR" sz="2200" spc="-1" strike="noStrike">
                <a:solidFill>
                  <a:srgbClr val="ffff00"/>
                </a:solidFill>
                <a:latin typeface="Times New Roman"/>
                <a:ea typeface="MinionPro-Bold"/>
              </a:rPr>
              <a:t>.</a:t>
            </a:r>
            <a:r>
              <a:rPr b="0" lang="tr-TR" sz="2200" spc="-1" strike="noStrike">
                <a:solidFill>
                  <a:srgbClr val="ffffff"/>
                </a:solidFill>
                <a:latin typeface="Times New Roman"/>
                <a:ea typeface="MinionPro-Bold"/>
              </a:rPr>
              <a:t> </a:t>
            </a:r>
            <a:r>
              <a:rPr b="0" lang="tr-TR" sz="2200" spc="-1" strike="noStrike">
                <a:solidFill>
                  <a:srgbClr val="ffff00"/>
                </a:solidFill>
                <a:latin typeface="Times New Roman"/>
                <a:ea typeface="MinionPro-Bold"/>
              </a:rPr>
              <a:t>Örneğin</a:t>
            </a:r>
            <a:r>
              <a:rPr b="0" lang="tr-TR" sz="2200" spc="-1" strike="noStrike">
                <a:solidFill>
                  <a:srgbClr val="ffffff"/>
                </a:solidFill>
                <a:latin typeface="Times New Roman"/>
                <a:ea typeface="MinionPro-Bold"/>
              </a:rPr>
              <a:t> </a:t>
            </a:r>
            <a:r>
              <a:rPr b="0" lang="tr-TR" sz="2200" spc="-1" strike="noStrike" u="sng">
                <a:solidFill>
                  <a:srgbClr val="ffff00"/>
                </a:solidFill>
                <a:uFillTx/>
                <a:latin typeface="Times New Roman"/>
                <a:ea typeface="MinionPro-Bold"/>
              </a:rPr>
              <a:t>Türkiye</a:t>
            </a:r>
            <a:r>
              <a:rPr b="0" lang="tr-TR" sz="2200" spc="-1" strike="noStrike">
                <a:solidFill>
                  <a:srgbClr val="ffffff"/>
                </a:solidFill>
                <a:latin typeface="Times New Roman"/>
                <a:ea typeface="MinionPro-Bold"/>
              </a:rPr>
              <a:t> açısından bakıldığında </a:t>
            </a:r>
            <a:r>
              <a:rPr b="0" lang="tr-TR" sz="2200" spc="-1" strike="noStrike" u="sng">
                <a:solidFill>
                  <a:srgbClr val="ffff00"/>
                </a:solidFill>
                <a:uFillTx/>
                <a:latin typeface="Times New Roman"/>
                <a:ea typeface="MinionPro-Bold"/>
              </a:rPr>
              <a:t>“Türkiye Turizm Stratejisi 2023, Eylem Planı 2013”te de belirtildiği gibi</a:t>
            </a:r>
            <a:r>
              <a:rPr b="0" lang="tr-TR" sz="2200" spc="-1" strike="noStrike">
                <a:solidFill>
                  <a:srgbClr val="ffffff"/>
                </a:solidFill>
                <a:latin typeface="Times New Roman"/>
                <a:ea typeface="MinionPro-Bold"/>
              </a:rPr>
              <a:t> turizm türlerinin çeşitlendirilmesine yönelik, ilerleyen dönemler için öncelikle </a:t>
            </a:r>
            <a:r>
              <a:rPr b="0" lang="tr-TR" sz="2200" spc="-1" strike="noStrike">
                <a:solidFill>
                  <a:srgbClr val="ffff00"/>
                </a:solidFill>
                <a:latin typeface="Times New Roman"/>
                <a:ea typeface="MinionPro-Bold"/>
              </a:rPr>
              <a:t>geliştirilmesi planlanan turizm türleri içinde </a:t>
            </a:r>
            <a:r>
              <a:rPr b="0" lang="tr-TR" sz="2200" spc="-1" strike="noStrike" u="sng">
                <a:solidFill>
                  <a:srgbClr val="ffff00"/>
                </a:solidFill>
                <a:uFillTx/>
                <a:latin typeface="Times New Roman"/>
                <a:ea typeface="MinionPro-Bold"/>
              </a:rPr>
              <a:t>kongre ve fuar turizmi</a:t>
            </a:r>
            <a:r>
              <a:rPr b="0" lang="tr-TR" sz="2200" spc="-1" strike="noStrike">
                <a:solidFill>
                  <a:srgbClr val="ffff00"/>
                </a:solidFill>
                <a:latin typeface="Times New Roman"/>
                <a:ea typeface="MinionPro-Bold"/>
              </a:rPr>
              <a:t> yer almaktadır.</a:t>
            </a:r>
            <a:endParaRPr b="0" lang="tr-TR" sz="22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u="sng">
                <a:solidFill>
                  <a:srgbClr val="ffff00"/>
                </a:solidFill>
                <a:uFillTx/>
                <a:latin typeface="Arial"/>
                <a:ea typeface="MyriadPro-Bold"/>
              </a:rPr>
              <a:t>İstanbul Kongre ve Ziyaretçi Bürosu</a:t>
            </a:r>
            <a:r>
              <a:rPr b="0" lang="tr-TR" sz="3200" spc="-1" strike="noStrike">
                <a:solidFill>
                  <a:srgbClr val="ffffff"/>
                </a:solidFill>
                <a:latin typeface="Arial"/>
                <a:ea typeface="MyriadPro-Bold"/>
              </a:rPr>
              <a:t> düzenlenen birçok uluslararası kongrede </a:t>
            </a:r>
            <a:r>
              <a:rPr b="0" lang="tr-TR" sz="3200" spc="-1" strike="noStrike" u="sng">
                <a:solidFill>
                  <a:srgbClr val="ffff00"/>
                </a:solidFill>
                <a:uFillTx/>
                <a:latin typeface="Arial"/>
                <a:ea typeface="MyriadPro-Bold"/>
              </a:rPr>
              <a:t>Türkiye’nin yalnız deniz, güneş ve kumla sınırlı kalmadığını, kış aylarında sunulan turistik hizmetlerin de en az yaz aylarındakiler kadar kaliteli ve başarılı olduğunu göstermiştir.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PlaceHolder 1"/>
          <p:cNvSpPr>
            <a:spLocks noGrp="1"/>
          </p:cNvSpPr>
          <p:nvPr>
            <p:ph/>
          </p:nvPr>
        </p:nvSpPr>
        <p:spPr>
          <a:xfrm>
            <a:off x="368280" y="295200"/>
            <a:ext cx="8971560" cy="4975920"/>
          </a:xfrm>
          <a:prstGeom prst="rect">
            <a:avLst/>
          </a:prstGeom>
          <a:noFill/>
          <a:ln w="0">
            <a:noFill/>
          </a:ln>
        </p:spPr>
        <p:txBody>
          <a:bodyPr lIns="0" rIns="0" tIns="0" bIns="0" anchor="t">
            <a:normAutofit fontScale="93000"/>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u="sng">
                <a:solidFill>
                  <a:srgbClr val="ffff00"/>
                </a:solidFill>
                <a:uFillTx/>
                <a:latin typeface="Arial"/>
                <a:ea typeface="MyriadPro-Bold"/>
              </a:rPr>
              <a:t>İstanbul Kongre ve Ziyaretçi Bürosu’nun</a:t>
            </a:r>
            <a:r>
              <a:rPr b="0" lang="tr-TR" sz="3200" spc="-1" strike="noStrike">
                <a:solidFill>
                  <a:srgbClr val="ffffff"/>
                </a:solidFill>
                <a:latin typeface="Arial"/>
                <a:ea typeface="MyriadPro-Bold"/>
              </a:rPr>
              <a:t> bir </a:t>
            </a:r>
            <a:r>
              <a:rPr b="0" lang="tr-TR" sz="3200" spc="-1" strike="noStrike" u="sng">
                <a:solidFill>
                  <a:srgbClr val="ffff00"/>
                </a:solidFill>
                <a:uFillTx/>
                <a:latin typeface="Arial"/>
                <a:ea typeface="MyriadPro-Bold"/>
              </a:rPr>
              <a:t>destinasyon pazarlama kuruluşu olarak</a:t>
            </a:r>
            <a:r>
              <a:rPr b="0" lang="tr-TR" sz="3200" spc="-1" strike="noStrike">
                <a:solidFill>
                  <a:srgbClr val="ffffff"/>
                </a:solidFill>
                <a:latin typeface="Arial"/>
                <a:ea typeface="MyriadPro-Bold"/>
              </a:rPr>
              <a:t> gerçekleştirdiği </a:t>
            </a:r>
            <a:r>
              <a:rPr b="0" lang="tr-TR" sz="3200" spc="-1" strike="noStrike" u="sng">
                <a:solidFill>
                  <a:srgbClr val="ffff00"/>
                </a:solidFill>
                <a:uFillTx/>
                <a:latin typeface="Arial"/>
                <a:ea typeface="MyriadPro-Bold"/>
              </a:rPr>
              <a:t>tanıtım ve pazarlama faaliyetlerini iki başlıkta değerlendirmek mümkündür.</a:t>
            </a:r>
            <a:r>
              <a:rPr b="0" lang="tr-TR" sz="3200" spc="-1" strike="noStrike">
                <a:solidFill>
                  <a:srgbClr val="ffffff"/>
                </a:solidFill>
                <a:latin typeface="Arial"/>
                <a:ea typeface="MyriadPro-Bold"/>
              </a:rPr>
              <a:t> </a:t>
            </a:r>
            <a:endParaRPr b="0" lang="tr-TR" sz="3200" spc="-1" strike="noStrike">
              <a:solidFill>
                <a:srgbClr val="ffffff"/>
              </a:solidFill>
              <a:latin typeface="Arial"/>
            </a:endParaRPr>
          </a:p>
          <a:p>
            <a:pPr marL="200880" indent="-200880" algn="just">
              <a:lnSpc>
                <a:spcPct val="100000"/>
              </a:lnSpc>
              <a:spcBef>
                <a:spcPts val="1417"/>
              </a:spcBef>
              <a:buClr>
                <a:srgbClr val="ffffff"/>
              </a:buClr>
              <a:buSzPct val="45000"/>
              <a:buFont typeface="Wingdings" charset="2"/>
              <a:buChar char=""/>
              <a:tabLst>
                <a:tab algn="l" pos="0"/>
              </a:tabLst>
            </a:pPr>
            <a:r>
              <a:rPr b="0" lang="tr-TR" sz="3200" spc="-1" strike="noStrike">
                <a:solidFill>
                  <a:srgbClr val="ffffff"/>
                </a:solidFill>
                <a:latin typeface="Arial"/>
                <a:ea typeface="MyriadPro-Bold"/>
              </a:rPr>
              <a:t> </a:t>
            </a:r>
            <a:r>
              <a:rPr b="0" lang="tr-TR" sz="3200" spc="-1" strike="noStrike">
                <a:solidFill>
                  <a:srgbClr val="ffffff"/>
                </a:solidFill>
                <a:latin typeface="Arial"/>
                <a:ea typeface="MyriadPro-Bold"/>
              </a:rPr>
              <a:t>Bunlar </a:t>
            </a:r>
            <a:r>
              <a:rPr b="0" lang="tr-TR" sz="3200" spc="-1" strike="noStrike" u="sng">
                <a:solidFill>
                  <a:srgbClr val="ffff00"/>
                </a:solidFill>
                <a:uFillTx/>
                <a:latin typeface="Arial"/>
                <a:ea typeface="MyriadPro-Bold"/>
              </a:rPr>
              <a:t>tanıtım, pazarlama ve satış amaçlı uluslararası fuar ve benzeri organizasyonlara katılım </a:t>
            </a:r>
            <a:endParaRPr b="0" lang="tr-TR" sz="3200" spc="-1" strike="noStrike">
              <a:solidFill>
                <a:srgbClr val="ffffff"/>
              </a:solidFill>
              <a:latin typeface="Arial"/>
            </a:endParaRPr>
          </a:p>
          <a:p>
            <a:pPr marL="200880" indent="-200880" algn="just">
              <a:lnSpc>
                <a:spcPct val="100000"/>
              </a:lnSpc>
              <a:spcBef>
                <a:spcPts val="1417"/>
              </a:spcBef>
              <a:buClr>
                <a:srgbClr val="ffffff"/>
              </a:buClr>
              <a:buSzPct val="45000"/>
              <a:buFont typeface="Wingdings" charset="2"/>
              <a:buChar char=""/>
              <a:tabLst>
                <a:tab algn="l" pos="0"/>
              </a:tabLst>
            </a:pPr>
            <a:r>
              <a:rPr b="0" lang="tr-TR" sz="3200" spc="-1" strike="noStrike">
                <a:solidFill>
                  <a:srgbClr val="ffffff"/>
                </a:solidFill>
                <a:latin typeface="Arial"/>
                <a:ea typeface="MyriadPro-Bold"/>
              </a:rPr>
              <a:t>    </a:t>
            </a:r>
            <a:r>
              <a:rPr b="0" lang="tr-TR" sz="3200" spc="-1" strike="noStrike" u="sng">
                <a:solidFill>
                  <a:srgbClr val="ffff00"/>
                </a:solidFill>
                <a:uFillTx/>
                <a:latin typeface="Arial"/>
                <a:ea typeface="MyriadPro-Bold"/>
              </a:rPr>
              <a:t>İstanbul ve Türkiye ile ilgili yazılı ve görsel tanıtım malzemelerinin hazırlanmasıdır.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pic>
        <p:nvPicPr>
          <p:cNvPr id="109" name="" descr=""/>
          <p:cNvPicPr/>
          <p:nvPr/>
        </p:nvPicPr>
        <p:blipFill>
          <a:blip r:embed="rId1"/>
          <a:stretch/>
        </p:blipFill>
        <p:spPr>
          <a:xfrm>
            <a:off x="271800" y="171360"/>
            <a:ext cx="9347400" cy="5249160"/>
          </a:xfrm>
          <a:prstGeom prst="rect">
            <a:avLst/>
          </a:prstGeom>
          <a:ln w="0">
            <a:noFill/>
          </a:ln>
        </p:spPr>
      </p:pic>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u="sng">
                <a:solidFill>
                  <a:srgbClr val="ffff00"/>
                </a:solidFill>
                <a:uFillTx/>
                <a:latin typeface="Arial"/>
                <a:ea typeface="MyriadPro-Bold"/>
              </a:rPr>
              <a:t>Türkiye’de düzenlenen kongrelerin % 85’i İstanbul’da gerçekleştirilmektedir. İstanbul’da yılda ortalama 100 bin turist, kongre turizmi bağlamında ağırlanmaktadır.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Arial"/>
                <a:ea typeface="MyriadPro-Bold"/>
              </a:rPr>
              <a:t>   </a:t>
            </a:r>
            <a:r>
              <a:rPr b="0" lang="tr-TR" sz="2200" spc="-1" strike="noStrike">
                <a:solidFill>
                  <a:srgbClr val="ffff00"/>
                </a:solidFill>
                <a:latin typeface="Arial"/>
                <a:ea typeface="MyriadPro-Bold"/>
              </a:rPr>
              <a:t>İzmir Kongre ve Ziyaretçi Bürosu (İzmir Convention &amp; Visitor Bureau)</a:t>
            </a:r>
            <a:endParaRPr b="0" lang="tr-TR" sz="2200" spc="-1" strike="noStrike">
              <a:solidFill>
                <a:srgbClr val="ffffff"/>
              </a:solidFill>
              <a:latin typeface="Arial"/>
            </a:endParaRPr>
          </a:p>
          <a:p>
            <a:pPr indent="0" algn="just">
              <a:lnSpc>
                <a:spcPct val="100000"/>
              </a:lnSpc>
              <a:spcBef>
                <a:spcPts val="1417"/>
              </a:spcBef>
              <a:buNone/>
              <a:tabLst>
                <a:tab algn="l" pos="0"/>
              </a:tabLst>
            </a:pPr>
            <a:r>
              <a:rPr b="0" lang="tr-TR" sz="2200" spc="-1" strike="noStrike">
                <a:solidFill>
                  <a:srgbClr val="ffffff"/>
                </a:solidFill>
                <a:latin typeface="Arial"/>
                <a:ea typeface="MyriadPro-Bold"/>
              </a:rPr>
              <a:t>   </a:t>
            </a:r>
            <a:r>
              <a:rPr b="0" lang="tr-TR" sz="2200" spc="-1" strike="noStrike">
                <a:solidFill>
                  <a:srgbClr val="ffffff"/>
                </a:solidFill>
                <a:latin typeface="Arial"/>
                <a:ea typeface="MyriadPro-Bold"/>
              </a:rPr>
              <a:t>Türkiye`nin belli başlı önemli turizm merkezlerinden olan</a:t>
            </a:r>
            <a:r>
              <a:rPr b="0" lang="tr-TR" sz="2200" spc="-1" strike="noStrike">
                <a:solidFill>
                  <a:srgbClr val="ffff00"/>
                </a:solidFill>
                <a:latin typeface="Arial"/>
                <a:ea typeface="MyriadPro-Bold"/>
              </a:rPr>
              <a:t> </a:t>
            </a:r>
            <a:r>
              <a:rPr b="0" lang="tr-TR" sz="2200" spc="-1" strike="noStrike" u="sng">
                <a:solidFill>
                  <a:srgbClr val="ffff00"/>
                </a:solidFill>
                <a:uFillTx/>
                <a:latin typeface="Arial"/>
                <a:ea typeface="MyriadPro-Bold"/>
              </a:rPr>
              <a:t>İzmir, tarihi geçmişi, kültürel mirası, sahilleri, doğası, iklimi, alt ve üst yapı olanakları ile kongre turizminin gelişmesi için elverişli bir şehirdir. İzmir, Türkiye’nin üçüncü büyük kentidir.</a:t>
            </a:r>
            <a:endParaRPr b="0" lang="tr-TR" sz="22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u="sng">
                <a:solidFill>
                  <a:srgbClr val="ffff00"/>
                </a:solidFill>
                <a:uFillTx/>
                <a:latin typeface="Arial"/>
                <a:ea typeface="MyriadPro-Bold"/>
              </a:rPr>
              <a:t>Uluslararası kongrelerin yapılması</a:t>
            </a:r>
            <a:r>
              <a:rPr b="0" lang="tr-TR" sz="3200" spc="-1" strike="noStrike">
                <a:solidFill>
                  <a:srgbClr val="ffff00"/>
                </a:solidFill>
                <a:latin typeface="Arial"/>
                <a:ea typeface="MyriadPro-Bold"/>
              </a:rPr>
              <a:t>, bu tür kongrelere katılacak </a:t>
            </a:r>
            <a:r>
              <a:rPr b="0" lang="tr-TR" sz="3200" spc="-1" strike="noStrike" u="sng">
                <a:solidFill>
                  <a:srgbClr val="ffff00"/>
                </a:solidFill>
                <a:uFillTx/>
                <a:latin typeface="Arial"/>
                <a:ea typeface="MyriadPro-Bold"/>
              </a:rPr>
              <a:t>üst düzey seçkinlerin ağırlanması için gerekli otel, restoran, ulaşım ve benzeri hizmetlerin sağlanması, üst düzey kültürel etkinliklerin düzenlenmesi,</a:t>
            </a:r>
            <a:r>
              <a:rPr b="0" lang="tr-TR" sz="3200" spc="-1" strike="noStrike">
                <a:solidFill>
                  <a:srgbClr val="ffff00"/>
                </a:solidFill>
                <a:latin typeface="Arial"/>
                <a:ea typeface="MyriadPro-Bold"/>
              </a:rPr>
              <a:t> </a:t>
            </a:r>
            <a:r>
              <a:rPr b="0" lang="tr-TR" sz="3200" spc="-1" strike="noStrike" u="sng">
                <a:solidFill>
                  <a:srgbClr val="ffff00"/>
                </a:solidFill>
                <a:uFillTx/>
                <a:latin typeface="Arial"/>
                <a:ea typeface="MyriadPro-Bold"/>
              </a:rPr>
              <a:t>İzmir gibi kentleri avantajlı duruma getirmektedir.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3"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u="sng">
                <a:solidFill>
                  <a:srgbClr val="ffff00"/>
                </a:solidFill>
                <a:uFillTx/>
                <a:latin typeface="Arial"/>
                <a:ea typeface="MyriadPro-Bold"/>
              </a:rPr>
              <a:t>Uluslararası İzmir Fuarı ve yıl boyunca düzenlenen fuarlar önemli tanıtım olanakları sağlar;</a:t>
            </a:r>
            <a:r>
              <a:rPr b="0" lang="tr-TR" sz="3200" spc="-1" strike="noStrike">
                <a:solidFill>
                  <a:srgbClr val="ffffff"/>
                </a:solidFill>
                <a:latin typeface="Arial"/>
                <a:ea typeface="MyriadPro-Bold"/>
              </a:rPr>
              <a:t> bunun yanı sıra </a:t>
            </a:r>
            <a:r>
              <a:rPr b="0" lang="tr-TR" sz="3200" spc="-1" strike="noStrike" u="sng">
                <a:solidFill>
                  <a:srgbClr val="ffff00"/>
                </a:solidFill>
                <a:uFillTx/>
                <a:latin typeface="Arial"/>
                <a:ea typeface="MyriadPro-Bold"/>
              </a:rPr>
              <a:t>on bir üniversite, dört tıp fakültesi ve farklı sanayi kollarının bulunduğu İzmir’de çok farklı etkinlikler düzenlemek de mümkündür.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u="sng">
                <a:solidFill>
                  <a:srgbClr val="ffff00"/>
                </a:solidFill>
                <a:uFillTx/>
                <a:latin typeface="Arial"/>
                <a:ea typeface="MyriadPro-Bold"/>
              </a:rPr>
              <a:t>Büronun kuruluş amacı, uluslararası kongre ve toplantıları İzmir`e çekebilmek, İzmir`in kongre turizmi potansiyelini ortaya çıkarmak ve bu amaçla uluslararası platformda tanıtımını yapmaktır.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u="sng">
                <a:solidFill>
                  <a:srgbClr val="ffff00"/>
                </a:solidFill>
                <a:uFillTx/>
                <a:latin typeface="Arial"/>
                <a:ea typeface="MyriadPro-Bold"/>
              </a:rPr>
              <a:t>İzmir Kongre ve Ziyaretçi Bürosu,</a:t>
            </a:r>
            <a:r>
              <a:rPr b="0" lang="tr-TR" sz="3200" spc="-1" strike="noStrike">
                <a:solidFill>
                  <a:srgbClr val="ffffff"/>
                </a:solidFill>
                <a:latin typeface="Arial"/>
                <a:ea typeface="MyriadPro-Bold"/>
              </a:rPr>
              <a:t> yeni kurulmasına rağmen </a:t>
            </a:r>
            <a:r>
              <a:rPr b="0" lang="tr-TR" sz="3200" spc="-1" strike="noStrike" u="sng">
                <a:solidFill>
                  <a:srgbClr val="ffff00"/>
                </a:solidFill>
                <a:uFillTx/>
                <a:latin typeface="Arial"/>
                <a:ea typeface="MyriadPro-Bold"/>
              </a:rPr>
              <a:t>ICCA`ya (Uluslararası Kongre ve Toplantı Derneği) üye olarak kabul edilmiştir.</a:t>
            </a:r>
            <a:r>
              <a:rPr b="0" lang="tr-TR" sz="3200" spc="-1" strike="noStrike">
                <a:solidFill>
                  <a:srgbClr val="ffffff"/>
                </a:solidFill>
                <a:latin typeface="Arial"/>
                <a:ea typeface="MyriadPro-Bold"/>
              </a:rPr>
              <a:t> </a:t>
            </a:r>
            <a:r>
              <a:rPr b="0" lang="tr-TR" sz="3200" spc="-1" strike="noStrike" u="sng">
                <a:solidFill>
                  <a:srgbClr val="ffff00"/>
                </a:solidFill>
                <a:uFillTx/>
                <a:latin typeface="Arial"/>
                <a:ea typeface="MyriadPro-Bold"/>
              </a:rPr>
              <a:t>İzmir’in EXPO 2015’i 21 oy farkla Milano’ya kaptırması ve sonrasında EXPO 2020’ye aday olması bile İzmir’e bir hareketlilik kazandırmıştır.</a:t>
            </a:r>
            <a:r>
              <a:rPr b="0" lang="tr-TR" sz="3200" spc="-1" strike="noStrike">
                <a:solidFill>
                  <a:srgbClr val="ffff00"/>
                </a:solidFill>
                <a:latin typeface="Arial"/>
                <a:ea typeface="MyriadPro-Bold"/>
              </a:rPr>
              <a:t> </a:t>
            </a:r>
            <a:r>
              <a:rPr b="0" lang="tr-TR" sz="3200" spc="-1" strike="noStrike" u="sng">
                <a:solidFill>
                  <a:srgbClr val="ffff00"/>
                </a:solidFill>
                <a:uFillTx/>
                <a:latin typeface="Arial"/>
                <a:ea typeface="MyriadPro-Bold"/>
              </a:rPr>
              <a:t>Şehir otellerinin sayısı artmış, eskiler yenilenerek hizmete açılmıştır.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6"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a:solidFill>
                  <a:srgbClr val="ffff00"/>
                </a:solidFill>
                <a:latin typeface="Arial"/>
                <a:ea typeface="MyriadPro-Bold"/>
              </a:rPr>
              <a:t> </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pic>
        <p:nvPicPr>
          <p:cNvPr id="117" name="" descr=""/>
          <p:cNvPicPr/>
          <p:nvPr/>
        </p:nvPicPr>
        <p:blipFill>
          <a:blip r:embed="rId1"/>
          <a:stretch/>
        </p:blipFill>
        <p:spPr>
          <a:xfrm>
            <a:off x="171360" y="260280"/>
            <a:ext cx="9557280" cy="534852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a:solidFill>
                  <a:srgbClr val="ffffff"/>
                </a:solidFill>
                <a:latin typeface="Arial"/>
                <a:ea typeface="MyriadPro-Bold"/>
              </a:rPr>
              <a:t>Bahsi geçen </a:t>
            </a:r>
            <a:r>
              <a:rPr b="0" lang="tr-TR" sz="3200" spc="-1" strike="noStrike" u="sng">
                <a:solidFill>
                  <a:srgbClr val="ffff00"/>
                </a:solidFill>
                <a:uFillTx/>
                <a:latin typeface="Arial"/>
                <a:ea typeface="MyriadPro-Bold"/>
              </a:rPr>
              <a:t>planda</a:t>
            </a:r>
            <a:r>
              <a:rPr b="0" lang="tr-TR" sz="3200" spc="-1" strike="noStrike">
                <a:solidFill>
                  <a:srgbClr val="ffffff"/>
                </a:solidFill>
                <a:latin typeface="Arial"/>
                <a:ea typeface="MyriadPro-Bold"/>
              </a:rPr>
              <a:t> da </a:t>
            </a:r>
            <a:r>
              <a:rPr b="0" lang="tr-TR" sz="3200" spc="-1" strike="noStrike" u="sng">
                <a:solidFill>
                  <a:srgbClr val="ffff00"/>
                </a:solidFill>
                <a:uFillTx/>
                <a:latin typeface="Arial"/>
                <a:ea typeface="MyriadPro-Bold"/>
              </a:rPr>
              <a:t>her ilde bir kongre merkezi oluşturulacağı</a:t>
            </a:r>
            <a:r>
              <a:rPr b="0" lang="tr-TR" sz="3200" spc="-1" strike="noStrike">
                <a:solidFill>
                  <a:srgbClr val="ffff00"/>
                </a:solidFill>
                <a:latin typeface="Arial"/>
                <a:ea typeface="MyriadPro-Bold"/>
              </a:rPr>
              <a:t> ve gerek </a:t>
            </a:r>
            <a:r>
              <a:rPr b="0" lang="tr-TR" sz="3200" spc="-1" strike="noStrike" u="sng">
                <a:solidFill>
                  <a:srgbClr val="ffff00"/>
                </a:solidFill>
                <a:uFillTx/>
                <a:latin typeface="Arial"/>
                <a:ea typeface="MyriadPro-Bold"/>
              </a:rPr>
              <a:t>ulusal</a:t>
            </a:r>
            <a:r>
              <a:rPr b="0" lang="tr-TR" sz="3200" spc="-1" strike="noStrike">
                <a:solidFill>
                  <a:srgbClr val="ffff00"/>
                </a:solidFill>
                <a:latin typeface="Arial"/>
                <a:ea typeface="MyriadPro-Bold"/>
              </a:rPr>
              <a:t> gerekse </a:t>
            </a:r>
            <a:r>
              <a:rPr b="0" lang="tr-TR" sz="3200" spc="-1" strike="noStrike" u="sng">
                <a:solidFill>
                  <a:srgbClr val="ffff00"/>
                </a:solidFill>
                <a:uFillTx/>
                <a:latin typeface="Arial"/>
                <a:ea typeface="MyriadPro-Bold"/>
              </a:rPr>
              <a:t>uluslararası kongrelerin Türkiye’de yapılması için tanıtma, planlama ve uygulama projelerinin hayata geçirileceği belirtilmektedir.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Arial"/>
                <a:ea typeface="MyriadPro-Bold"/>
              </a:rPr>
              <a:t>   </a:t>
            </a:r>
            <a:r>
              <a:rPr b="0" lang="tr-TR" sz="2400" spc="-1" strike="noStrike">
                <a:solidFill>
                  <a:srgbClr val="ffff00"/>
                </a:solidFill>
                <a:latin typeface="Arial"/>
                <a:ea typeface="MyriadPro-Bold"/>
              </a:rPr>
              <a:t>Antalya Kongre Bürosu (Antalya Convention Bureau-ACB)</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ea typeface="MyriadPro-Bold"/>
              </a:rPr>
              <a:t>   </a:t>
            </a:r>
            <a:r>
              <a:rPr b="0" lang="tr-TR" sz="2400" spc="-1" strike="noStrike" u="sng">
                <a:solidFill>
                  <a:srgbClr val="ffff00"/>
                </a:solidFill>
                <a:uFillTx/>
                <a:latin typeface="Arial"/>
                <a:ea typeface="MyriadPro-Bold"/>
              </a:rPr>
              <a:t>Antalya, coğrafi ve mimari yapısı, coğrafyası, kitle turizmi olması, havaalanına yakınlığı, önemli şehirlere uçuşların ve bağlantıların olması, iklimin uygunluğu, teşvik ve ödüle dayalı toplantılarda eğlence ihtiyacına fazlasıyla yanıt verebilmesi gibi yararlardan dolayı kongre turizmi açısından yeni bir destinasyon olma yönünde hızla gelişmektedir.</a:t>
            </a:r>
            <a:endParaRPr b="0" lang="tr-TR" sz="24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9"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u="sng">
                <a:solidFill>
                  <a:srgbClr val="ffff00"/>
                </a:solidFill>
                <a:uFillTx/>
                <a:latin typeface="Arial"/>
                <a:ea typeface="MyriadPro-Bold"/>
              </a:rPr>
              <a:t>Ağırladığı yaklaşık 12 milyon turistle dünya çapında tanınan Antalya, otellerinde yer alan kongre ve balo salonlarıyla da öne çıkmaktadır.</a:t>
            </a:r>
            <a:r>
              <a:rPr b="0" lang="tr-TR" sz="3200" spc="-1" strike="noStrike">
                <a:solidFill>
                  <a:srgbClr val="ffffff"/>
                </a:solidFill>
                <a:latin typeface="Arial"/>
                <a:ea typeface="MyriadPro-Bold"/>
              </a:rPr>
              <a:t> </a:t>
            </a:r>
            <a:r>
              <a:rPr b="0" lang="tr-TR" sz="3200" spc="-1" strike="noStrike" u="sng">
                <a:solidFill>
                  <a:srgbClr val="ffff00"/>
                </a:solidFill>
                <a:uFillTx/>
                <a:latin typeface="Arial"/>
                <a:ea typeface="MyriadPro-Bold"/>
              </a:rPr>
              <a:t>Antalya yıllardır Tıp kongreleri konusunda çok önemli bir destinasyon haline gelmiştir.</a:t>
            </a:r>
            <a:r>
              <a:rPr b="0" lang="tr-TR" sz="3200" spc="-1" strike="noStrike">
                <a:solidFill>
                  <a:srgbClr val="ffffff"/>
                </a:solidFill>
                <a:latin typeface="Arial"/>
                <a:ea typeface="MyriadPro-Bold"/>
              </a:rPr>
              <a:t> </a:t>
            </a:r>
            <a:r>
              <a:rPr b="0" lang="tr-TR" sz="3200" spc="-1" strike="noStrike" u="sng">
                <a:solidFill>
                  <a:srgbClr val="ffff00"/>
                </a:solidFill>
                <a:uFillTx/>
                <a:latin typeface="Arial"/>
                <a:ea typeface="MyriadPro-Bold"/>
              </a:rPr>
              <a:t>Yılda ortalama 220 kongreye Antalya ev sahipliği yapmaktadır ve bu kongrelerin yüzde 40’ı uluslararası kongrelerdir.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0"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u="sng">
                <a:solidFill>
                  <a:srgbClr val="ffff00"/>
                </a:solidFill>
                <a:uFillTx/>
                <a:latin typeface="Arial"/>
                <a:ea typeface="MyriadPro-Bold"/>
              </a:rPr>
              <a:t>Uluslararası Kongre ve Toplantı Birliği</a:t>
            </a:r>
            <a:r>
              <a:rPr b="0" lang="tr-TR" sz="3200" spc="-1" strike="noStrike">
                <a:solidFill>
                  <a:srgbClr val="ffffff"/>
                </a:solidFill>
                <a:latin typeface="Arial"/>
                <a:ea typeface="MyriadPro-Bold"/>
              </a:rPr>
              <a:t>’nin </a:t>
            </a:r>
            <a:r>
              <a:rPr b="0" lang="tr-TR" sz="3200" spc="-1" strike="noStrike" u="sng">
                <a:solidFill>
                  <a:srgbClr val="ffff00"/>
                </a:solidFill>
                <a:uFillTx/>
                <a:latin typeface="Arial"/>
                <a:ea typeface="MyriadPro-Bold"/>
              </a:rPr>
              <a:t>(ICCA)</a:t>
            </a:r>
            <a:r>
              <a:rPr b="0" lang="tr-TR" sz="3200" spc="-1" strike="noStrike">
                <a:solidFill>
                  <a:srgbClr val="ffffff"/>
                </a:solidFill>
                <a:latin typeface="Arial"/>
                <a:ea typeface="MyriadPro-Bold"/>
              </a:rPr>
              <a:t> </a:t>
            </a:r>
            <a:r>
              <a:rPr b="0" lang="tr-TR" sz="3200" spc="-1" strike="noStrike" u="sng">
                <a:solidFill>
                  <a:srgbClr val="ffff00"/>
                </a:solidFill>
                <a:uFillTx/>
                <a:latin typeface="Arial"/>
                <a:ea typeface="MyriadPro-Bold"/>
              </a:rPr>
              <a:t>2014</a:t>
            </a:r>
            <a:r>
              <a:rPr b="0" lang="tr-TR" sz="3200" spc="-1" strike="noStrike">
                <a:solidFill>
                  <a:srgbClr val="ffffff"/>
                </a:solidFill>
                <a:latin typeface="Arial"/>
                <a:ea typeface="MyriadPro-Bold"/>
              </a:rPr>
              <a:t> </a:t>
            </a:r>
            <a:r>
              <a:rPr b="0" lang="tr-TR" sz="3200" spc="-1" strike="noStrike" u="sng">
                <a:solidFill>
                  <a:srgbClr val="ffff00"/>
                </a:solidFill>
                <a:uFillTx/>
                <a:latin typeface="Arial"/>
                <a:ea typeface="MyriadPro-Bold"/>
              </a:rPr>
              <a:t>verilerine</a:t>
            </a:r>
            <a:r>
              <a:rPr b="0" lang="tr-TR" sz="3200" spc="-1" strike="noStrike">
                <a:solidFill>
                  <a:srgbClr val="ffffff"/>
                </a:solidFill>
                <a:latin typeface="Arial"/>
                <a:ea typeface="MyriadPro-Bold"/>
              </a:rPr>
              <a:t> </a:t>
            </a:r>
            <a:r>
              <a:rPr b="0" lang="tr-TR" sz="3200" spc="-1" strike="noStrike" u="sng">
                <a:solidFill>
                  <a:srgbClr val="ffff00"/>
                </a:solidFill>
                <a:uFillTx/>
                <a:latin typeface="Arial"/>
                <a:ea typeface="MyriadPro-Bold"/>
              </a:rPr>
              <a:t>göre</a:t>
            </a:r>
            <a:r>
              <a:rPr b="0" lang="tr-TR" sz="3200" spc="-1" strike="noStrike">
                <a:solidFill>
                  <a:srgbClr val="ffffff"/>
                </a:solidFill>
                <a:latin typeface="Arial"/>
                <a:ea typeface="MyriadPro-Bold"/>
              </a:rPr>
              <a:t> şehirler sıralamasında </a:t>
            </a:r>
            <a:r>
              <a:rPr b="0" lang="tr-TR" sz="3200" spc="-1" strike="noStrike" u="sng">
                <a:solidFill>
                  <a:srgbClr val="ffff00"/>
                </a:solidFill>
                <a:uFillTx/>
                <a:latin typeface="Arial"/>
                <a:ea typeface="MyriadPro-Bold"/>
              </a:rPr>
              <a:t>Antalya 30 kongre ile Avrupa’da 45’inci sırada yer almıştır.</a:t>
            </a:r>
            <a:r>
              <a:rPr b="0" lang="tr-TR" sz="3200" spc="-1" strike="noStrike">
                <a:solidFill>
                  <a:srgbClr val="ffffff"/>
                </a:solidFill>
                <a:latin typeface="Arial"/>
                <a:ea typeface="MyriadPro-Bold"/>
              </a:rPr>
              <a:t> </a:t>
            </a:r>
            <a:r>
              <a:rPr b="0" lang="tr-TR" sz="3200" spc="-1" strike="noStrike" u="sng">
                <a:solidFill>
                  <a:srgbClr val="ffff00"/>
                </a:solidFill>
                <a:uFillTx/>
                <a:latin typeface="Arial"/>
                <a:ea typeface="MyriadPro-Bold"/>
              </a:rPr>
              <a:t>Dünya sıralamasında ise 81’inci sıradadır.</a:t>
            </a:r>
            <a:r>
              <a:rPr b="0" lang="tr-TR" sz="3200" spc="-1" strike="noStrike">
                <a:solidFill>
                  <a:srgbClr val="ffffff"/>
                </a:solidFill>
                <a:latin typeface="Arial"/>
                <a:ea typeface="MyriadPro-Bold"/>
              </a:rPr>
              <a:t> Bununla birlikte, </a:t>
            </a:r>
            <a:r>
              <a:rPr b="0" lang="tr-TR" sz="3200" spc="-1" strike="noStrike" u="sng">
                <a:solidFill>
                  <a:srgbClr val="ffff00"/>
                </a:solidFill>
                <a:uFillTx/>
                <a:latin typeface="Arial"/>
                <a:ea typeface="MyriadPro-Bold"/>
              </a:rPr>
              <a:t>Uluslararası Kongre ve Toplantı Birliği (ICCA) 2014 yılı genel kurul kongresini Antalya’da </a:t>
            </a:r>
            <a:r>
              <a:rPr b="0" lang="tr-TR" sz="3200" spc="-1" strike="noStrike">
                <a:solidFill>
                  <a:srgbClr val="ffffff"/>
                </a:solidFill>
                <a:latin typeface="Arial"/>
                <a:ea typeface="MyriadPro-Bold"/>
              </a:rPr>
              <a:t>düzenlemiştir.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1"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pic>
        <p:nvPicPr>
          <p:cNvPr id="122" name="" descr=""/>
          <p:cNvPicPr/>
          <p:nvPr/>
        </p:nvPicPr>
        <p:blipFill>
          <a:blip r:embed="rId1"/>
          <a:stretch/>
        </p:blipFill>
        <p:spPr>
          <a:xfrm>
            <a:off x="504720" y="155520"/>
            <a:ext cx="9070200" cy="5461560"/>
          </a:xfrm>
          <a:prstGeom prst="rect">
            <a:avLst/>
          </a:prstGeom>
          <a:ln w="0">
            <a:noFill/>
          </a:ln>
        </p:spPr>
      </p:pic>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Arial"/>
                <a:ea typeface="MyriadPro-Bold"/>
              </a:rPr>
              <a:t>   </a:t>
            </a:r>
            <a:r>
              <a:rPr b="0" lang="tr-TR" sz="3200" spc="-1" strike="noStrike">
                <a:solidFill>
                  <a:srgbClr val="ffff00"/>
                </a:solidFill>
                <a:latin typeface="Arial"/>
                <a:ea typeface="MyriadPro-Bold"/>
              </a:rPr>
              <a:t>Ulusal Kongre Büroları</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u="sng">
                <a:solidFill>
                  <a:srgbClr val="ffff00"/>
                </a:solidFill>
                <a:uFillTx/>
                <a:latin typeface="Arial"/>
                <a:ea typeface="MyriadPro-Bold"/>
              </a:rPr>
              <a:t>Ulusal kongre büroları, bir ülkenin ya da bölgenin tanıtım ve pazarlama amacıyla kurulmuş, temsil ettikleri bölge ya da ülkenin kongre olanaklarını tanıtıcı ve pazarlayıcı bir görev üstlenir.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u="sng">
                <a:solidFill>
                  <a:srgbClr val="ffff00"/>
                </a:solidFill>
                <a:uFillTx/>
                <a:latin typeface="Arial"/>
                <a:ea typeface="MyriadPro-Bold"/>
              </a:rPr>
              <a:t>Hollanda</a:t>
            </a:r>
            <a:r>
              <a:rPr b="0" lang="tr-TR" sz="3200" spc="-1" strike="noStrike">
                <a:solidFill>
                  <a:srgbClr val="ffff00"/>
                </a:solidFill>
                <a:latin typeface="Arial"/>
                <a:ea typeface="MyriadPro-Bold"/>
              </a:rPr>
              <a:t> </a:t>
            </a:r>
            <a:r>
              <a:rPr b="0" lang="tr-TR" sz="3200" spc="-1" strike="noStrike">
                <a:solidFill>
                  <a:srgbClr val="ffffff"/>
                </a:solidFill>
                <a:latin typeface="Arial"/>
                <a:ea typeface="MyriadPro-Bold"/>
              </a:rPr>
              <a:t>Kongre Bürosu (NCB - Nederlandes Convention Bureau), </a:t>
            </a:r>
            <a:r>
              <a:rPr b="0" lang="tr-TR" sz="3200" spc="-1" strike="noStrike" u="sng">
                <a:solidFill>
                  <a:srgbClr val="ffff00"/>
                </a:solidFill>
                <a:uFillTx/>
                <a:latin typeface="Arial"/>
                <a:ea typeface="MyriadPro-Bold"/>
              </a:rPr>
              <a:t>Almanya</a:t>
            </a:r>
            <a:r>
              <a:rPr b="0" lang="tr-TR" sz="3200" spc="-1" strike="noStrike">
                <a:solidFill>
                  <a:srgbClr val="ffffff"/>
                </a:solidFill>
                <a:latin typeface="Arial"/>
                <a:ea typeface="MyriadPro-Bold"/>
              </a:rPr>
              <a:t> Kongre Bürosu (DCB - (Deutsches Congress Bureau), </a:t>
            </a:r>
            <a:r>
              <a:rPr b="0" lang="tr-TR" sz="3200" spc="-1" strike="noStrike" u="sng">
                <a:solidFill>
                  <a:srgbClr val="ffff00"/>
                </a:solidFill>
                <a:uFillTx/>
                <a:latin typeface="Arial"/>
                <a:ea typeface="MyriadPro-Bold"/>
              </a:rPr>
              <a:t>Japon</a:t>
            </a:r>
            <a:r>
              <a:rPr b="0" lang="tr-TR" sz="3200" spc="-1" strike="noStrike">
                <a:solidFill>
                  <a:srgbClr val="ffffff"/>
                </a:solidFill>
                <a:latin typeface="Arial"/>
                <a:ea typeface="MyriadPro-Bold"/>
              </a:rPr>
              <a:t> Kongre Bürosu (JCB -Japan Convention Bureau), </a:t>
            </a:r>
            <a:r>
              <a:rPr b="0" lang="tr-TR" sz="3200" spc="-1" strike="noStrike" u="sng">
                <a:solidFill>
                  <a:srgbClr val="ffff00"/>
                </a:solidFill>
                <a:uFillTx/>
                <a:latin typeface="Arial"/>
                <a:ea typeface="MyriadPro-Bold"/>
              </a:rPr>
              <a:t>İtalya</a:t>
            </a:r>
            <a:r>
              <a:rPr b="0" lang="tr-TR" sz="3200" spc="-1" strike="noStrike">
                <a:solidFill>
                  <a:srgbClr val="ffffff"/>
                </a:solidFill>
                <a:latin typeface="Arial"/>
                <a:ea typeface="MyriadPro-Bold"/>
              </a:rPr>
              <a:t> Kongre Bürosu ve </a:t>
            </a:r>
            <a:r>
              <a:rPr b="0" lang="tr-TR" sz="3200" spc="-1" strike="noStrike" u="sng">
                <a:solidFill>
                  <a:srgbClr val="ffff00"/>
                </a:solidFill>
                <a:uFillTx/>
                <a:latin typeface="Arial"/>
                <a:ea typeface="MyriadPro-Bold"/>
              </a:rPr>
              <a:t>Avusturya Kongre Bürosu örnek olarak sayılabilir.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5"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Times New Roman"/>
                <a:ea typeface="MyriadPro-Bold"/>
              </a:rPr>
              <a:t>   </a:t>
            </a:r>
            <a:r>
              <a:rPr b="0" lang="tr-TR" sz="3200" spc="-1" strike="noStrike">
                <a:solidFill>
                  <a:srgbClr val="ffff00"/>
                </a:solidFill>
                <a:latin typeface="Times New Roman"/>
                <a:ea typeface="MyriadPro-Bold"/>
              </a:rPr>
              <a:t>Yöresel Kongre Büroları Birlikleri</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 </a:t>
            </a:r>
            <a:r>
              <a:rPr b="0" lang="tr-TR" sz="3200" spc="-1" strike="noStrike" u="sng">
                <a:solidFill>
                  <a:srgbClr val="ffff00"/>
                </a:solidFill>
                <a:uFillTx/>
                <a:latin typeface="Times New Roman"/>
                <a:ea typeface="MyriadPro-Bold"/>
              </a:rPr>
              <a:t>Dünya genelinde bazı bölgelerde,</a:t>
            </a:r>
            <a:r>
              <a:rPr b="0" lang="tr-TR" sz="3200" spc="-1" strike="noStrike">
                <a:solidFill>
                  <a:srgbClr val="ffffff"/>
                </a:solidFill>
                <a:latin typeface="Times New Roman"/>
                <a:ea typeface="MyriadPro-Bold"/>
              </a:rPr>
              <a:t> farklı ülkelerde bulunan </a:t>
            </a:r>
            <a:r>
              <a:rPr b="0" lang="tr-TR" sz="3200" spc="-1" strike="noStrike" u="sng">
                <a:solidFill>
                  <a:srgbClr val="ffff00"/>
                </a:solidFill>
                <a:uFillTx/>
                <a:latin typeface="Times New Roman"/>
                <a:ea typeface="MyriadPro-Bold"/>
              </a:rPr>
              <a:t>kongre bürolarının bir araya gelerek oluşturdukları yöresel birlikler ya da oluşumlardır.</a:t>
            </a:r>
            <a:r>
              <a:rPr b="0" lang="tr-TR" sz="3200" spc="-1" strike="noStrike">
                <a:solidFill>
                  <a:srgbClr val="ffffff"/>
                </a:solidFill>
                <a:latin typeface="Times New Roman"/>
                <a:ea typeface="MyriadPro-Bold"/>
              </a:rPr>
              <a:t> </a:t>
            </a:r>
            <a:r>
              <a:rPr b="0" lang="tr-TR" sz="3200" spc="-1" strike="noStrike" u="sng">
                <a:solidFill>
                  <a:srgbClr val="ffff00"/>
                </a:solidFill>
                <a:uFillTx/>
                <a:latin typeface="Times New Roman"/>
                <a:ea typeface="MyriadPro-Bold"/>
              </a:rPr>
              <a:t>Asya Pasifik Kongre Büroları Birliği</a:t>
            </a:r>
            <a:r>
              <a:rPr b="0" lang="tr-TR" sz="3200" spc="-1" strike="noStrike">
                <a:solidFill>
                  <a:srgbClr val="ffffff"/>
                </a:solidFill>
                <a:latin typeface="Times New Roman"/>
                <a:ea typeface="MyriadPro-Bold"/>
              </a:rPr>
              <a:t> (AACVB - The Asian Association Of Convention And Visitor Bureaus) bu birliklere bir </a:t>
            </a:r>
            <a:r>
              <a:rPr b="0" lang="tr-TR" sz="3200" spc="-1" strike="noStrike" u="sng">
                <a:solidFill>
                  <a:srgbClr val="ffff00"/>
                </a:solidFill>
                <a:uFillTx/>
                <a:latin typeface="Times New Roman"/>
                <a:ea typeface="MyriadPro-Bold"/>
              </a:rPr>
              <a:t>örnek</a:t>
            </a:r>
            <a:r>
              <a:rPr b="0" lang="tr-TR" sz="3200" spc="-1" strike="noStrike">
                <a:solidFill>
                  <a:srgbClr val="ffffff"/>
                </a:solidFill>
                <a:latin typeface="Times New Roman"/>
                <a:ea typeface="MyriadPro-Bold"/>
              </a:rPr>
              <a:t> olarak verilebilir.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ctr">
              <a:lnSpc>
                <a:spcPct val="100000"/>
              </a:lnSpc>
              <a:spcBef>
                <a:spcPts val="1417"/>
              </a:spcBef>
              <a:buNone/>
              <a:tabLst>
                <a:tab algn="l" pos="0"/>
              </a:tabLst>
            </a:pPr>
            <a:r>
              <a:rPr b="0" lang="tr-TR" sz="3200" spc="-1" strike="noStrike">
                <a:solidFill>
                  <a:srgbClr val="ffff00"/>
                </a:solidFill>
                <a:latin typeface="Arial"/>
                <a:ea typeface="MyriadPro-Bold"/>
              </a:rPr>
              <a:t>   </a:t>
            </a:r>
            <a:r>
              <a:rPr b="0" lang="tr-TR" sz="2100" spc="-1" strike="noStrike">
                <a:solidFill>
                  <a:srgbClr val="ffff00"/>
                </a:solidFill>
                <a:latin typeface="Arial"/>
                <a:ea typeface="MyriadPro-Bold"/>
              </a:rPr>
              <a:t>ULUSLARARASI DÜZEYDE KONGRE TURİZMİ ÖRGÜTLENMESİ</a:t>
            </a:r>
            <a:endParaRPr b="0" lang="tr-TR" sz="2100" spc="-1" strike="noStrike">
              <a:solidFill>
                <a:srgbClr val="ffffff"/>
              </a:solidFill>
              <a:latin typeface="Arial"/>
            </a:endParaRPr>
          </a:p>
          <a:p>
            <a:pPr indent="0" algn="just">
              <a:lnSpc>
                <a:spcPct val="100000"/>
              </a:lnSpc>
              <a:spcBef>
                <a:spcPts val="1417"/>
              </a:spcBef>
              <a:buNone/>
              <a:tabLst>
                <a:tab algn="l" pos="0"/>
              </a:tabLst>
            </a:pPr>
            <a:r>
              <a:rPr b="0" lang="tr-TR" sz="2100" spc="-1" strike="noStrike">
                <a:solidFill>
                  <a:srgbClr val="ffffff"/>
                </a:solidFill>
                <a:latin typeface="Arial"/>
                <a:ea typeface="MyriadPro-Bold"/>
              </a:rPr>
              <a:t>   </a:t>
            </a:r>
            <a:r>
              <a:rPr b="0" lang="tr-TR" sz="2100" spc="-1" strike="noStrike" u="sng">
                <a:solidFill>
                  <a:srgbClr val="ffff00"/>
                </a:solidFill>
                <a:uFillTx/>
                <a:latin typeface="Arial"/>
                <a:ea typeface="MyriadPro-Bold"/>
              </a:rPr>
              <a:t>Uluslararası düzeyde kongre turizmine yön veren örgütler, kongre ve destinasyonların gelişimini, kongre büroları ile kongre düzenleyen kurum ve organizatörler düzeyindeki çalışmalarıyla bilinmektedir. Uluslararası kongreleri yönlendiren ve pazarlayan pek çok kuruluş bulunmaktadır.</a:t>
            </a:r>
            <a:endParaRPr b="0" lang="tr-TR" sz="21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7"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ctr">
              <a:lnSpc>
                <a:spcPct val="100000"/>
              </a:lnSpc>
              <a:spcBef>
                <a:spcPts val="1417"/>
              </a:spcBef>
              <a:buNone/>
              <a:tabLst>
                <a:tab algn="l" pos="0"/>
              </a:tabLst>
            </a:pPr>
            <a:r>
              <a:rPr b="0" lang="tr-TR" sz="3200" spc="-1" strike="noStrike">
                <a:solidFill>
                  <a:srgbClr val="ffff00"/>
                </a:solidFill>
                <a:latin typeface="Arial"/>
                <a:ea typeface="MyriadPro-Bold"/>
              </a:rPr>
              <a:t>   </a:t>
            </a:r>
            <a:r>
              <a:rPr b="0" lang="tr-TR" sz="2100" spc="-1" strike="noStrike">
                <a:solidFill>
                  <a:srgbClr val="ffff00"/>
                </a:solidFill>
                <a:latin typeface="Arial"/>
                <a:ea typeface="MyriadPro-Bold"/>
              </a:rPr>
              <a:t>Profesyonel Kongre Organizatörleri (PCO-Professional Congress Organizers)</a:t>
            </a:r>
            <a:endParaRPr b="0" lang="tr-TR" sz="2100" spc="-1" strike="noStrike">
              <a:solidFill>
                <a:srgbClr val="ffffff"/>
              </a:solidFill>
              <a:latin typeface="Arial"/>
            </a:endParaRPr>
          </a:p>
          <a:p>
            <a:pPr indent="0" algn="just">
              <a:lnSpc>
                <a:spcPct val="100000"/>
              </a:lnSpc>
              <a:spcBef>
                <a:spcPts val="1417"/>
              </a:spcBef>
              <a:buNone/>
              <a:tabLst>
                <a:tab algn="l" pos="0"/>
              </a:tabLst>
            </a:pPr>
            <a:r>
              <a:rPr b="0" lang="tr-TR" sz="2100" spc="-1" strike="noStrike">
                <a:solidFill>
                  <a:srgbClr val="ffffff"/>
                </a:solidFill>
                <a:latin typeface="Arial"/>
                <a:ea typeface="MyriadPro-Bold"/>
              </a:rPr>
              <a:t>   </a:t>
            </a:r>
            <a:r>
              <a:rPr b="0" lang="tr-TR" sz="2100" spc="-1" strike="noStrike">
                <a:solidFill>
                  <a:srgbClr val="ffffff"/>
                </a:solidFill>
                <a:latin typeface="Arial"/>
                <a:ea typeface="MyriadPro-Bold"/>
              </a:rPr>
              <a:t>Profesyonel kongre organizatörleri, </a:t>
            </a:r>
            <a:r>
              <a:rPr b="0" lang="tr-TR" sz="2100" spc="-1" strike="noStrike" u="sng">
                <a:solidFill>
                  <a:srgbClr val="ffff00"/>
                </a:solidFill>
                <a:uFillTx/>
                <a:latin typeface="Arial"/>
                <a:ea typeface="MyriadPro-Bold"/>
              </a:rPr>
              <a:t>bir kongrenin organizasyonunda tüm işleri koordine eden, rehberlik yapan ve tüm insani, teknik ve parasal kaynakları harekete geçiren kişi ya da kuruluşlardır.</a:t>
            </a:r>
            <a:r>
              <a:rPr b="0" lang="tr-TR" sz="2100" spc="-1" strike="noStrike">
                <a:solidFill>
                  <a:srgbClr val="ffffff"/>
                </a:solidFill>
                <a:latin typeface="Arial"/>
                <a:ea typeface="MyriadPro-Bold"/>
              </a:rPr>
              <a:t> Profesyonel kongre organizatörleri, kongre organizasyonu içinde yer alan </a:t>
            </a:r>
            <a:r>
              <a:rPr b="0" lang="tr-TR" sz="2100" spc="-1" strike="noStrike" u="sng">
                <a:solidFill>
                  <a:srgbClr val="ffff00"/>
                </a:solidFill>
                <a:uFillTx/>
                <a:latin typeface="Arial"/>
                <a:ea typeface="MyriadPro-Bold"/>
              </a:rPr>
              <a:t>tüm faaliyetleri kapsayan paket programlar hazırlar ve uygular.</a:t>
            </a:r>
            <a:endParaRPr b="0" lang="tr-TR" sz="21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PlaceHolder 1"/>
          <p:cNvSpPr>
            <a:spLocks noGrp="1"/>
          </p:cNvSpPr>
          <p:nvPr>
            <p:ph/>
          </p:nvPr>
        </p:nvSpPr>
        <p:spPr>
          <a:xfrm>
            <a:off x="368280" y="295200"/>
            <a:ext cx="8971560" cy="4975920"/>
          </a:xfrm>
          <a:prstGeom prst="rect">
            <a:avLst/>
          </a:prstGeom>
          <a:noFill/>
          <a:ln w="0">
            <a:noFill/>
          </a:ln>
        </p:spPr>
        <p:txBody>
          <a:bodyPr lIns="0" rIns="0" tIns="0" bIns="0" anchor="t">
            <a:normAutofit fontScale="99000"/>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a:solidFill>
                  <a:srgbClr val="ffffff"/>
                </a:solidFill>
                <a:latin typeface="Arial"/>
                <a:ea typeface="MyriadPro-Bold"/>
              </a:rPr>
              <a:t>Profesyonel kongre organizatörleri, </a:t>
            </a:r>
            <a:r>
              <a:rPr b="0" lang="tr-TR" sz="3200" spc="-1" strike="noStrike" u="sng">
                <a:solidFill>
                  <a:srgbClr val="ffff00"/>
                </a:solidFill>
                <a:uFillTx/>
                <a:latin typeface="Arial"/>
                <a:ea typeface="MyriadPro-Bold"/>
              </a:rPr>
              <a:t>katılımcıların yiyecek ve içecek hizmetlerinin karşılanması, konaklamalarının sağlanması, eğitim programlarının planlanması, karşılama ve transfer hizmetlerinin verilmesi, konuşmacı ve davetlilerin organize edilmesi, güvenliklerinin sağlanması, sosyal kültürel ve rekreatif tur ve gezilerin düzenlenmesi gibi hizmetleri sunmaktadır.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u="sng">
                <a:solidFill>
                  <a:srgbClr val="ffff00"/>
                </a:solidFill>
                <a:uFillTx/>
                <a:latin typeface="Arial"/>
                <a:ea typeface="MyriadPro-Bold"/>
              </a:rPr>
              <a:t>Türkiye’de</a:t>
            </a:r>
            <a:r>
              <a:rPr b="0" lang="tr-TR" sz="3200" spc="-1" strike="noStrike">
                <a:solidFill>
                  <a:srgbClr val="ffffff"/>
                </a:solidFill>
                <a:latin typeface="Arial"/>
                <a:ea typeface="MyriadPro-Bold"/>
              </a:rPr>
              <a:t> bilindiği üzere </a:t>
            </a:r>
            <a:r>
              <a:rPr b="0" lang="tr-TR" sz="3200" spc="-1" strike="noStrike" u="sng">
                <a:solidFill>
                  <a:srgbClr val="ffff00"/>
                </a:solidFill>
                <a:uFillTx/>
                <a:latin typeface="Arial"/>
                <a:ea typeface="MyriadPro-Bold"/>
              </a:rPr>
              <a:t>tanıtım görevi</a:t>
            </a:r>
            <a:r>
              <a:rPr b="0" lang="tr-TR" sz="3200" spc="-1" strike="noStrike">
                <a:solidFill>
                  <a:srgbClr val="ffffff"/>
                </a:solidFill>
                <a:latin typeface="Arial"/>
                <a:ea typeface="MyriadPro-Bold"/>
              </a:rPr>
              <a:t>, </a:t>
            </a:r>
            <a:r>
              <a:rPr b="0" lang="tr-TR" sz="3200" spc="-1" strike="noStrike" u="sng">
                <a:solidFill>
                  <a:srgbClr val="ffff00"/>
                </a:solidFill>
                <a:uFillTx/>
                <a:latin typeface="Arial"/>
                <a:ea typeface="MyriadPro-Bold"/>
              </a:rPr>
              <a:t>Kültür ve Turizm Bakanlığı’ndadır.</a:t>
            </a:r>
            <a:r>
              <a:rPr b="0" lang="tr-TR" sz="3200" spc="-1" strike="noStrike">
                <a:solidFill>
                  <a:srgbClr val="ffffff"/>
                </a:solidFill>
                <a:latin typeface="Arial"/>
                <a:ea typeface="MyriadPro-Bold"/>
              </a:rPr>
              <a:t> </a:t>
            </a:r>
            <a:r>
              <a:rPr b="0" lang="tr-TR" sz="3200" spc="-1" strike="noStrike" u="sng">
                <a:solidFill>
                  <a:srgbClr val="ffff00"/>
                </a:solidFill>
                <a:uFillTx/>
                <a:latin typeface="Arial"/>
                <a:ea typeface="MyriadPro-Bold"/>
              </a:rPr>
              <a:t>Tanıtım bütçesinin tamamını Türkiye’de devlet karşılamaktadır.</a:t>
            </a:r>
            <a:r>
              <a:rPr b="0" lang="tr-TR" sz="3200" spc="-1" strike="noStrike">
                <a:solidFill>
                  <a:srgbClr val="ffff00"/>
                </a:solidFill>
                <a:latin typeface="Arial"/>
                <a:ea typeface="MyriadPro-Bold"/>
              </a:rPr>
              <a:t> Bazı ülkelerde ise durum biraz daha </a:t>
            </a:r>
            <a:r>
              <a:rPr b="0" lang="tr-TR" sz="3200" spc="-1" strike="noStrike" u="sng">
                <a:solidFill>
                  <a:srgbClr val="ffff00"/>
                </a:solidFill>
                <a:uFillTx/>
                <a:latin typeface="Arial"/>
                <a:ea typeface="MyriadPro-Bold"/>
              </a:rPr>
              <a:t>farklıdır</a:t>
            </a:r>
            <a:r>
              <a:rPr b="0" lang="tr-TR" sz="3200" spc="-1" strike="noStrike">
                <a:solidFill>
                  <a:srgbClr val="ffff00"/>
                </a:solidFill>
                <a:latin typeface="Arial"/>
                <a:ea typeface="MyriadPro-Bold"/>
              </a:rPr>
              <a:t>.</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9"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u="sng">
                <a:solidFill>
                  <a:srgbClr val="ffff00"/>
                </a:solidFill>
                <a:uFillTx/>
                <a:latin typeface="Arial"/>
                <a:ea typeface="MyriadPro-Bold"/>
              </a:rPr>
              <a:t>Kongre organizatörlüğü, dünya genelinde 1970’li yıllarda başlamış ve bir iş alanı haline gelmiştir.</a:t>
            </a:r>
            <a:r>
              <a:rPr b="0" lang="tr-TR" sz="3200" spc="-1" strike="noStrike">
                <a:solidFill>
                  <a:srgbClr val="ffffff"/>
                </a:solidFill>
                <a:latin typeface="Arial"/>
                <a:ea typeface="MyriadPro-Bold"/>
              </a:rPr>
              <a:t> </a:t>
            </a:r>
            <a:r>
              <a:rPr b="0" lang="tr-TR" sz="3200" spc="-1" strike="noStrike" u="sng">
                <a:solidFill>
                  <a:srgbClr val="ffff00"/>
                </a:solidFill>
                <a:uFillTx/>
                <a:latin typeface="Arial"/>
                <a:ea typeface="MyriadPro-Bold"/>
              </a:rPr>
              <a:t>Türkiye’de</a:t>
            </a:r>
            <a:r>
              <a:rPr b="0" lang="tr-TR" sz="3200" spc="-1" strike="noStrike">
                <a:solidFill>
                  <a:srgbClr val="ffff00"/>
                </a:solidFill>
                <a:latin typeface="Arial"/>
                <a:ea typeface="MyriadPro-Bold"/>
              </a:rPr>
              <a:t> </a:t>
            </a:r>
            <a:r>
              <a:rPr b="0" lang="tr-TR" sz="3200" spc="-1" strike="noStrike" u="sng">
                <a:solidFill>
                  <a:srgbClr val="ffff00"/>
                </a:solidFill>
                <a:uFillTx/>
                <a:latin typeface="Arial"/>
                <a:ea typeface="MyriadPro-Bold"/>
              </a:rPr>
              <a:t>ise</a:t>
            </a:r>
            <a:r>
              <a:rPr b="0" lang="tr-TR" sz="3200" spc="-1" strike="noStrike">
                <a:solidFill>
                  <a:srgbClr val="ffff00"/>
                </a:solidFill>
                <a:latin typeface="Arial"/>
                <a:ea typeface="MyriadPro-Bold"/>
              </a:rPr>
              <a:t> kongre organizasyonları, genellikle </a:t>
            </a:r>
            <a:r>
              <a:rPr b="0" lang="tr-TR" sz="3200" spc="-1" strike="noStrike" u="sng">
                <a:solidFill>
                  <a:srgbClr val="ffff00"/>
                </a:solidFill>
                <a:uFillTx/>
                <a:latin typeface="Arial"/>
                <a:ea typeface="MyriadPro-Bold"/>
              </a:rPr>
              <a:t>seyahat acentaları tarafından düzenlenmektedir.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2400" spc="-1" strike="noStrike">
                <a:solidFill>
                  <a:srgbClr val="ffff00"/>
                </a:solidFill>
                <a:latin typeface="Arial"/>
                <a:ea typeface="MyriadPro-Bold"/>
              </a:rPr>
              <a:t>Destinasyon Yönetim Örgütleri</a:t>
            </a:r>
            <a:r>
              <a:rPr b="0" lang="tr-TR" sz="2400" spc="-1" strike="noStrike">
                <a:solidFill>
                  <a:srgbClr val="ffffff"/>
                </a:solidFill>
                <a:latin typeface="Arial"/>
                <a:ea typeface="MyriadPro-Bold"/>
              </a:rPr>
              <a:t> (DMO-Destination Management Organizations)</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ea typeface="MyriadPro-Bold"/>
              </a:rPr>
              <a:t>   </a:t>
            </a:r>
            <a:r>
              <a:rPr b="0" lang="tr-TR" sz="2400" spc="-1" strike="noStrike">
                <a:solidFill>
                  <a:srgbClr val="ffffff"/>
                </a:solidFill>
                <a:latin typeface="Arial"/>
                <a:ea typeface="MyriadPro-Bold"/>
              </a:rPr>
              <a:t>Destinasyon yönetim örgütleri (DMO), </a:t>
            </a:r>
            <a:r>
              <a:rPr b="0" lang="tr-TR" sz="2400" spc="-1" strike="noStrike" u="sng">
                <a:solidFill>
                  <a:srgbClr val="ffff00"/>
                </a:solidFill>
                <a:uFillTx/>
                <a:latin typeface="Arial"/>
                <a:ea typeface="MyriadPro-Bold"/>
              </a:rPr>
              <a:t>kongre ve toplantı gibi organizasyonların lojistiğinin, ulaşımının ve sosyal aktivitelerinin tasarlanması ve uygulanmasında uzmanlaşmış, geniş yerel bilgi, uzmanlık ve kaynaklara sahip profesyonel hizmetler şirketleri olarak tanımlanmaktadır.</a:t>
            </a:r>
            <a:endParaRPr b="0" lang="tr-TR" sz="24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1"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ctr">
              <a:lnSpc>
                <a:spcPct val="100000"/>
              </a:lnSpc>
              <a:spcBef>
                <a:spcPts val="1417"/>
              </a:spcBef>
              <a:buNone/>
              <a:tabLst>
                <a:tab algn="l" pos="0"/>
              </a:tabLst>
            </a:pPr>
            <a:r>
              <a:rPr b="0" lang="tr-TR" sz="2000" spc="-1" strike="noStrike">
                <a:solidFill>
                  <a:srgbClr val="ffff00"/>
                </a:solidFill>
                <a:latin typeface="Arial"/>
                <a:ea typeface="MyriadPro-Bold"/>
              </a:rPr>
              <a:t>  </a:t>
            </a:r>
            <a:r>
              <a:rPr b="0" lang="tr-TR" sz="2000" spc="-1" strike="noStrike">
                <a:solidFill>
                  <a:srgbClr val="ffff00"/>
                </a:solidFill>
                <a:latin typeface="Arial"/>
                <a:ea typeface="MyriadPro-Bold"/>
              </a:rPr>
              <a:t>KONGRE TURİZMİYLE İLGİLİ ULUSLARARASI KURULUŞLAR, BİRLİKLER VE DERNEKLER</a:t>
            </a:r>
            <a:endParaRPr b="0" lang="tr-TR" sz="2000" spc="-1" strike="noStrike">
              <a:solidFill>
                <a:srgbClr val="ffffff"/>
              </a:solidFill>
              <a:latin typeface="Arial"/>
            </a:endParaRPr>
          </a:p>
          <a:p>
            <a:pPr indent="0" algn="just">
              <a:lnSpc>
                <a:spcPct val="100000"/>
              </a:lnSpc>
              <a:spcBef>
                <a:spcPts val="1417"/>
              </a:spcBef>
              <a:buNone/>
              <a:tabLst>
                <a:tab algn="l" pos="0"/>
              </a:tabLst>
            </a:pPr>
            <a:r>
              <a:rPr b="0" lang="tr-TR" sz="2000" spc="-1" strike="noStrike">
                <a:solidFill>
                  <a:srgbClr val="ffffff"/>
                </a:solidFill>
                <a:latin typeface="Arial"/>
                <a:ea typeface="MyriadPro-Bold"/>
              </a:rPr>
              <a:t>   </a:t>
            </a:r>
            <a:r>
              <a:rPr b="0" lang="tr-TR" sz="3000" spc="-1" strike="noStrike" u="sng">
                <a:solidFill>
                  <a:srgbClr val="ffff00"/>
                </a:solidFill>
                <a:uFillTx/>
                <a:latin typeface="Times New Roman"/>
                <a:ea typeface="MyriadPro-Bold"/>
              </a:rPr>
              <a:t>Uluslararası kongreler açısından 18 Temmuz 1914 - 09 Haziran 1915 tarihleri arasında ya</a:t>
            </a:r>
            <a:r>
              <a:rPr b="0" lang="tr-TR" sz="3000" spc="-1" strike="noStrike" u="sng">
                <a:solidFill>
                  <a:srgbClr val="ffff00"/>
                </a:solidFill>
                <a:uFillTx/>
                <a:latin typeface="Times New Roman"/>
                <a:ea typeface="MinionPro-Regular"/>
              </a:rPr>
              <a:t>pılan </a:t>
            </a:r>
            <a:r>
              <a:rPr b="0" lang="tr-TR" sz="3000" spc="-1" strike="noStrike" u="sng">
                <a:solidFill>
                  <a:srgbClr val="ffff00"/>
                </a:solidFill>
                <a:uFillTx/>
                <a:latin typeface="Times New Roman"/>
                <a:ea typeface="MyriadPro-Bold"/>
              </a:rPr>
              <a:t>Viyana Kongresi modern anlamdaki ilk ve dünyanın en uzun kongresi olarak bilinmektedir.</a:t>
            </a:r>
            <a:r>
              <a:rPr b="0" lang="tr-TR" sz="3000" spc="-1" strike="noStrike">
                <a:solidFill>
                  <a:srgbClr val="ffffff"/>
                </a:solidFill>
                <a:latin typeface="Times New Roman"/>
                <a:ea typeface="MyriadPro-Bold"/>
              </a:rPr>
              <a:t> </a:t>
            </a:r>
            <a:endParaRPr b="0" lang="tr-TR" sz="3000" spc="-1" strike="noStrike">
              <a:solidFill>
                <a:srgbClr val="ffffff"/>
              </a:solidFill>
              <a:latin typeface="Arial"/>
            </a:endParaRPr>
          </a:p>
          <a:p>
            <a:pPr indent="0">
              <a:lnSpc>
                <a:spcPct val="100000"/>
              </a:lnSpc>
              <a:spcBef>
                <a:spcPts val="1417"/>
              </a:spcBef>
              <a:buNone/>
              <a:tabLst>
                <a:tab algn="l" pos="0"/>
              </a:tabLst>
            </a:pPr>
            <a:endParaRPr b="0" lang="tr-TR" sz="3000" spc="-1" strike="noStrike">
              <a:solidFill>
                <a:srgbClr val="ffffff"/>
              </a:solidFill>
              <a:latin typeface="Arial"/>
            </a:endParaRPr>
          </a:p>
          <a:p>
            <a:pPr indent="0" algn="just">
              <a:lnSpc>
                <a:spcPct val="100000"/>
              </a:lnSpc>
              <a:spcBef>
                <a:spcPts val="1417"/>
              </a:spcBef>
              <a:buNone/>
              <a:tabLst>
                <a:tab algn="l" pos="0"/>
              </a:tabLst>
            </a:pPr>
            <a:endParaRPr b="0" lang="tr-TR" sz="30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2" name="PlaceHolder 1"/>
          <p:cNvSpPr>
            <a:spLocks noGrp="1"/>
          </p:cNvSpPr>
          <p:nvPr>
            <p:ph/>
          </p:nvPr>
        </p:nvSpPr>
        <p:spPr>
          <a:xfrm>
            <a:off x="368280" y="295200"/>
            <a:ext cx="8971560" cy="4975920"/>
          </a:xfrm>
          <a:prstGeom prst="rect">
            <a:avLst/>
          </a:prstGeom>
          <a:noFill/>
          <a:ln w="0">
            <a:noFill/>
          </a:ln>
        </p:spPr>
        <p:txBody>
          <a:bodyPr lIns="0" rIns="0" tIns="0" bIns="0" anchor="t">
            <a:normAutofit fontScale="88000"/>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a:solidFill>
                  <a:srgbClr val="ffff00"/>
                </a:solidFill>
                <a:latin typeface="Arial"/>
                <a:ea typeface="MyriadPro-Bold"/>
              </a:rPr>
              <a:t>Daha sonra </a:t>
            </a:r>
            <a:r>
              <a:rPr b="0" lang="tr-TR" sz="3200" spc="-1" strike="noStrike" u="sng">
                <a:solidFill>
                  <a:srgbClr val="ffff00"/>
                </a:solidFill>
                <a:uFillTx/>
                <a:latin typeface="Arial"/>
                <a:ea typeface="MyriadPro-Bold"/>
              </a:rPr>
              <a:t>1960`lı yıllarda Batı Avrupa’da yavaş yavaş başlamıştır.</a:t>
            </a:r>
            <a:r>
              <a:rPr b="0" lang="tr-TR" sz="3200" spc="-1" strike="noStrike">
                <a:solidFill>
                  <a:srgbClr val="ffff00"/>
                </a:solidFill>
                <a:latin typeface="Arial"/>
                <a:ea typeface="MyriadPro-Bold"/>
              </a:rPr>
              <a:t> </a:t>
            </a:r>
            <a:r>
              <a:rPr b="0" lang="tr-TR" sz="3200" spc="-1" strike="noStrike" u="sng">
                <a:solidFill>
                  <a:srgbClr val="ffff00"/>
                </a:solidFill>
                <a:uFillTx/>
                <a:latin typeface="Arial"/>
                <a:ea typeface="MyriadPro-Bold"/>
              </a:rPr>
              <a:t>1963 yılında</a:t>
            </a:r>
            <a:r>
              <a:rPr b="0" lang="tr-TR" sz="3200" spc="-1" strike="noStrike">
                <a:solidFill>
                  <a:srgbClr val="ffff00"/>
                </a:solidFill>
                <a:latin typeface="Arial"/>
                <a:ea typeface="MyriadPro-Bold"/>
              </a:rPr>
              <a:t> kurulan </a:t>
            </a:r>
            <a:r>
              <a:rPr b="0" lang="tr-TR" sz="3200" spc="-1" strike="noStrike" u="sng">
                <a:solidFill>
                  <a:srgbClr val="ffff00"/>
                </a:solidFill>
                <a:uFillTx/>
                <a:latin typeface="Arial"/>
                <a:ea typeface="MyriadPro-Bold"/>
              </a:rPr>
              <a:t>Uluslararası Kongre ve Toplantı Birliği - ICCA</a:t>
            </a:r>
            <a:r>
              <a:rPr b="0" lang="tr-TR" sz="3200" spc="-1" strike="noStrike">
                <a:solidFill>
                  <a:srgbClr val="ffff00"/>
                </a:solidFill>
                <a:latin typeface="Arial"/>
                <a:ea typeface="MyriadPro-Bold"/>
              </a:rPr>
              <a:t> (International Congress and Convention Association), </a:t>
            </a:r>
            <a:r>
              <a:rPr b="0" lang="tr-TR" sz="3200" spc="-1" strike="noStrike" u="sng">
                <a:solidFill>
                  <a:srgbClr val="ffff00"/>
                </a:solidFill>
                <a:uFillTx/>
                <a:latin typeface="Arial"/>
                <a:ea typeface="MyriadPro-Bold"/>
              </a:rPr>
              <a:t>1975 yılında</a:t>
            </a:r>
            <a:r>
              <a:rPr b="0" lang="tr-TR" sz="3200" spc="-1" strike="noStrike">
                <a:solidFill>
                  <a:srgbClr val="ffff00"/>
                </a:solidFill>
                <a:latin typeface="Arial"/>
                <a:ea typeface="MyriadPro-Bold"/>
              </a:rPr>
              <a:t> kurulan ve şimdiki adı </a:t>
            </a:r>
            <a:r>
              <a:rPr b="0" lang="tr-TR" sz="3200" spc="-1" strike="noStrike" u="sng">
                <a:solidFill>
                  <a:srgbClr val="ffff00"/>
                </a:solidFill>
                <a:uFillTx/>
                <a:latin typeface="Arial"/>
                <a:ea typeface="MyriadPro-Bold"/>
              </a:rPr>
              <a:t>Uluslararası Destinasyon Pazarlama Birliği</a:t>
            </a:r>
            <a:r>
              <a:rPr b="0" lang="tr-TR" sz="3200" spc="-1" strike="noStrike">
                <a:solidFill>
                  <a:srgbClr val="ffff00"/>
                </a:solidFill>
                <a:latin typeface="Arial"/>
                <a:ea typeface="MyriadPro-Bold"/>
              </a:rPr>
              <a:t> (Destination Marketing Association International – DMAI) ve </a:t>
            </a:r>
            <a:r>
              <a:rPr b="0" lang="tr-TR" sz="3200" spc="-1" strike="noStrike" u="sng">
                <a:solidFill>
                  <a:srgbClr val="ffff00"/>
                </a:solidFill>
                <a:uFillTx/>
                <a:latin typeface="Arial"/>
                <a:ea typeface="MyriadPro-Bold"/>
              </a:rPr>
              <a:t>Uluslararası Kongre Merkezleri Birliği</a:t>
            </a:r>
            <a:r>
              <a:rPr b="0" lang="tr-TR" sz="3200" spc="-1" strike="noStrike">
                <a:solidFill>
                  <a:srgbClr val="ffff00"/>
                </a:solidFill>
                <a:latin typeface="Arial"/>
                <a:ea typeface="MyriadPro-Bold"/>
              </a:rPr>
              <a:t> (Association Internationale des Palais de Congress - AIPC) </a:t>
            </a:r>
            <a:r>
              <a:rPr b="0" lang="tr-TR" sz="3200" spc="-1" strike="noStrike" u="sng">
                <a:solidFill>
                  <a:srgbClr val="ffff00"/>
                </a:solidFill>
                <a:uFillTx/>
                <a:latin typeface="Arial"/>
                <a:ea typeface="MyriadPro-Bold"/>
              </a:rPr>
              <a:t>kurulmasıyla uluslararası anlamda kongre turizminin gelişmesinde önemli bir yol katedilmiştir.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3"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ctr">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2100" spc="-1" strike="noStrike" u="sng">
                <a:solidFill>
                  <a:srgbClr val="ffff00"/>
                </a:solidFill>
                <a:uFillTx/>
                <a:latin typeface="Arial"/>
                <a:ea typeface="MyriadPro-Bold"/>
              </a:rPr>
              <a:t>Uluslararası Kongre ve Ziyaretçi Büroları Birliği</a:t>
            </a:r>
            <a:r>
              <a:rPr b="0" lang="tr-TR" sz="2100" spc="-1" strike="noStrike">
                <a:solidFill>
                  <a:srgbClr val="ffffff"/>
                </a:solidFill>
                <a:latin typeface="Arial"/>
                <a:ea typeface="MyriadPro-Bold"/>
              </a:rPr>
              <a:t> (IACVBInternational Association of Convention and Visitors Bureaus)</a:t>
            </a:r>
            <a:endParaRPr b="0" lang="tr-TR" sz="2100" spc="-1" strike="noStrike">
              <a:solidFill>
                <a:srgbClr val="ffffff"/>
              </a:solidFill>
              <a:latin typeface="Arial"/>
            </a:endParaRPr>
          </a:p>
          <a:p>
            <a:pPr indent="0" algn="just">
              <a:lnSpc>
                <a:spcPct val="100000"/>
              </a:lnSpc>
              <a:spcBef>
                <a:spcPts val="1417"/>
              </a:spcBef>
              <a:buNone/>
              <a:tabLst>
                <a:tab algn="l" pos="0"/>
              </a:tabLst>
            </a:pPr>
            <a:r>
              <a:rPr b="0" lang="tr-TR" sz="2100" spc="-1" strike="noStrike">
                <a:solidFill>
                  <a:srgbClr val="ffffff"/>
                </a:solidFill>
                <a:latin typeface="Arial"/>
                <a:ea typeface="MyriadPro-Bold"/>
              </a:rPr>
              <a:t>  </a:t>
            </a:r>
            <a:r>
              <a:rPr b="0" lang="tr-TR" sz="2100" spc="-1" strike="noStrike">
                <a:solidFill>
                  <a:srgbClr val="ffffff"/>
                </a:solidFill>
                <a:latin typeface="Arial"/>
                <a:ea typeface="MyriadPro-Bold"/>
              </a:rPr>
              <a:t>IACVBInternational Association of Convention and Visitors Bureaus) Kitabın önceki bölümlerinde bahsedildiği gibi </a:t>
            </a:r>
            <a:r>
              <a:rPr b="0" lang="tr-TR" sz="2100" spc="-1" strike="noStrike" u="sng">
                <a:solidFill>
                  <a:srgbClr val="ffff00"/>
                </a:solidFill>
                <a:uFillTx/>
                <a:latin typeface="Arial"/>
                <a:ea typeface="MyriadPro-Bold"/>
              </a:rPr>
              <a:t>1914 yılında, Amerika Birleşik Devletleri’nin tamamına yayılan toplantı büroları “Uluslararası Toplantı Büroları Birliği’ni oluşturmuşlardır.</a:t>
            </a:r>
            <a:r>
              <a:rPr b="0" lang="tr-TR" sz="2100" spc="-1" strike="noStrike">
                <a:solidFill>
                  <a:srgbClr val="ffffff"/>
                </a:solidFill>
                <a:latin typeface="Arial"/>
                <a:ea typeface="MyriadPro-Bold"/>
              </a:rPr>
              <a:t>  Bu kuruluş </a:t>
            </a:r>
            <a:r>
              <a:rPr b="0" lang="tr-TR" sz="2100" spc="-1" strike="noStrike" u="sng">
                <a:solidFill>
                  <a:srgbClr val="ffff00"/>
                </a:solidFill>
                <a:uFillTx/>
                <a:latin typeface="Arial"/>
                <a:ea typeface="MyriadPro-Bold"/>
              </a:rPr>
              <a:t>daha sonra “Uluslararası Kongre ve Ziyaretçi Büroları Birliği”</a:t>
            </a:r>
            <a:r>
              <a:rPr b="0" lang="tr-TR" sz="2100" spc="-1" strike="noStrike">
                <a:solidFill>
                  <a:srgbClr val="ffffff"/>
                </a:solidFill>
                <a:latin typeface="Arial"/>
                <a:ea typeface="MyriadPro-Bold"/>
              </a:rPr>
              <a:t> (IACVBInternational Association of Convention and Visitor Bureaus) </a:t>
            </a:r>
            <a:r>
              <a:rPr b="0" lang="tr-TR" sz="2100" spc="-1" strike="noStrike" u="sng">
                <a:solidFill>
                  <a:srgbClr val="ffff00"/>
                </a:solidFill>
                <a:uFillTx/>
                <a:latin typeface="Arial"/>
                <a:ea typeface="MyriadPro-Bold"/>
              </a:rPr>
              <a:t>olarak</a:t>
            </a:r>
            <a:r>
              <a:rPr b="0" lang="tr-TR" sz="2100" spc="-1" strike="noStrike">
                <a:solidFill>
                  <a:srgbClr val="ffffff"/>
                </a:solidFill>
                <a:latin typeface="Arial"/>
                <a:ea typeface="MyriadPro-Bold"/>
              </a:rPr>
              <a:t> </a:t>
            </a:r>
            <a:r>
              <a:rPr b="0" lang="tr-TR" sz="2100" spc="-1" strike="noStrike" u="sng">
                <a:solidFill>
                  <a:srgbClr val="ffff00"/>
                </a:solidFill>
                <a:uFillTx/>
                <a:latin typeface="Arial"/>
                <a:ea typeface="MyriadPro-Bold"/>
              </a:rPr>
              <a:t>isim değiştirmiştir.</a:t>
            </a:r>
            <a:endParaRPr b="0" lang="tr-TR" sz="21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000" spc="-1" strike="noStrike">
                <a:solidFill>
                  <a:srgbClr val="ffffff"/>
                </a:solidFill>
                <a:latin typeface="Times New Roman"/>
                <a:ea typeface="MyriadPro-Bold"/>
              </a:rPr>
              <a:t>Her yıl üyesi bulunan kongre bürolarının çıkarmış olduğu </a:t>
            </a:r>
            <a:r>
              <a:rPr b="0" lang="tr-TR" sz="3000" spc="-1" strike="noStrike" u="sng">
                <a:solidFill>
                  <a:srgbClr val="ffff00"/>
                </a:solidFill>
                <a:uFillTx/>
                <a:latin typeface="Times New Roman"/>
                <a:ea typeface="MyriadPro-Bold"/>
              </a:rPr>
              <a:t>ka</a:t>
            </a:r>
            <a:r>
              <a:rPr b="0" lang="tr-TR" sz="3000" spc="-1" strike="noStrike" u="sng">
                <a:solidFill>
                  <a:srgbClr val="ffff00"/>
                </a:solidFill>
                <a:uFillTx/>
                <a:latin typeface="Times New Roman"/>
                <a:ea typeface="MinionPro-Regular"/>
              </a:rPr>
              <a:t>talog</a:t>
            </a:r>
            <a:r>
              <a:rPr b="0" lang="tr-TR" sz="3000" spc="-1" strike="noStrike">
                <a:solidFill>
                  <a:srgbClr val="ffffff"/>
                </a:solidFill>
                <a:latin typeface="Times New Roman"/>
                <a:ea typeface="MinionPro-Regular"/>
              </a:rPr>
              <a:t> </a:t>
            </a:r>
            <a:r>
              <a:rPr b="0" lang="tr-TR" sz="3000" spc="-1" strike="noStrike">
                <a:solidFill>
                  <a:srgbClr val="ffffff"/>
                </a:solidFill>
                <a:latin typeface="Times New Roman"/>
                <a:ea typeface="MyriadPro-Bold"/>
              </a:rPr>
              <a:t>ve düzenlemiş olduğu </a:t>
            </a:r>
            <a:r>
              <a:rPr b="0" lang="tr-TR" sz="3000" spc="-1" strike="noStrike" u="sng">
                <a:solidFill>
                  <a:srgbClr val="ffff00"/>
                </a:solidFill>
                <a:uFillTx/>
                <a:latin typeface="Times New Roman"/>
                <a:ea typeface="MyriadPro-Bold"/>
              </a:rPr>
              <a:t>web siteleri ile tanıtmaktadır.</a:t>
            </a:r>
            <a:endParaRPr b="0" lang="tr-TR" sz="30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5"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ctr">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2200" spc="-1" strike="noStrike">
                <a:solidFill>
                  <a:srgbClr val="ffff00"/>
                </a:solidFill>
                <a:latin typeface="Arial"/>
                <a:ea typeface="MyriadPro-Bold"/>
              </a:rPr>
              <a:t>Uluslararası Kongre ve Toplantı Birliği</a:t>
            </a:r>
            <a:r>
              <a:rPr b="0" lang="tr-TR" sz="2200" spc="-1" strike="noStrike">
                <a:solidFill>
                  <a:srgbClr val="ffffff"/>
                </a:solidFill>
                <a:latin typeface="Arial"/>
                <a:ea typeface="MyriadPro-Bold"/>
              </a:rPr>
              <a:t> (International Congress and Convention Association–ICCA)</a:t>
            </a:r>
            <a:endParaRPr b="0" lang="tr-TR" sz="2200" spc="-1" strike="noStrike">
              <a:solidFill>
                <a:srgbClr val="ffffff"/>
              </a:solidFill>
              <a:latin typeface="Arial"/>
            </a:endParaRPr>
          </a:p>
          <a:p>
            <a:pPr indent="0" algn="just">
              <a:lnSpc>
                <a:spcPct val="100000"/>
              </a:lnSpc>
              <a:spcBef>
                <a:spcPts val="1417"/>
              </a:spcBef>
              <a:buNone/>
              <a:tabLst>
                <a:tab algn="l" pos="0"/>
              </a:tabLst>
            </a:pPr>
            <a:r>
              <a:rPr b="0" lang="tr-TR" sz="2200" spc="-1" strike="noStrike">
                <a:solidFill>
                  <a:srgbClr val="ffffff"/>
                </a:solidFill>
                <a:latin typeface="Arial"/>
                <a:ea typeface="MyriadPro-Bold"/>
              </a:rPr>
              <a:t>    </a:t>
            </a:r>
            <a:r>
              <a:rPr b="0" lang="tr-TR" sz="2200" spc="-1" strike="noStrike" u="sng">
                <a:solidFill>
                  <a:srgbClr val="ffff00"/>
                </a:solidFill>
                <a:uFillTx/>
                <a:latin typeface="Arial"/>
                <a:ea typeface="MyriadPro-Bold"/>
              </a:rPr>
              <a:t>1963 yılında bir grup seyahat acentası tarafından kurulmuştur.</a:t>
            </a:r>
            <a:r>
              <a:rPr b="0" lang="tr-TR" sz="2200" spc="-1" strike="noStrike">
                <a:solidFill>
                  <a:srgbClr val="ffffff"/>
                </a:solidFill>
                <a:latin typeface="Arial"/>
                <a:ea typeface="MyriadPro-Bold"/>
              </a:rPr>
              <a:t> Bu acentaların ilk ve en önemli </a:t>
            </a:r>
            <a:r>
              <a:rPr b="0" lang="tr-TR" sz="2200" spc="-1" strike="noStrike" u="sng">
                <a:solidFill>
                  <a:srgbClr val="ffff00"/>
                </a:solidFill>
                <a:uFillTx/>
                <a:latin typeface="Arial"/>
                <a:ea typeface="MyriadPro-Bold"/>
              </a:rPr>
              <a:t>amacı</a:t>
            </a:r>
            <a:r>
              <a:rPr b="0" lang="tr-TR" sz="2200" spc="-1" strike="noStrike">
                <a:solidFill>
                  <a:srgbClr val="ffffff"/>
                </a:solidFill>
                <a:latin typeface="Arial"/>
                <a:ea typeface="MyriadPro-Bold"/>
              </a:rPr>
              <a:t>, </a:t>
            </a:r>
            <a:r>
              <a:rPr b="0" lang="tr-TR" sz="2200" spc="-1" strike="noStrike" u="sng">
                <a:solidFill>
                  <a:srgbClr val="ffff00"/>
                </a:solidFill>
                <a:uFillTx/>
                <a:latin typeface="Arial"/>
                <a:ea typeface="MyriadPro-Bold"/>
              </a:rPr>
              <a:t>hızla genişleyen uluslararası toplantı pazarında, </a:t>
            </a:r>
            <a:r>
              <a:rPr b="0" lang="tr-TR" sz="2600" spc="-1" strike="noStrike" u="sng">
                <a:solidFill>
                  <a:srgbClr val="ffff00"/>
                </a:solidFill>
                <a:uFillTx/>
                <a:latin typeface="Arial"/>
                <a:ea typeface="MyriadPro-Bold"/>
              </a:rPr>
              <a:t>seyahat</a:t>
            </a:r>
            <a:r>
              <a:rPr b="0" lang="tr-TR" sz="2200" spc="-1" strike="noStrike" u="sng">
                <a:solidFill>
                  <a:srgbClr val="ffff00"/>
                </a:solidFill>
                <a:uFillTx/>
                <a:latin typeface="Arial"/>
                <a:ea typeface="MyriadPro-Bold"/>
              </a:rPr>
              <a:t> sektörünün yer almasını sağlamak ve bu piyasadaki çalışmalarına dair güncel bilgi alışverişini sağlamaktı.</a:t>
            </a:r>
            <a:endParaRPr b="0" lang="tr-TR" sz="22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6"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u="sng">
                <a:solidFill>
                  <a:srgbClr val="ffff00"/>
                </a:solidFill>
                <a:uFillTx/>
                <a:latin typeface="Arial"/>
                <a:ea typeface="MyriadPro-Bold"/>
              </a:rPr>
              <a:t>1965 yılında özellikle Latin Amerika’da üyelik giderek artmıştır.</a:t>
            </a:r>
            <a:r>
              <a:rPr b="0" lang="tr-TR" sz="3200" spc="-1" strike="noStrike">
                <a:solidFill>
                  <a:srgbClr val="ffffff"/>
                </a:solidFill>
                <a:latin typeface="Arial"/>
                <a:ea typeface="MyriadPro-Bold"/>
              </a:rPr>
              <a:t> O zamanın kurallarına göre yalnızca </a:t>
            </a:r>
            <a:r>
              <a:rPr b="0" lang="tr-TR" sz="3200" spc="-1" strike="noStrike" u="sng">
                <a:solidFill>
                  <a:srgbClr val="ffff00"/>
                </a:solidFill>
                <a:uFillTx/>
                <a:latin typeface="Arial"/>
                <a:ea typeface="MyriadPro-Bold"/>
              </a:rPr>
              <a:t>“ortak üye” olarak seyahat şirketleri olmasına rağmen, KLM havayolu şirketi ilk üye havayolu şirketi olmuştur.</a:t>
            </a:r>
            <a:r>
              <a:rPr b="0" lang="tr-TR" sz="3200" spc="-1" strike="noStrike">
                <a:solidFill>
                  <a:srgbClr val="ffffff"/>
                </a:solidFill>
                <a:latin typeface="Arial"/>
                <a:ea typeface="MyriadPro-Bold"/>
              </a:rPr>
              <a:t> Bunun üzerine </a:t>
            </a:r>
            <a:r>
              <a:rPr b="0" lang="tr-TR" sz="3200" spc="-1" strike="noStrike" u="sng">
                <a:solidFill>
                  <a:srgbClr val="ffff00"/>
                </a:solidFill>
                <a:uFillTx/>
                <a:latin typeface="Arial"/>
                <a:ea typeface="MyriadPro-Bold"/>
              </a:rPr>
              <a:t>ICCA’nın ilk kez logosu düzenlenmiş ve dernek diğer turizm şirketlerine de açılmıştır.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7"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ctr">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2200" spc="-1" strike="noStrike" u="sng">
                <a:solidFill>
                  <a:srgbClr val="ffff00"/>
                </a:solidFill>
                <a:uFillTx/>
                <a:latin typeface="Arial"/>
                <a:ea typeface="MyriadPro-Bold"/>
              </a:rPr>
              <a:t>Uluslararası Destinasyon Pazarlama Birliği</a:t>
            </a:r>
            <a:r>
              <a:rPr b="0" lang="tr-TR" sz="2200" spc="-1" strike="noStrike">
                <a:solidFill>
                  <a:srgbClr val="ffffff"/>
                </a:solidFill>
                <a:latin typeface="Arial"/>
                <a:ea typeface="MyriadPro-Bold"/>
              </a:rPr>
              <a:t> (Destination Marketing Association International–DMAI)</a:t>
            </a:r>
            <a:endParaRPr b="0" lang="tr-TR" sz="2200" spc="-1" strike="noStrike">
              <a:solidFill>
                <a:srgbClr val="ffffff"/>
              </a:solidFill>
              <a:latin typeface="Arial"/>
            </a:endParaRPr>
          </a:p>
          <a:p>
            <a:pPr indent="0" algn="just">
              <a:lnSpc>
                <a:spcPct val="100000"/>
              </a:lnSpc>
              <a:spcBef>
                <a:spcPts val="1417"/>
              </a:spcBef>
              <a:buNone/>
              <a:tabLst>
                <a:tab algn="l" pos="0"/>
              </a:tabLst>
            </a:pPr>
            <a:r>
              <a:rPr b="1" lang="tr-TR" sz="3000" spc="-1" strike="noStrike">
                <a:solidFill>
                  <a:srgbClr val="ffffff"/>
                </a:solidFill>
                <a:latin typeface="Times New Roman"/>
                <a:ea typeface="MinionPro-Bold"/>
              </a:rPr>
              <a:t>   </a:t>
            </a:r>
            <a:r>
              <a:rPr b="0" lang="tr-TR" sz="3000" spc="-1" strike="noStrike" u="sng">
                <a:solidFill>
                  <a:srgbClr val="ffff00"/>
                </a:solidFill>
                <a:uFillTx/>
                <a:latin typeface="Times New Roman"/>
                <a:ea typeface="MinionPro-Bold"/>
              </a:rPr>
              <a:t>DMAI</a:t>
            </a:r>
            <a:r>
              <a:rPr b="0" lang="tr-TR" sz="3000" spc="-1" strike="noStrike" u="sng">
                <a:solidFill>
                  <a:srgbClr val="ffff00"/>
                </a:solidFill>
                <a:uFillTx/>
                <a:latin typeface="Times New Roman"/>
                <a:ea typeface="MinionPro-Regular"/>
              </a:rPr>
              <a:t>, 1914 yılında Uluslararası Kongre Büroları Derneği adı altında, kongre, turizm ve </a:t>
            </a:r>
            <a:r>
              <a:rPr b="0" lang="tr-TR" sz="3000" spc="-1" strike="noStrike" u="sng">
                <a:solidFill>
                  <a:srgbClr val="ffff00"/>
                </a:solidFill>
                <a:uFillTx/>
                <a:latin typeface="Times New Roman"/>
                <a:ea typeface="MyriadPro-Bold"/>
              </a:rPr>
              <a:t>toplantı hizmet ve isteklerinin profesyonelce uygulanması amacıyla kurulmuştur.</a:t>
            </a:r>
            <a:r>
              <a:rPr b="0" lang="tr-TR" sz="3000" spc="-1" strike="noStrike">
                <a:solidFill>
                  <a:srgbClr val="ffffff"/>
                </a:solidFill>
                <a:latin typeface="Times New Roman"/>
                <a:ea typeface="MyriadPro-Bold"/>
              </a:rPr>
              <a:t> 1975 yılında değişen adını daha sonra </a:t>
            </a:r>
            <a:r>
              <a:rPr b="0" lang="tr-TR" sz="3000" spc="-1" strike="noStrike" u="sng">
                <a:solidFill>
                  <a:srgbClr val="ffff00"/>
                </a:solidFill>
                <a:uFillTx/>
                <a:latin typeface="Times New Roman"/>
                <a:ea typeface="MyriadPro-Bold"/>
              </a:rPr>
              <a:t>2005 yılının ağustos ayında</a:t>
            </a:r>
            <a:r>
              <a:rPr b="0" lang="tr-TR" sz="3000" spc="-1" strike="noStrike">
                <a:solidFill>
                  <a:srgbClr val="ffffff"/>
                </a:solidFill>
                <a:latin typeface="Times New Roman"/>
                <a:ea typeface="MyriadPro-Bold"/>
              </a:rPr>
              <a:t> dernek adını tekrar değiştirerek şimdiki adı olan </a:t>
            </a:r>
            <a:r>
              <a:rPr b="0" lang="tr-TR" sz="3000" spc="-1" strike="noStrike" u="sng">
                <a:solidFill>
                  <a:srgbClr val="ffff00"/>
                </a:solidFill>
                <a:uFillTx/>
                <a:latin typeface="Times New Roman"/>
                <a:ea typeface="MyriadPro-Bold"/>
              </a:rPr>
              <a:t>“Uluslararası Destinasyon Pazarlama Birliği” adını almıştır.</a:t>
            </a:r>
            <a:endParaRPr b="0" lang="tr-TR" sz="30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a:solidFill>
                  <a:srgbClr val="ffffff"/>
                </a:solidFill>
                <a:latin typeface="Arial"/>
                <a:ea typeface="MyriadPro-Bold"/>
              </a:rPr>
              <a:t>Birliğin birincil </a:t>
            </a:r>
            <a:r>
              <a:rPr b="0" lang="tr-TR" sz="3200" spc="-1" strike="noStrike" u="sng">
                <a:solidFill>
                  <a:srgbClr val="ffff00"/>
                </a:solidFill>
                <a:uFillTx/>
                <a:latin typeface="Arial"/>
                <a:ea typeface="MyriadPro-Bold"/>
              </a:rPr>
              <a:t>amacı</a:t>
            </a:r>
            <a:r>
              <a:rPr b="0" lang="tr-TR" sz="3200" spc="-1" strike="noStrike">
                <a:solidFill>
                  <a:srgbClr val="ffffff"/>
                </a:solidFill>
                <a:latin typeface="Arial"/>
                <a:ea typeface="MyriadPro-Bold"/>
              </a:rPr>
              <a:t> </a:t>
            </a:r>
            <a:r>
              <a:rPr b="0" lang="tr-TR" sz="3200" spc="-1" strike="noStrike" u="sng">
                <a:solidFill>
                  <a:srgbClr val="ffff00"/>
                </a:solidFill>
                <a:uFillTx/>
                <a:latin typeface="Arial"/>
                <a:ea typeface="MyriadPro-Bold"/>
              </a:rPr>
              <a:t>üyeleri arasında kongre sektörüyle ilgili </a:t>
            </a:r>
            <a:r>
              <a:rPr b="0" lang="tr-TR" sz="4000" spc="-1" strike="noStrike" u="sng">
                <a:solidFill>
                  <a:srgbClr val="ffff00"/>
                </a:solidFill>
                <a:uFillTx/>
                <a:latin typeface="Arial"/>
                <a:ea typeface="MyriadPro-Bold"/>
              </a:rPr>
              <a:t>bilgi alışverişini</a:t>
            </a:r>
            <a:r>
              <a:rPr b="0" lang="tr-TR" sz="3200" spc="-1" strike="noStrike" u="sng">
                <a:solidFill>
                  <a:srgbClr val="ffff00"/>
                </a:solidFill>
                <a:uFillTx/>
                <a:latin typeface="Arial"/>
                <a:ea typeface="MyriadPro-Bold"/>
              </a:rPr>
              <a:t> kolaylaştırmak, toplantı ve kongre hizmet ve taleplerinde en iyi </a:t>
            </a:r>
            <a:r>
              <a:rPr b="0" lang="tr-TR" sz="4000" spc="-1" strike="noStrike" u="sng">
                <a:solidFill>
                  <a:srgbClr val="ffff00"/>
                </a:solidFill>
                <a:uFillTx/>
                <a:latin typeface="Arial"/>
                <a:ea typeface="MyriadPro-Bold"/>
              </a:rPr>
              <a:t>profesyonel</a:t>
            </a:r>
            <a:r>
              <a:rPr b="0" lang="tr-TR" sz="3200" spc="-1" strike="noStrike" u="sng">
                <a:solidFill>
                  <a:srgbClr val="ffff00"/>
                </a:solidFill>
                <a:uFillTx/>
                <a:latin typeface="Arial"/>
                <a:ea typeface="MyriadPro-Bold"/>
              </a:rPr>
              <a:t> uygulamaları teşvik etmektir.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1"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u="sng">
                <a:solidFill>
                  <a:srgbClr val="ffff00"/>
                </a:solidFill>
                <a:uFillTx/>
                <a:latin typeface="Arial"/>
                <a:ea typeface="MyriadPro-Bold"/>
              </a:rPr>
              <a:t>Örneğin, İtalya, Almanya, Fransa gibi ülkelerde</a:t>
            </a:r>
            <a:r>
              <a:rPr b="0" lang="tr-TR" sz="3200" spc="-1" strike="noStrike">
                <a:solidFill>
                  <a:srgbClr val="ffffff"/>
                </a:solidFill>
                <a:latin typeface="Arial"/>
                <a:ea typeface="MyriadPro-Bold"/>
              </a:rPr>
              <a:t> </a:t>
            </a:r>
            <a:r>
              <a:rPr b="0" lang="tr-TR" sz="3200" spc="-1" strike="noStrike" u="sng">
                <a:solidFill>
                  <a:srgbClr val="ffff00"/>
                </a:solidFill>
                <a:uFillTx/>
                <a:latin typeface="Arial"/>
                <a:ea typeface="MyriadPro-Bold"/>
              </a:rPr>
              <a:t>tanıtım bütçeleri kamu dışından da kaynak alabilmektedir.</a:t>
            </a:r>
            <a:r>
              <a:rPr b="0" lang="tr-TR" sz="3200" spc="-1" strike="noStrike">
                <a:solidFill>
                  <a:srgbClr val="ffffff"/>
                </a:solidFill>
                <a:latin typeface="Arial"/>
                <a:ea typeface="MyriadPro-Bold"/>
              </a:rPr>
              <a:t> Bu ülkeler gibi </a:t>
            </a:r>
            <a:r>
              <a:rPr b="0" lang="tr-TR" sz="3200" spc="-1" strike="noStrike">
                <a:solidFill>
                  <a:srgbClr val="ffff00"/>
                </a:solidFill>
                <a:latin typeface="Arial"/>
                <a:ea typeface="MyriadPro-Bold"/>
              </a:rPr>
              <a:t>bazı ülkelerin turizm örgütlenmelerinde </a:t>
            </a:r>
            <a:r>
              <a:rPr b="0" lang="tr-TR" sz="3200" spc="-1" strike="noStrike" u="sng">
                <a:solidFill>
                  <a:srgbClr val="ffff00"/>
                </a:solidFill>
                <a:uFillTx/>
                <a:latin typeface="Arial"/>
                <a:ea typeface="MyriadPro-Bold"/>
              </a:rPr>
              <a:t>oteller, seyahat acentaları, kongre merkezleri, üniversiteler ve diğer ilgili kurum ve kuruluşlar</a:t>
            </a:r>
            <a:r>
              <a:rPr b="0" lang="tr-TR" sz="3200" spc="-1" strike="noStrike">
                <a:solidFill>
                  <a:srgbClr val="ffff00"/>
                </a:solidFill>
                <a:latin typeface="Arial"/>
                <a:ea typeface="MyriadPro-Bold"/>
              </a:rPr>
              <a:t> </a:t>
            </a:r>
            <a:r>
              <a:rPr b="0" lang="tr-TR" sz="3200" spc="-1" strike="noStrike" u="sng">
                <a:solidFill>
                  <a:srgbClr val="ffff00"/>
                </a:solidFill>
                <a:uFillTx/>
                <a:latin typeface="Arial"/>
                <a:ea typeface="MyriadPro-Bold"/>
              </a:rPr>
              <a:t>gerek kendi bünyelerinde, gerekse bu kuruluşların bir araya gelmesiyle oluşmuş yapılanmalar mevcuttur.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ctr">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2200" spc="-1" strike="noStrike">
                <a:solidFill>
                  <a:srgbClr val="ffff00"/>
                </a:solidFill>
                <a:latin typeface="Arial"/>
                <a:ea typeface="MyriadPro-Bold"/>
              </a:rPr>
              <a:t>Uluslararası Kongre Merkezleri Birliği</a:t>
            </a:r>
            <a:r>
              <a:rPr b="0" lang="tr-TR" sz="2200" spc="-1" strike="noStrike">
                <a:solidFill>
                  <a:srgbClr val="ffffff"/>
                </a:solidFill>
                <a:latin typeface="Arial"/>
                <a:ea typeface="MyriadPro-Bold"/>
              </a:rPr>
              <a:t> (Association Internationale des Palais de Congress-AIPC)</a:t>
            </a:r>
            <a:endParaRPr b="0" lang="tr-TR" sz="2200" spc="-1" strike="noStrike">
              <a:solidFill>
                <a:srgbClr val="ffffff"/>
              </a:solidFill>
              <a:latin typeface="Arial"/>
            </a:endParaRPr>
          </a:p>
          <a:p>
            <a:pPr indent="0" algn="just">
              <a:lnSpc>
                <a:spcPct val="100000"/>
              </a:lnSpc>
              <a:spcBef>
                <a:spcPts val="1417"/>
              </a:spcBef>
              <a:buNone/>
              <a:tabLst>
                <a:tab algn="l" pos="0"/>
              </a:tabLst>
            </a:pPr>
            <a:r>
              <a:rPr b="0" lang="tr-TR" sz="2200" spc="-1" strike="noStrike">
                <a:solidFill>
                  <a:srgbClr val="ffffff"/>
                </a:solidFill>
                <a:latin typeface="Arial"/>
                <a:ea typeface="MyriadPro-Bold"/>
              </a:rPr>
              <a:t>  </a:t>
            </a:r>
            <a:r>
              <a:rPr b="0" lang="tr-TR" sz="2200" spc="-1" strike="noStrike">
                <a:solidFill>
                  <a:srgbClr val="ffffff"/>
                </a:solidFill>
                <a:latin typeface="Arial"/>
                <a:ea typeface="MyriadPro-Bold"/>
              </a:rPr>
              <a:t>AIPC (Uluslararası Kongre Merkezleri Birliği) </a:t>
            </a:r>
            <a:r>
              <a:rPr b="0" lang="tr-TR" sz="2200" spc="-1" strike="noStrike" u="sng">
                <a:solidFill>
                  <a:srgbClr val="ffff00"/>
                </a:solidFill>
                <a:uFillTx/>
                <a:latin typeface="Arial"/>
                <a:ea typeface="MyriadPro-Bold"/>
              </a:rPr>
              <a:t>dünya genelindeki profesyonel kongre ve sergi merkezleri </a:t>
            </a:r>
            <a:r>
              <a:rPr b="0" lang="tr-TR" sz="2600" spc="-1" strike="noStrike" u="sng">
                <a:solidFill>
                  <a:srgbClr val="e0c2cd"/>
                </a:solidFill>
                <a:uFillTx/>
                <a:latin typeface="Arial"/>
                <a:ea typeface="MyriadPro-Bold"/>
              </a:rPr>
              <a:t>yöneticileri</a:t>
            </a:r>
            <a:r>
              <a:rPr b="0" lang="tr-TR" sz="2200" spc="-1" strike="noStrike" u="sng">
                <a:solidFill>
                  <a:srgbClr val="ffff00"/>
                </a:solidFill>
                <a:uFillTx/>
                <a:latin typeface="Arial"/>
                <a:ea typeface="MyriadPro-Bold"/>
              </a:rPr>
              <a:t> için kurulmuş bir sektör birliğidir.</a:t>
            </a:r>
            <a:r>
              <a:rPr b="0" lang="tr-TR" sz="2200" spc="-1" strike="noStrike">
                <a:solidFill>
                  <a:srgbClr val="ffffff"/>
                </a:solidFill>
                <a:latin typeface="Arial"/>
                <a:ea typeface="MyriadPro-Bold"/>
              </a:rPr>
              <a:t> AIPC, </a:t>
            </a:r>
            <a:r>
              <a:rPr b="0" lang="tr-TR" sz="2200" spc="-1" strike="noStrike" u="sng">
                <a:solidFill>
                  <a:srgbClr val="ffff00"/>
                </a:solidFill>
                <a:uFillTx/>
                <a:latin typeface="Arial"/>
                <a:ea typeface="MyriadPro-Bold"/>
              </a:rPr>
              <a:t>araştırma, eğitim ve iletişim ağı programları aracılığıyla yüksek standartlara ulaşmak amacıyla gerekli araçları sağlarken aynı zamanda kongre merkezi yönetiminin mükemmelliği için gerekli tanıtım ve teşvikleri sunmaktadır.</a:t>
            </a:r>
            <a:endParaRPr b="0" lang="tr-TR" sz="22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a:solidFill>
                  <a:srgbClr val="ffff00"/>
                </a:solidFill>
                <a:latin typeface="Arial"/>
                <a:ea typeface="MyriadPro-Bold"/>
              </a:rPr>
              <a:t>AIPC</a:t>
            </a:r>
            <a:r>
              <a:rPr b="0" lang="tr-TR" sz="3200" spc="-1" strike="noStrike">
                <a:solidFill>
                  <a:srgbClr val="ffffff"/>
                </a:solidFill>
                <a:latin typeface="Arial"/>
                <a:ea typeface="MyriadPro-Bold"/>
              </a:rPr>
              <a:t>, </a:t>
            </a:r>
            <a:r>
              <a:rPr b="0" lang="tr-TR" sz="3200" spc="-1" strike="noStrike" u="sng">
                <a:solidFill>
                  <a:srgbClr val="ffff00"/>
                </a:solidFill>
                <a:uFillTx/>
                <a:latin typeface="Arial"/>
                <a:ea typeface="MyriadPro-Bold"/>
              </a:rPr>
              <a:t>dünya genelinde 750’den fazla profesyonel yöneticinin katılımıyla 54 ülkede 170 önde gelen kongre merkezinden oluşan küresel bir ağı temsil etmektedir.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PlaceHolder 1"/>
          <p:cNvSpPr>
            <a:spLocks noGrp="1"/>
          </p:cNvSpPr>
          <p:nvPr>
            <p:ph/>
          </p:nvPr>
        </p:nvSpPr>
        <p:spPr>
          <a:xfrm>
            <a:off x="368280" y="295200"/>
            <a:ext cx="8971560" cy="4975920"/>
          </a:xfrm>
          <a:prstGeom prst="rect">
            <a:avLst/>
          </a:prstGeom>
          <a:noFill/>
          <a:ln w="0">
            <a:noFill/>
          </a:ln>
        </p:spPr>
        <p:txBody>
          <a:bodyPr lIns="0" rIns="0" tIns="0" bIns="0" anchor="t">
            <a:normAutofit fontScale="92000"/>
          </a:bodyPr>
          <a:p>
            <a:pPr indent="0" algn="just">
              <a:lnSpc>
                <a:spcPct val="100000"/>
              </a:lnSpc>
              <a:spcBef>
                <a:spcPts val="1417"/>
              </a:spcBef>
              <a:buNone/>
              <a:tabLst>
                <a:tab algn="l" pos="0"/>
              </a:tabLst>
            </a:pPr>
            <a:r>
              <a:rPr b="0" lang="tr-TR" sz="3000" spc="-1" strike="noStrike">
                <a:solidFill>
                  <a:srgbClr val="ffffff"/>
                </a:solidFill>
                <a:latin typeface="Times New Roman"/>
              </a:rPr>
              <a:t> </a:t>
            </a:r>
            <a:endParaRPr b="0" lang="tr-TR" sz="3000" spc="-1" strike="noStrike">
              <a:solidFill>
                <a:srgbClr val="ffffff"/>
              </a:solidFill>
              <a:latin typeface="Arial"/>
            </a:endParaRPr>
          </a:p>
          <a:p>
            <a:pPr indent="0" algn="just">
              <a:lnSpc>
                <a:spcPct val="100000"/>
              </a:lnSpc>
              <a:spcBef>
                <a:spcPts val="1417"/>
              </a:spcBef>
              <a:buNone/>
              <a:tabLst>
                <a:tab algn="l" pos="0"/>
              </a:tabLst>
            </a:pPr>
            <a:r>
              <a:rPr b="0" lang="tr-TR" sz="3000" spc="-1" strike="noStrike">
                <a:solidFill>
                  <a:srgbClr val="ffff00"/>
                </a:solidFill>
                <a:latin typeface="Times New Roman"/>
                <a:ea typeface="MyriadPro-Bold"/>
              </a:rPr>
              <a:t>   </a:t>
            </a:r>
            <a:r>
              <a:rPr b="0" lang="tr-TR" sz="3000" spc="-1" strike="noStrike">
                <a:solidFill>
                  <a:srgbClr val="ffff00"/>
                </a:solidFill>
                <a:latin typeface="Times New Roman"/>
                <a:ea typeface="MyriadPro-Bold"/>
              </a:rPr>
              <a:t>Kendimizi Sınayalım</a:t>
            </a:r>
            <a:endParaRPr b="0" lang="tr-TR" sz="3000" spc="-1" strike="noStrike">
              <a:solidFill>
                <a:srgbClr val="ffffff"/>
              </a:solidFill>
              <a:latin typeface="Arial"/>
            </a:endParaRPr>
          </a:p>
          <a:p>
            <a:pPr indent="0" algn="just">
              <a:lnSpc>
                <a:spcPct val="100000"/>
              </a:lnSpc>
              <a:spcBef>
                <a:spcPts val="1417"/>
              </a:spcBef>
              <a:buNone/>
              <a:tabLst>
                <a:tab algn="l" pos="0"/>
              </a:tabLst>
            </a:pPr>
            <a:r>
              <a:rPr b="1" lang="tr-TR" sz="3000" spc="-1" strike="noStrike">
                <a:solidFill>
                  <a:srgbClr val="ffffff"/>
                </a:solidFill>
                <a:latin typeface="Times New Roman"/>
                <a:ea typeface="MyriadPro-Bold"/>
              </a:rPr>
              <a:t>1. </a:t>
            </a:r>
            <a:r>
              <a:rPr b="0" lang="tr-TR" sz="3000" spc="-1" strike="noStrike">
                <a:solidFill>
                  <a:srgbClr val="ffffff"/>
                </a:solidFill>
                <a:latin typeface="Times New Roman"/>
                <a:ea typeface="MinionPro-Regular"/>
              </a:rPr>
              <a:t>Aşağıdaki illerden hangisi 2016 yılı itibariyle halen bir kongre ve ziyaretçi bürosuna sahip </a:t>
            </a:r>
            <a:r>
              <a:rPr b="1" lang="tr-TR" sz="3000" spc="-1" strike="noStrike">
                <a:solidFill>
                  <a:srgbClr val="ffffff"/>
                </a:solidFill>
                <a:latin typeface="Times New Roman"/>
                <a:ea typeface="MinionPro-Bold"/>
              </a:rPr>
              <a:t>değildir?</a:t>
            </a:r>
            <a:endParaRPr b="0" lang="tr-TR" sz="3000" spc="-1" strike="noStrike">
              <a:solidFill>
                <a:srgbClr val="ffffff"/>
              </a:solidFill>
              <a:latin typeface="Arial"/>
            </a:endParaRPr>
          </a:p>
          <a:p>
            <a:pPr indent="0">
              <a:lnSpc>
                <a:spcPct val="100000"/>
              </a:lnSpc>
              <a:spcBef>
                <a:spcPts val="1417"/>
              </a:spcBef>
              <a:buNone/>
              <a:tabLst>
                <a:tab algn="l" pos="0"/>
              </a:tabLst>
            </a:pPr>
            <a:r>
              <a:rPr b="0" lang="tr-TR" sz="3000" spc="-1" strike="noStrike">
                <a:solidFill>
                  <a:srgbClr val="ffffff"/>
                </a:solidFill>
                <a:latin typeface="Times New Roman"/>
                <a:ea typeface="MyriadPro-Bold"/>
              </a:rPr>
              <a:t>a. Antalya</a:t>
            </a:r>
            <a:endParaRPr b="0" lang="tr-TR" sz="3000" spc="-1" strike="noStrike">
              <a:solidFill>
                <a:srgbClr val="ffffff"/>
              </a:solidFill>
              <a:latin typeface="Arial"/>
            </a:endParaRPr>
          </a:p>
          <a:p>
            <a:pPr indent="0">
              <a:lnSpc>
                <a:spcPct val="100000"/>
              </a:lnSpc>
              <a:spcBef>
                <a:spcPts val="1417"/>
              </a:spcBef>
              <a:buNone/>
              <a:tabLst>
                <a:tab algn="l" pos="0"/>
              </a:tabLst>
            </a:pPr>
            <a:r>
              <a:rPr b="0" lang="tr-TR" sz="3000" spc="-1" strike="noStrike">
                <a:solidFill>
                  <a:srgbClr val="ffffff"/>
                </a:solidFill>
                <a:latin typeface="Times New Roman"/>
                <a:ea typeface="MyriadPro-Bold"/>
              </a:rPr>
              <a:t>b. Ankara</a:t>
            </a:r>
            <a:endParaRPr b="0" lang="tr-TR" sz="3000" spc="-1" strike="noStrike">
              <a:solidFill>
                <a:srgbClr val="ffffff"/>
              </a:solidFill>
              <a:latin typeface="Arial"/>
            </a:endParaRPr>
          </a:p>
          <a:p>
            <a:pPr indent="0">
              <a:lnSpc>
                <a:spcPct val="100000"/>
              </a:lnSpc>
              <a:spcBef>
                <a:spcPts val="1417"/>
              </a:spcBef>
              <a:buNone/>
              <a:tabLst>
                <a:tab algn="l" pos="0"/>
              </a:tabLst>
            </a:pPr>
            <a:r>
              <a:rPr b="0" lang="tr-TR" sz="3000" spc="-1" strike="noStrike">
                <a:solidFill>
                  <a:srgbClr val="ffffff"/>
                </a:solidFill>
                <a:latin typeface="Times New Roman"/>
                <a:ea typeface="MyriadPro-Bold"/>
              </a:rPr>
              <a:t>c. İstanbul</a:t>
            </a:r>
            <a:endParaRPr b="0" lang="tr-TR" sz="3000" spc="-1" strike="noStrike">
              <a:solidFill>
                <a:srgbClr val="ffffff"/>
              </a:solidFill>
              <a:latin typeface="Arial"/>
            </a:endParaRPr>
          </a:p>
          <a:p>
            <a:pPr indent="0">
              <a:lnSpc>
                <a:spcPct val="100000"/>
              </a:lnSpc>
              <a:spcBef>
                <a:spcPts val="1417"/>
              </a:spcBef>
              <a:buNone/>
              <a:tabLst>
                <a:tab algn="l" pos="0"/>
              </a:tabLst>
            </a:pPr>
            <a:r>
              <a:rPr b="0" lang="tr-TR" sz="3000" spc="-1" strike="noStrike">
                <a:solidFill>
                  <a:srgbClr val="ffff00"/>
                </a:solidFill>
                <a:latin typeface="Times New Roman"/>
                <a:ea typeface="MyriadPro-Bold"/>
              </a:rPr>
              <a:t>d. Bursa</a:t>
            </a:r>
            <a:endParaRPr b="0" lang="tr-TR" sz="3000" spc="-1" strike="noStrike">
              <a:solidFill>
                <a:srgbClr val="ffffff"/>
              </a:solidFill>
              <a:latin typeface="Arial"/>
            </a:endParaRPr>
          </a:p>
          <a:p>
            <a:pPr indent="0">
              <a:lnSpc>
                <a:spcPct val="100000"/>
              </a:lnSpc>
              <a:spcBef>
                <a:spcPts val="1417"/>
              </a:spcBef>
              <a:buNone/>
              <a:tabLst>
                <a:tab algn="l" pos="0"/>
              </a:tabLst>
            </a:pPr>
            <a:r>
              <a:rPr b="0" lang="tr-TR" sz="3000" spc="-1" strike="noStrike">
                <a:solidFill>
                  <a:srgbClr val="ffffff"/>
                </a:solidFill>
                <a:latin typeface="Times New Roman"/>
                <a:ea typeface="MyriadPro-Bold"/>
              </a:rPr>
              <a:t>e. İzmir</a:t>
            </a:r>
            <a:endParaRPr b="0" lang="tr-TR" sz="3000" spc="-1" strike="noStrike">
              <a:solidFill>
                <a:srgbClr val="ffffff"/>
              </a:solidFill>
              <a:latin typeface="Arial"/>
            </a:endParaRPr>
          </a:p>
          <a:p>
            <a:pPr indent="0">
              <a:lnSpc>
                <a:spcPct val="100000"/>
              </a:lnSpc>
              <a:spcBef>
                <a:spcPts val="1417"/>
              </a:spcBef>
              <a:buNone/>
              <a:tabLst>
                <a:tab algn="l" pos="0"/>
              </a:tabLst>
            </a:pPr>
            <a:endParaRPr b="0" lang="tr-TR" sz="3000" spc="-1" strike="noStrike">
              <a:solidFill>
                <a:srgbClr val="ffffff"/>
              </a:solidFill>
              <a:latin typeface="Arial"/>
            </a:endParaRPr>
          </a:p>
          <a:p>
            <a:pPr indent="0" algn="just">
              <a:lnSpc>
                <a:spcPct val="100000"/>
              </a:lnSpc>
              <a:spcBef>
                <a:spcPts val="1417"/>
              </a:spcBef>
              <a:buNone/>
              <a:tabLst>
                <a:tab algn="l" pos="0"/>
              </a:tabLst>
            </a:pPr>
            <a:endParaRPr b="0" lang="tr-TR" sz="30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PlaceHolder 1"/>
          <p:cNvSpPr>
            <a:spLocks noGrp="1"/>
          </p:cNvSpPr>
          <p:nvPr>
            <p:ph/>
          </p:nvPr>
        </p:nvSpPr>
        <p:spPr>
          <a:xfrm>
            <a:off x="368280" y="295200"/>
            <a:ext cx="8971560" cy="4975920"/>
          </a:xfrm>
          <a:prstGeom prst="rect">
            <a:avLst/>
          </a:prstGeom>
          <a:noFill/>
          <a:ln w="0">
            <a:noFill/>
          </a:ln>
        </p:spPr>
        <p:txBody>
          <a:bodyPr lIns="0" rIns="0" tIns="0" bIns="0" anchor="t">
            <a:normAutofit fontScale="95000"/>
          </a:bodyPr>
          <a:p>
            <a:pPr indent="0" algn="just">
              <a:lnSpc>
                <a:spcPct val="100000"/>
              </a:lnSpc>
              <a:spcBef>
                <a:spcPts val="1417"/>
              </a:spcBef>
              <a:buNone/>
              <a:tabLst>
                <a:tab algn="l" pos="0"/>
              </a:tabLst>
            </a:pPr>
            <a:r>
              <a:rPr b="0" lang="tr-TR" sz="3000" spc="-1" strike="noStrike">
                <a:solidFill>
                  <a:srgbClr val="ffffff"/>
                </a:solidFill>
                <a:latin typeface="Times New Roman"/>
              </a:rPr>
              <a:t> </a:t>
            </a:r>
            <a:endParaRPr b="0" lang="tr-TR" sz="3000" spc="-1" strike="noStrike">
              <a:solidFill>
                <a:srgbClr val="ffffff"/>
              </a:solidFill>
              <a:latin typeface="Arial"/>
            </a:endParaRPr>
          </a:p>
          <a:p>
            <a:pPr indent="0" algn="just">
              <a:lnSpc>
                <a:spcPct val="100000"/>
              </a:lnSpc>
              <a:spcBef>
                <a:spcPts val="1417"/>
              </a:spcBef>
              <a:buNone/>
              <a:tabLst>
                <a:tab algn="l" pos="0"/>
              </a:tabLst>
            </a:pPr>
            <a:r>
              <a:rPr b="0" lang="tr-TR" sz="3000" spc="-1" strike="noStrike">
                <a:solidFill>
                  <a:srgbClr val="ffffff"/>
                </a:solidFill>
                <a:latin typeface="Times New Roman"/>
                <a:ea typeface="MyriadPro-Bold"/>
              </a:rPr>
              <a:t> </a:t>
            </a:r>
            <a:r>
              <a:rPr b="1" lang="tr-TR" sz="3000" spc="-1" strike="noStrike">
                <a:solidFill>
                  <a:srgbClr val="ffffff"/>
                </a:solidFill>
                <a:latin typeface="Times New Roman"/>
                <a:ea typeface="MyriadPro-Bold"/>
              </a:rPr>
              <a:t>2. </a:t>
            </a:r>
            <a:r>
              <a:rPr b="0" lang="tr-TR" sz="3000" spc="-1" strike="noStrike">
                <a:solidFill>
                  <a:srgbClr val="ffffff"/>
                </a:solidFill>
                <a:latin typeface="Times New Roman"/>
                <a:ea typeface="MinionPro-Regular"/>
              </a:rPr>
              <a:t>Aşağıdakilerden hangisi bir şehrin tercih edilen destinasyon olabilmesi için belirtilen kriterler arasında </a:t>
            </a:r>
            <a:r>
              <a:rPr b="1" lang="tr-TR" sz="3000" spc="-1" strike="noStrike">
                <a:solidFill>
                  <a:srgbClr val="ffffff"/>
                </a:solidFill>
                <a:latin typeface="Times New Roman"/>
                <a:ea typeface="MinionPro-Bold"/>
              </a:rPr>
              <a:t>yer almaz?</a:t>
            </a:r>
            <a:endParaRPr b="0" lang="tr-TR" sz="3000" spc="-1" strike="noStrike">
              <a:solidFill>
                <a:srgbClr val="ffffff"/>
              </a:solidFill>
              <a:latin typeface="Arial"/>
            </a:endParaRPr>
          </a:p>
          <a:p>
            <a:pPr indent="0">
              <a:lnSpc>
                <a:spcPct val="100000"/>
              </a:lnSpc>
              <a:spcBef>
                <a:spcPts val="1417"/>
              </a:spcBef>
              <a:buNone/>
              <a:tabLst>
                <a:tab algn="l" pos="0"/>
              </a:tabLst>
            </a:pPr>
            <a:r>
              <a:rPr b="0" lang="tr-TR" sz="3000" spc="-1" strike="noStrike">
                <a:solidFill>
                  <a:srgbClr val="ffffff"/>
                </a:solidFill>
                <a:latin typeface="Times New Roman"/>
                <a:ea typeface="MyriadPro-Bold"/>
              </a:rPr>
              <a:t>a. Kongre merkezi sayısının yeterli olması</a:t>
            </a:r>
            <a:endParaRPr b="0" lang="tr-TR" sz="3000" spc="-1" strike="noStrike">
              <a:solidFill>
                <a:srgbClr val="ffffff"/>
              </a:solidFill>
              <a:latin typeface="Arial"/>
            </a:endParaRPr>
          </a:p>
          <a:p>
            <a:pPr indent="0">
              <a:lnSpc>
                <a:spcPct val="100000"/>
              </a:lnSpc>
              <a:spcBef>
                <a:spcPts val="1417"/>
              </a:spcBef>
              <a:buNone/>
              <a:tabLst>
                <a:tab algn="l" pos="0"/>
              </a:tabLst>
            </a:pPr>
            <a:r>
              <a:rPr b="0" lang="tr-TR" sz="3000" spc="-1" strike="noStrike">
                <a:solidFill>
                  <a:srgbClr val="ffffff"/>
                </a:solidFill>
                <a:latin typeface="Times New Roman"/>
                <a:ea typeface="MyriadPro-Bold"/>
              </a:rPr>
              <a:t>b. Mahalli idarelerinin katkı ve desteğinin olması</a:t>
            </a:r>
            <a:endParaRPr b="0" lang="tr-TR" sz="3000" spc="-1" strike="noStrike">
              <a:solidFill>
                <a:srgbClr val="ffffff"/>
              </a:solidFill>
              <a:latin typeface="Arial"/>
            </a:endParaRPr>
          </a:p>
          <a:p>
            <a:pPr indent="0">
              <a:lnSpc>
                <a:spcPct val="100000"/>
              </a:lnSpc>
              <a:spcBef>
                <a:spcPts val="1417"/>
              </a:spcBef>
              <a:buNone/>
              <a:tabLst>
                <a:tab algn="l" pos="0"/>
              </a:tabLst>
            </a:pPr>
            <a:r>
              <a:rPr b="0" lang="tr-TR" sz="3000" spc="-1" strike="noStrike">
                <a:solidFill>
                  <a:srgbClr val="ffff00"/>
                </a:solidFill>
                <a:latin typeface="Times New Roman"/>
                <a:ea typeface="MyriadPro-Bold"/>
              </a:rPr>
              <a:t>c. Konaklama tesislerinin az sayıda olması</a:t>
            </a:r>
            <a:endParaRPr b="0" lang="tr-TR" sz="3000" spc="-1" strike="noStrike">
              <a:solidFill>
                <a:srgbClr val="ffffff"/>
              </a:solidFill>
              <a:latin typeface="Arial"/>
            </a:endParaRPr>
          </a:p>
          <a:p>
            <a:pPr indent="0">
              <a:lnSpc>
                <a:spcPct val="100000"/>
              </a:lnSpc>
              <a:spcBef>
                <a:spcPts val="1417"/>
              </a:spcBef>
              <a:buNone/>
              <a:tabLst>
                <a:tab algn="l" pos="0"/>
              </a:tabLst>
            </a:pPr>
            <a:r>
              <a:rPr b="0" lang="tr-TR" sz="3000" spc="-1" strike="noStrike">
                <a:solidFill>
                  <a:srgbClr val="ffffff"/>
                </a:solidFill>
                <a:latin typeface="Times New Roman"/>
                <a:ea typeface="MyriadPro-Bold"/>
              </a:rPr>
              <a:t>d. Kongre merkezi sayısının yeterli olması</a:t>
            </a:r>
            <a:endParaRPr b="0" lang="tr-TR" sz="3000" spc="-1" strike="noStrike">
              <a:solidFill>
                <a:srgbClr val="ffffff"/>
              </a:solidFill>
              <a:latin typeface="Arial"/>
            </a:endParaRPr>
          </a:p>
          <a:p>
            <a:pPr indent="0">
              <a:lnSpc>
                <a:spcPct val="100000"/>
              </a:lnSpc>
              <a:spcBef>
                <a:spcPts val="1417"/>
              </a:spcBef>
              <a:buNone/>
              <a:tabLst>
                <a:tab algn="l" pos="0"/>
              </a:tabLst>
            </a:pPr>
            <a:r>
              <a:rPr b="0" lang="tr-TR" sz="3000" spc="-1" strike="noStrike">
                <a:solidFill>
                  <a:srgbClr val="ffffff"/>
                </a:solidFill>
                <a:latin typeface="Times New Roman"/>
                <a:ea typeface="MyriadPro-Bold"/>
              </a:rPr>
              <a:t>e. Ulaşılabilir olması</a:t>
            </a:r>
            <a:endParaRPr b="0" lang="tr-TR" sz="3000" spc="-1" strike="noStrike">
              <a:solidFill>
                <a:srgbClr val="ffffff"/>
              </a:solidFill>
              <a:latin typeface="Arial"/>
            </a:endParaRPr>
          </a:p>
          <a:p>
            <a:pPr indent="0">
              <a:lnSpc>
                <a:spcPct val="100000"/>
              </a:lnSpc>
              <a:spcBef>
                <a:spcPts val="1417"/>
              </a:spcBef>
              <a:buNone/>
              <a:tabLst>
                <a:tab algn="l" pos="0"/>
              </a:tabLst>
            </a:pPr>
            <a:endParaRPr b="0" lang="tr-TR" sz="3000" spc="-1" strike="noStrike">
              <a:solidFill>
                <a:srgbClr val="ffffff"/>
              </a:solidFill>
              <a:latin typeface="Arial"/>
            </a:endParaRPr>
          </a:p>
          <a:p>
            <a:pPr indent="0" algn="just">
              <a:lnSpc>
                <a:spcPct val="100000"/>
              </a:lnSpc>
              <a:spcBef>
                <a:spcPts val="1417"/>
              </a:spcBef>
              <a:buNone/>
              <a:tabLst>
                <a:tab algn="l" pos="0"/>
              </a:tabLst>
            </a:pPr>
            <a:endParaRPr b="0" lang="tr-TR" sz="30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PlaceHolder 1"/>
          <p:cNvSpPr>
            <a:spLocks noGrp="1"/>
          </p:cNvSpPr>
          <p:nvPr>
            <p:ph/>
          </p:nvPr>
        </p:nvSpPr>
        <p:spPr>
          <a:xfrm>
            <a:off x="368280" y="295200"/>
            <a:ext cx="8971560" cy="4975920"/>
          </a:xfrm>
          <a:prstGeom prst="rect">
            <a:avLst/>
          </a:prstGeom>
          <a:noFill/>
          <a:ln w="0">
            <a:noFill/>
          </a:ln>
        </p:spPr>
        <p:txBody>
          <a:bodyPr lIns="0" rIns="0" tIns="0" bIns="0" anchor="t">
            <a:normAutofit fontScale="80000"/>
          </a:bodyPr>
          <a:p>
            <a:pPr indent="0" algn="just">
              <a:lnSpc>
                <a:spcPct val="100000"/>
              </a:lnSpc>
              <a:spcBef>
                <a:spcPts val="1417"/>
              </a:spcBef>
              <a:buNone/>
              <a:tabLst>
                <a:tab algn="l" pos="0"/>
              </a:tabLst>
            </a:pPr>
            <a:r>
              <a:rPr b="0" lang="tr-TR" sz="3000" spc="-1" strike="noStrike">
                <a:solidFill>
                  <a:srgbClr val="ffffff"/>
                </a:solidFill>
                <a:latin typeface="Times New Roman"/>
              </a:rPr>
              <a:t> </a:t>
            </a:r>
            <a:endParaRPr b="0" lang="tr-TR" sz="3000" spc="-1" strike="noStrike">
              <a:solidFill>
                <a:srgbClr val="ffffff"/>
              </a:solidFill>
              <a:latin typeface="Arial"/>
            </a:endParaRPr>
          </a:p>
          <a:p>
            <a:pPr indent="0" algn="just">
              <a:lnSpc>
                <a:spcPct val="100000"/>
              </a:lnSpc>
              <a:spcBef>
                <a:spcPts val="1417"/>
              </a:spcBef>
              <a:buNone/>
              <a:tabLst>
                <a:tab algn="l" pos="0"/>
              </a:tabLst>
            </a:pPr>
            <a:r>
              <a:rPr b="0" lang="tr-TR" sz="3000" spc="-1" strike="noStrike">
                <a:solidFill>
                  <a:srgbClr val="ffffff"/>
                </a:solidFill>
                <a:latin typeface="Times New Roman"/>
                <a:ea typeface="MyriadPro-Bold"/>
              </a:rPr>
              <a:t>   </a:t>
            </a:r>
            <a:r>
              <a:rPr b="1" lang="tr-TR" sz="3000" spc="-1" strike="noStrike">
                <a:solidFill>
                  <a:srgbClr val="ffffff"/>
                </a:solidFill>
                <a:latin typeface="Times New Roman"/>
                <a:ea typeface="MyriadPro-Bold"/>
              </a:rPr>
              <a:t>3. </a:t>
            </a:r>
            <a:r>
              <a:rPr b="0" lang="tr-TR" sz="3000" spc="-1" strike="noStrike">
                <a:solidFill>
                  <a:srgbClr val="ffffff"/>
                </a:solidFill>
                <a:latin typeface="Times New Roman"/>
                <a:ea typeface="MinionPro-Regular"/>
              </a:rPr>
              <a:t>Aşağıdakilerden hangisi kongre ve ziyaretçi büroları ile </a:t>
            </a:r>
            <a:r>
              <a:rPr b="0" lang="tr-TR" sz="3000" spc="-1" strike="noStrike">
                <a:solidFill>
                  <a:srgbClr val="ffffff"/>
                </a:solidFill>
                <a:latin typeface="Times New Roman"/>
                <a:ea typeface="MyriadPro-Bold"/>
              </a:rPr>
              <a:t>ilgili olarak doğru bir bilgidir?</a:t>
            </a:r>
            <a:endParaRPr b="0" lang="tr-TR" sz="3000" spc="-1" strike="noStrike">
              <a:solidFill>
                <a:srgbClr val="ffffff"/>
              </a:solidFill>
              <a:latin typeface="Arial"/>
            </a:endParaRPr>
          </a:p>
          <a:p>
            <a:pPr indent="0" algn="just">
              <a:lnSpc>
                <a:spcPct val="100000"/>
              </a:lnSpc>
              <a:spcBef>
                <a:spcPts val="1417"/>
              </a:spcBef>
              <a:buNone/>
              <a:tabLst>
                <a:tab algn="l" pos="0"/>
              </a:tabLst>
            </a:pPr>
            <a:r>
              <a:rPr b="0" lang="tr-TR" sz="3000" spc="-1" strike="noStrike">
                <a:solidFill>
                  <a:srgbClr val="ffffff"/>
                </a:solidFill>
                <a:latin typeface="Times New Roman"/>
                <a:ea typeface="MyriadPro-Bold"/>
              </a:rPr>
              <a:t>a. Türkiye’de kongre ve ziyaretçi büroları faaliyet halinde değildir</a:t>
            </a:r>
            <a:endParaRPr b="0" lang="tr-TR" sz="3000" spc="-1" strike="noStrike">
              <a:solidFill>
                <a:srgbClr val="ffffff"/>
              </a:solidFill>
              <a:latin typeface="Arial"/>
            </a:endParaRPr>
          </a:p>
          <a:p>
            <a:pPr indent="0" algn="just">
              <a:lnSpc>
                <a:spcPct val="100000"/>
              </a:lnSpc>
              <a:spcBef>
                <a:spcPts val="1417"/>
              </a:spcBef>
              <a:buNone/>
              <a:tabLst>
                <a:tab algn="l" pos="0"/>
              </a:tabLst>
            </a:pPr>
            <a:r>
              <a:rPr b="0" lang="tr-TR" sz="3000" spc="-1" strike="noStrike">
                <a:solidFill>
                  <a:srgbClr val="ffffff"/>
                </a:solidFill>
                <a:latin typeface="Times New Roman"/>
                <a:ea typeface="MyriadPro-Bold"/>
              </a:rPr>
              <a:t>b. Kongre ve ziyaretçi bürolarının hemen hemen tamamı kar amacı güden kuruluşlardır</a:t>
            </a:r>
            <a:endParaRPr b="0" lang="tr-TR" sz="3000" spc="-1" strike="noStrike">
              <a:solidFill>
                <a:srgbClr val="ffffff"/>
              </a:solidFill>
              <a:latin typeface="Arial"/>
            </a:endParaRPr>
          </a:p>
          <a:p>
            <a:pPr indent="0" algn="just">
              <a:lnSpc>
                <a:spcPct val="100000"/>
              </a:lnSpc>
              <a:spcBef>
                <a:spcPts val="1417"/>
              </a:spcBef>
              <a:buNone/>
              <a:tabLst>
                <a:tab algn="l" pos="0"/>
              </a:tabLst>
            </a:pPr>
            <a:r>
              <a:rPr b="0" lang="tr-TR" sz="3000" spc="-1" strike="noStrike">
                <a:solidFill>
                  <a:srgbClr val="ffffff"/>
                </a:solidFill>
                <a:latin typeface="Times New Roman"/>
                <a:ea typeface="MyriadPro-Bold"/>
              </a:rPr>
              <a:t>c. Kongre ve ziyaretçi bürolarının görevi ülke düzeyinde faaliyetlerde bulunmaktır</a:t>
            </a:r>
            <a:endParaRPr b="0" lang="tr-TR" sz="3000" spc="-1" strike="noStrike">
              <a:solidFill>
                <a:srgbClr val="ffffff"/>
              </a:solidFill>
              <a:latin typeface="Arial"/>
            </a:endParaRPr>
          </a:p>
          <a:p>
            <a:pPr indent="0" algn="just">
              <a:lnSpc>
                <a:spcPct val="100000"/>
              </a:lnSpc>
              <a:spcBef>
                <a:spcPts val="1417"/>
              </a:spcBef>
              <a:buNone/>
              <a:tabLst>
                <a:tab algn="l" pos="0"/>
              </a:tabLst>
            </a:pPr>
            <a:r>
              <a:rPr b="0" lang="tr-TR" sz="3000" spc="-1" strike="noStrike">
                <a:solidFill>
                  <a:srgbClr val="ffffff"/>
                </a:solidFill>
                <a:latin typeface="Times New Roman"/>
                <a:ea typeface="MyriadPro-Bold"/>
              </a:rPr>
              <a:t>d. Kongre ve ziyaretçi büroları 2000 yılından sonra ortadan kalkmışlardır</a:t>
            </a:r>
            <a:endParaRPr b="0" lang="tr-TR" sz="3000" spc="-1" strike="noStrike">
              <a:solidFill>
                <a:srgbClr val="ffffff"/>
              </a:solidFill>
              <a:latin typeface="Arial"/>
            </a:endParaRPr>
          </a:p>
          <a:p>
            <a:pPr indent="0" algn="just">
              <a:lnSpc>
                <a:spcPct val="100000"/>
              </a:lnSpc>
              <a:spcBef>
                <a:spcPts val="1417"/>
              </a:spcBef>
              <a:buNone/>
              <a:tabLst>
                <a:tab algn="l" pos="0"/>
              </a:tabLst>
            </a:pPr>
            <a:r>
              <a:rPr b="0" lang="tr-TR" sz="3000" spc="-1" strike="noStrike">
                <a:solidFill>
                  <a:srgbClr val="ffff00"/>
                </a:solidFill>
                <a:latin typeface="Times New Roman"/>
                <a:ea typeface="MyriadPro-Bold"/>
              </a:rPr>
              <a:t>e. Kongre ve ziyaretçi bürosunun ilki Amerika’nın Detroit şehrinde kurulmuştur.</a:t>
            </a:r>
            <a:endParaRPr b="0" lang="tr-TR" sz="3000" spc="-1" strike="noStrike">
              <a:solidFill>
                <a:srgbClr val="ffffff"/>
              </a:solidFill>
              <a:latin typeface="Arial"/>
            </a:endParaRPr>
          </a:p>
          <a:p>
            <a:pPr indent="0">
              <a:lnSpc>
                <a:spcPct val="100000"/>
              </a:lnSpc>
              <a:spcBef>
                <a:spcPts val="1417"/>
              </a:spcBef>
              <a:buNone/>
              <a:tabLst>
                <a:tab algn="l" pos="0"/>
              </a:tabLst>
            </a:pPr>
            <a:endParaRPr b="0" lang="tr-TR" sz="3000" spc="-1" strike="noStrike">
              <a:solidFill>
                <a:srgbClr val="ffffff"/>
              </a:solidFill>
              <a:latin typeface="Arial"/>
            </a:endParaRPr>
          </a:p>
          <a:p>
            <a:pPr indent="0" algn="just">
              <a:lnSpc>
                <a:spcPct val="100000"/>
              </a:lnSpc>
              <a:spcBef>
                <a:spcPts val="1417"/>
              </a:spcBef>
              <a:buNone/>
              <a:tabLst>
                <a:tab algn="l" pos="0"/>
              </a:tabLst>
            </a:pPr>
            <a:endParaRPr b="0" lang="tr-TR" sz="30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PlaceHolder 1"/>
          <p:cNvSpPr>
            <a:spLocks noGrp="1"/>
          </p:cNvSpPr>
          <p:nvPr>
            <p:ph/>
          </p:nvPr>
        </p:nvSpPr>
        <p:spPr>
          <a:xfrm>
            <a:off x="368280" y="295200"/>
            <a:ext cx="8971560" cy="4975920"/>
          </a:xfrm>
          <a:prstGeom prst="rect">
            <a:avLst/>
          </a:prstGeom>
          <a:noFill/>
          <a:ln w="0">
            <a:noFill/>
          </a:ln>
        </p:spPr>
        <p:txBody>
          <a:bodyPr lIns="0" rIns="0" tIns="0" bIns="0" anchor="t">
            <a:normAutofit fontScale="75000"/>
          </a:bodyPr>
          <a:p>
            <a:pPr indent="0" algn="just">
              <a:lnSpc>
                <a:spcPct val="100000"/>
              </a:lnSpc>
              <a:spcBef>
                <a:spcPts val="1417"/>
              </a:spcBef>
              <a:buNone/>
              <a:tabLst>
                <a:tab algn="l" pos="0"/>
              </a:tabLst>
            </a:pPr>
            <a:r>
              <a:rPr b="0" lang="tr-TR" sz="3000" spc="-1" strike="noStrike">
                <a:solidFill>
                  <a:srgbClr val="ffffff"/>
                </a:solidFill>
                <a:latin typeface="Times New Roman"/>
              </a:rPr>
              <a:t> </a:t>
            </a:r>
            <a:endParaRPr b="0" lang="tr-TR" sz="3000" spc="-1" strike="noStrike">
              <a:solidFill>
                <a:srgbClr val="ffffff"/>
              </a:solidFill>
              <a:latin typeface="Arial"/>
            </a:endParaRPr>
          </a:p>
          <a:p>
            <a:pPr indent="0" algn="just">
              <a:lnSpc>
                <a:spcPct val="100000"/>
              </a:lnSpc>
              <a:spcBef>
                <a:spcPts val="1417"/>
              </a:spcBef>
              <a:buNone/>
              <a:tabLst>
                <a:tab algn="l" pos="0"/>
              </a:tabLst>
            </a:pPr>
            <a:r>
              <a:rPr b="0" lang="tr-TR" sz="3000" spc="-1" strike="noStrike">
                <a:solidFill>
                  <a:srgbClr val="ffffff"/>
                </a:solidFill>
                <a:latin typeface="Times New Roman"/>
                <a:ea typeface="MyriadPro-Bold"/>
              </a:rPr>
              <a:t>   </a:t>
            </a:r>
            <a:r>
              <a:rPr b="1" lang="tr-TR" sz="3000" spc="-1" strike="noStrike">
                <a:solidFill>
                  <a:srgbClr val="ffffff"/>
                </a:solidFill>
                <a:latin typeface="Times New Roman"/>
                <a:ea typeface="MyriadPro-Bold"/>
              </a:rPr>
              <a:t>4. </a:t>
            </a:r>
            <a:r>
              <a:rPr b="0" lang="tr-TR" sz="3000" spc="-1" strike="noStrike">
                <a:solidFill>
                  <a:srgbClr val="ffffff"/>
                </a:solidFill>
                <a:latin typeface="Times New Roman"/>
                <a:ea typeface="MinionPro-Regular"/>
              </a:rPr>
              <a:t>Aşağıdakilerden hangisi ulusal turizm işletmelerinde kongre turizmine katkıları ile ilgili olarak </a:t>
            </a:r>
            <a:r>
              <a:rPr b="1" lang="tr-TR" sz="3000" spc="-1" strike="noStrike">
                <a:solidFill>
                  <a:srgbClr val="ffffff"/>
                </a:solidFill>
                <a:latin typeface="Times New Roman"/>
                <a:ea typeface="MinionPro-Bold"/>
              </a:rPr>
              <a:t>söylenemez?</a:t>
            </a:r>
            <a:endParaRPr b="0" lang="tr-TR" sz="3000" spc="-1" strike="noStrike">
              <a:solidFill>
                <a:srgbClr val="ffffff"/>
              </a:solidFill>
              <a:latin typeface="Arial"/>
            </a:endParaRPr>
          </a:p>
          <a:p>
            <a:pPr indent="0" algn="just">
              <a:lnSpc>
                <a:spcPct val="100000"/>
              </a:lnSpc>
              <a:spcBef>
                <a:spcPts val="1417"/>
              </a:spcBef>
              <a:buNone/>
              <a:tabLst>
                <a:tab algn="l" pos="0"/>
              </a:tabLst>
            </a:pPr>
            <a:r>
              <a:rPr b="0" lang="tr-TR" sz="3000" spc="-1" strike="noStrike">
                <a:solidFill>
                  <a:srgbClr val="ffff00"/>
                </a:solidFill>
                <a:latin typeface="Times New Roman"/>
                <a:ea typeface="MyriadPro-Bold"/>
              </a:rPr>
              <a:t>a. Ulusal turizm işletmeleri kongrelere yalnızca maddi anlamda destek olurlar</a:t>
            </a:r>
            <a:endParaRPr b="0" lang="tr-TR" sz="3000" spc="-1" strike="noStrike">
              <a:solidFill>
                <a:srgbClr val="ffffff"/>
              </a:solidFill>
              <a:latin typeface="Arial"/>
            </a:endParaRPr>
          </a:p>
          <a:p>
            <a:pPr indent="0" algn="just">
              <a:lnSpc>
                <a:spcPct val="100000"/>
              </a:lnSpc>
              <a:spcBef>
                <a:spcPts val="1417"/>
              </a:spcBef>
              <a:buNone/>
              <a:tabLst>
                <a:tab algn="l" pos="0"/>
              </a:tabLst>
            </a:pPr>
            <a:r>
              <a:rPr b="0" lang="tr-TR" sz="3000" spc="-1" strike="noStrike">
                <a:solidFill>
                  <a:srgbClr val="ffffff"/>
                </a:solidFill>
                <a:latin typeface="Times New Roman"/>
                <a:ea typeface="MyriadPro-Bold"/>
              </a:rPr>
              <a:t>b. Ulusal turizm işletmeleri kongre mekânlarının tanıtımına katkı sağlarlar</a:t>
            </a:r>
            <a:endParaRPr b="0" lang="tr-TR" sz="3000" spc="-1" strike="noStrike">
              <a:solidFill>
                <a:srgbClr val="ffffff"/>
              </a:solidFill>
              <a:latin typeface="Arial"/>
            </a:endParaRPr>
          </a:p>
          <a:p>
            <a:pPr indent="0" algn="just">
              <a:lnSpc>
                <a:spcPct val="100000"/>
              </a:lnSpc>
              <a:spcBef>
                <a:spcPts val="1417"/>
              </a:spcBef>
              <a:buNone/>
              <a:tabLst>
                <a:tab algn="l" pos="0"/>
              </a:tabLst>
            </a:pPr>
            <a:r>
              <a:rPr b="0" lang="tr-TR" sz="3000" spc="-1" strike="noStrike">
                <a:solidFill>
                  <a:srgbClr val="ffffff"/>
                </a:solidFill>
                <a:latin typeface="Times New Roman"/>
                <a:ea typeface="MyriadPro-Bold"/>
              </a:rPr>
              <a:t>c. Ulusal turizm işletmeleri kongre mekânlarının potansiyeli hususunda yardımcı olurlar</a:t>
            </a:r>
            <a:endParaRPr b="0" lang="tr-TR" sz="3000" spc="-1" strike="noStrike">
              <a:solidFill>
                <a:srgbClr val="ffffff"/>
              </a:solidFill>
              <a:latin typeface="Arial"/>
            </a:endParaRPr>
          </a:p>
          <a:p>
            <a:pPr indent="0" algn="just">
              <a:lnSpc>
                <a:spcPct val="100000"/>
              </a:lnSpc>
              <a:spcBef>
                <a:spcPts val="1417"/>
              </a:spcBef>
              <a:buNone/>
              <a:tabLst>
                <a:tab algn="l" pos="0"/>
              </a:tabLst>
            </a:pPr>
            <a:r>
              <a:rPr b="0" lang="tr-TR" sz="3000" spc="-1" strike="noStrike">
                <a:solidFill>
                  <a:srgbClr val="ffffff"/>
                </a:solidFill>
                <a:latin typeface="Times New Roman"/>
                <a:ea typeface="MyriadPro-Bold"/>
              </a:rPr>
              <a:t>d. Ulusal turizm işletmeleri kongre mekanlarının pazarlanmasına yardımcı olurlar</a:t>
            </a:r>
            <a:endParaRPr b="0" lang="tr-TR" sz="3000" spc="-1" strike="noStrike">
              <a:solidFill>
                <a:srgbClr val="ffffff"/>
              </a:solidFill>
              <a:latin typeface="Arial"/>
            </a:endParaRPr>
          </a:p>
          <a:p>
            <a:pPr indent="0" algn="just">
              <a:lnSpc>
                <a:spcPct val="100000"/>
              </a:lnSpc>
              <a:spcBef>
                <a:spcPts val="1417"/>
              </a:spcBef>
              <a:buNone/>
              <a:tabLst>
                <a:tab algn="l" pos="0"/>
              </a:tabLst>
            </a:pPr>
            <a:r>
              <a:rPr b="0" lang="tr-TR" sz="3000" spc="-1" strike="noStrike">
                <a:solidFill>
                  <a:srgbClr val="ffffff"/>
                </a:solidFill>
                <a:latin typeface="Times New Roman"/>
                <a:ea typeface="MyriadPro-Bold"/>
              </a:rPr>
              <a:t>e. Ulusal turizm işletmeleri ilgili kuruluşlarla görüşmeleri sağlamada yardımcı olurlar</a:t>
            </a:r>
            <a:endParaRPr b="0" lang="tr-TR" sz="3000" spc="-1" strike="noStrike">
              <a:solidFill>
                <a:srgbClr val="ffffff"/>
              </a:solidFill>
              <a:latin typeface="Arial"/>
            </a:endParaRPr>
          </a:p>
          <a:p>
            <a:pPr indent="0">
              <a:lnSpc>
                <a:spcPct val="100000"/>
              </a:lnSpc>
              <a:spcBef>
                <a:spcPts val="1417"/>
              </a:spcBef>
              <a:buNone/>
              <a:tabLst>
                <a:tab algn="l" pos="0"/>
              </a:tabLst>
            </a:pPr>
            <a:endParaRPr b="0" lang="tr-TR" sz="3000" spc="-1" strike="noStrike">
              <a:solidFill>
                <a:srgbClr val="ffffff"/>
              </a:solidFill>
              <a:latin typeface="Arial"/>
            </a:endParaRPr>
          </a:p>
          <a:p>
            <a:pPr indent="0" algn="just">
              <a:lnSpc>
                <a:spcPct val="100000"/>
              </a:lnSpc>
              <a:spcBef>
                <a:spcPts val="1417"/>
              </a:spcBef>
              <a:buNone/>
              <a:tabLst>
                <a:tab algn="l" pos="0"/>
              </a:tabLst>
            </a:pPr>
            <a:endParaRPr b="0" lang="tr-TR" sz="30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000" spc="-1" strike="noStrike">
                <a:solidFill>
                  <a:srgbClr val="ffffff"/>
                </a:solidFill>
                <a:latin typeface="Times New Roman"/>
              </a:rPr>
              <a:t> </a:t>
            </a:r>
            <a:endParaRPr b="0" lang="tr-TR" sz="3000" spc="-1" strike="noStrike">
              <a:solidFill>
                <a:srgbClr val="ffffff"/>
              </a:solidFill>
              <a:latin typeface="Arial"/>
            </a:endParaRPr>
          </a:p>
          <a:p>
            <a:pPr indent="0" algn="just">
              <a:lnSpc>
                <a:spcPct val="100000"/>
              </a:lnSpc>
              <a:spcBef>
                <a:spcPts val="1417"/>
              </a:spcBef>
              <a:buNone/>
              <a:tabLst>
                <a:tab algn="l" pos="0"/>
              </a:tabLst>
            </a:pPr>
            <a:r>
              <a:rPr b="0" lang="tr-TR" sz="3000" spc="-1" strike="noStrike">
                <a:solidFill>
                  <a:srgbClr val="ffffff"/>
                </a:solidFill>
                <a:latin typeface="Times New Roman"/>
                <a:ea typeface="MyriadPro-Bold"/>
              </a:rPr>
              <a:t>   </a:t>
            </a:r>
            <a:r>
              <a:rPr b="1" lang="tr-TR" sz="3000" spc="-1" strike="noStrike">
                <a:solidFill>
                  <a:srgbClr val="ffffff"/>
                </a:solidFill>
                <a:latin typeface="Times New Roman"/>
                <a:ea typeface="MyriadPro-Bold"/>
              </a:rPr>
              <a:t>5. </a:t>
            </a:r>
            <a:r>
              <a:rPr b="0" lang="tr-TR" sz="3000" spc="-1" strike="noStrike">
                <a:solidFill>
                  <a:srgbClr val="ffffff"/>
                </a:solidFill>
                <a:latin typeface="Times New Roman"/>
                <a:ea typeface="MinionPro-Regular"/>
              </a:rPr>
              <a:t>İstanbul Kongre ve Ziyaretçi Bürosu kaç yılında kurulmuştur?</a:t>
            </a:r>
            <a:endParaRPr b="0" lang="tr-TR" sz="3000" spc="-1" strike="noStrike">
              <a:solidFill>
                <a:srgbClr val="ffffff"/>
              </a:solidFill>
              <a:latin typeface="Arial"/>
            </a:endParaRPr>
          </a:p>
          <a:p>
            <a:pPr indent="0">
              <a:lnSpc>
                <a:spcPct val="100000"/>
              </a:lnSpc>
              <a:spcBef>
                <a:spcPts val="1417"/>
              </a:spcBef>
              <a:buNone/>
              <a:tabLst>
                <a:tab algn="l" pos="0"/>
              </a:tabLst>
            </a:pPr>
            <a:r>
              <a:rPr b="0" lang="tr-TR" sz="3000" spc="-1" strike="noStrike">
                <a:solidFill>
                  <a:srgbClr val="ffffff"/>
                </a:solidFill>
                <a:latin typeface="Times New Roman"/>
                <a:ea typeface="MyriadPro-Bold"/>
              </a:rPr>
              <a:t>a. 1996</a:t>
            </a:r>
            <a:endParaRPr b="0" lang="tr-TR" sz="3000" spc="-1" strike="noStrike">
              <a:solidFill>
                <a:srgbClr val="ffffff"/>
              </a:solidFill>
              <a:latin typeface="Arial"/>
            </a:endParaRPr>
          </a:p>
          <a:p>
            <a:pPr indent="0">
              <a:lnSpc>
                <a:spcPct val="100000"/>
              </a:lnSpc>
              <a:spcBef>
                <a:spcPts val="1417"/>
              </a:spcBef>
              <a:buNone/>
              <a:tabLst>
                <a:tab algn="l" pos="0"/>
              </a:tabLst>
            </a:pPr>
            <a:r>
              <a:rPr b="0" lang="tr-TR" sz="3000" spc="-1" strike="noStrike">
                <a:solidFill>
                  <a:srgbClr val="ffff00"/>
                </a:solidFill>
                <a:latin typeface="Times New Roman"/>
                <a:ea typeface="MyriadPro-Bold"/>
              </a:rPr>
              <a:t>b. 1997</a:t>
            </a:r>
            <a:endParaRPr b="0" lang="tr-TR" sz="3000" spc="-1" strike="noStrike">
              <a:solidFill>
                <a:srgbClr val="ffffff"/>
              </a:solidFill>
              <a:latin typeface="Arial"/>
            </a:endParaRPr>
          </a:p>
          <a:p>
            <a:pPr indent="0">
              <a:lnSpc>
                <a:spcPct val="100000"/>
              </a:lnSpc>
              <a:spcBef>
                <a:spcPts val="1417"/>
              </a:spcBef>
              <a:buNone/>
              <a:tabLst>
                <a:tab algn="l" pos="0"/>
              </a:tabLst>
            </a:pPr>
            <a:r>
              <a:rPr b="0" lang="tr-TR" sz="3000" spc="-1" strike="noStrike">
                <a:solidFill>
                  <a:srgbClr val="ffffff"/>
                </a:solidFill>
                <a:latin typeface="Times New Roman"/>
                <a:ea typeface="MyriadPro-Bold"/>
              </a:rPr>
              <a:t>c. 1998</a:t>
            </a:r>
            <a:endParaRPr b="0" lang="tr-TR" sz="3000" spc="-1" strike="noStrike">
              <a:solidFill>
                <a:srgbClr val="ffffff"/>
              </a:solidFill>
              <a:latin typeface="Arial"/>
            </a:endParaRPr>
          </a:p>
          <a:p>
            <a:pPr indent="0">
              <a:lnSpc>
                <a:spcPct val="100000"/>
              </a:lnSpc>
              <a:spcBef>
                <a:spcPts val="1417"/>
              </a:spcBef>
              <a:buNone/>
              <a:tabLst>
                <a:tab algn="l" pos="0"/>
              </a:tabLst>
            </a:pPr>
            <a:r>
              <a:rPr b="0" lang="tr-TR" sz="3000" spc="-1" strike="noStrike">
                <a:solidFill>
                  <a:srgbClr val="ffffff"/>
                </a:solidFill>
                <a:latin typeface="Times New Roman"/>
                <a:ea typeface="MyriadPro-Bold"/>
              </a:rPr>
              <a:t>d. 1999</a:t>
            </a:r>
            <a:endParaRPr b="0" lang="tr-TR" sz="3000" spc="-1" strike="noStrike">
              <a:solidFill>
                <a:srgbClr val="ffffff"/>
              </a:solidFill>
              <a:latin typeface="Arial"/>
            </a:endParaRPr>
          </a:p>
          <a:p>
            <a:pPr indent="0">
              <a:lnSpc>
                <a:spcPct val="100000"/>
              </a:lnSpc>
              <a:spcBef>
                <a:spcPts val="1417"/>
              </a:spcBef>
              <a:buNone/>
              <a:tabLst>
                <a:tab algn="l" pos="0"/>
              </a:tabLst>
            </a:pPr>
            <a:r>
              <a:rPr b="0" lang="tr-TR" sz="3000" spc="-1" strike="noStrike">
                <a:solidFill>
                  <a:srgbClr val="ffffff"/>
                </a:solidFill>
                <a:latin typeface="Times New Roman"/>
                <a:ea typeface="MyriadPro-Bold"/>
              </a:rPr>
              <a:t>e. 1995</a:t>
            </a:r>
            <a:endParaRPr b="0" lang="tr-TR" sz="3000" spc="-1" strike="noStrike">
              <a:solidFill>
                <a:srgbClr val="ffffff"/>
              </a:solidFill>
              <a:latin typeface="Arial"/>
            </a:endParaRPr>
          </a:p>
          <a:p>
            <a:pPr indent="0">
              <a:lnSpc>
                <a:spcPct val="100000"/>
              </a:lnSpc>
              <a:spcBef>
                <a:spcPts val="1417"/>
              </a:spcBef>
              <a:buNone/>
              <a:tabLst>
                <a:tab algn="l" pos="0"/>
              </a:tabLst>
            </a:pPr>
            <a:endParaRPr b="0" lang="tr-TR" sz="3000" spc="-1" strike="noStrike">
              <a:solidFill>
                <a:srgbClr val="ffffff"/>
              </a:solidFill>
              <a:latin typeface="Arial"/>
            </a:endParaRPr>
          </a:p>
          <a:p>
            <a:pPr indent="0" algn="just">
              <a:lnSpc>
                <a:spcPct val="100000"/>
              </a:lnSpc>
              <a:spcBef>
                <a:spcPts val="1417"/>
              </a:spcBef>
              <a:buNone/>
              <a:tabLst>
                <a:tab algn="l" pos="0"/>
              </a:tabLst>
            </a:pPr>
            <a:endParaRPr b="0" lang="tr-TR" sz="30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6" name="PlaceHolder 1"/>
          <p:cNvSpPr>
            <a:spLocks noGrp="1"/>
          </p:cNvSpPr>
          <p:nvPr>
            <p:ph/>
          </p:nvPr>
        </p:nvSpPr>
        <p:spPr>
          <a:xfrm>
            <a:off x="368280" y="295200"/>
            <a:ext cx="8971560" cy="4975920"/>
          </a:xfrm>
          <a:prstGeom prst="rect">
            <a:avLst/>
          </a:prstGeom>
          <a:noFill/>
          <a:ln w="0">
            <a:noFill/>
          </a:ln>
        </p:spPr>
        <p:txBody>
          <a:bodyPr lIns="0" rIns="0" tIns="0" bIns="0" anchor="t">
            <a:normAutofit fontScale="93000"/>
          </a:bodyPr>
          <a:p>
            <a:pPr indent="0" algn="just">
              <a:lnSpc>
                <a:spcPct val="100000"/>
              </a:lnSpc>
              <a:spcBef>
                <a:spcPts val="1417"/>
              </a:spcBef>
              <a:buNone/>
              <a:tabLst>
                <a:tab algn="l" pos="0"/>
              </a:tabLst>
            </a:pPr>
            <a:r>
              <a:rPr b="0" lang="tr-TR" sz="3000" spc="-1" strike="noStrike">
                <a:solidFill>
                  <a:srgbClr val="ffffff"/>
                </a:solidFill>
                <a:latin typeface="Times New Roman"/>
              </a:rPr>
              <a:t> </a:t>
            </a:r>
            <a:endParaRPr b="0" lang="tr-TR" sz="3000" spc="-1" strike="noStrike">
              <a:solidFill>
                <a:srgbClr val="ffffff"/>
              </a:solidFill>
              <a:latin typeface="Arial"/>
            </a:endParaRPr>
          </a:p>
          <a:p>
            <a:pPr indent="0" algn="just">
              <a:lnSpc>
                <a:spcPct val="100000"/>
              </a:lnSpc>
              <a:spcBef>
                <a:spcPts val="1417"/>
              </a:spcBef>
              <a:buNone/>
              <a:tabLst>
                <a:tab algn="l" pos="0"/>
              </a:tabLst>
            </a:pPr>
            <a:r>
              <a:rPr b="0" lang="tr-TR" sz="3000" spc="-1" strike="noStrike">
                <a:solidFill>
                  <a:srgbClr val="ffffff"/>
                </a:solidFill>
                <a:latin typeface="Times New Roman"/>
                <a:ea typeface="MyriadPro-Bold"/>
              </a:rPr>
              <a:t>   </a:t>
            </a:r>
            <a:r>
              <a:rPr b="1" lang="tr-TR" sz="3000" spc="-1" strike="noStrike">
                <a:solidFill>
                  <a:srgbClr val="ffffff"/>
                </a:solidFill>
                <a:latin typeface="Times New Roman"/>
                <a:ea typeface="MyriadPro-Bold"/>
              </a:rPr>
              <a:t>6. </a:t>
            </a:r>
            <a:r>
              <a:rPr b="0" lang="tr-TR" sz="3000" spc="-1" strike="noStrike">
                <a:solidFill>
                  <a:srgbClr val="ffffff"/>
                </a:solidFill>
                <a:latin typeface="Times New Roman"/>
                <a:ea typeface="MinionPro-Regular"/>
              </a:rPr>
              <a:t>Bir kongrenin organizasyonunda tüm işleri koordine </a:t>
            </a:r>
            <a:r>
              <a:rPr b="0" lang="tr-TR" sz="3000" spc="-1" strike="noStrike">
                <a:solidFill>
                  <a:srgbClr val="ffffff"/>
                </a:solidFill>
                <a:latin typeface="Times New Roman"/>
                <a:ea typeface="MyriadPro-Bold"/>
              </a:rPr>
              <a:t>eden, rehberlik yapan ve tüm insani, teknik ve parasal kaynakları harekete geçiren kişi ya da kuruluşlara ne ad verilir?</a:t>
            </a:r>
            <a:endParaRPr b="0" lang="tr-TR" sz="3000" spc="-1" strike="noStrike">
              <a:solidFill>
                <a:srgbClr val="ffffff"/>
              </a:solidFill>
              <a:latin typeface="Arial"/>
            </a:endParaRPr>
          </a:p>
          <a:p>
            <a:pPr indent="0">
              <a:lnSpc>
                <a:spcPct val="100000"/>
              </a:lnSpc>
              <a:spcBef>
                <a:spcPts val="1417"/>
              </a:spcBef>
              <a:buNone/>
              <a:tabLst>
                <a:tab algn="l" pos="0"/>
              </a:tabLst>
            </a:pPr>
            <a:r>
              <a:rPr b="0" lang="tr-TR" sz="3000" spc="-1" strike="noStrike">
                <a:solidFill>
                  <a:srgbClr val="ffff00"/>
                </a:solidFill>
                <a:latin typeface="Times New Roman"/>
                <a:ea typeface="MyriadPro-Bold"/>
              </a:rPr>
              <a:t>a. Profesyonel kongre organizatörleri</a:t>
            </a:r>
            <a:endParaRPr b="0" lang="tr-TR" sz="3000" spc="-1" strike="noStrike">
              <a:solidFill>
                <a:srgbClr val="ffffff"/>
              </a:solidFill>
              <a:latin typeface="Arial"/>
            </a:endParaRPr>
          </a:p>
          <a:p>
            <a:pPr indent="0">
              <a:lnSpc>
                <a:spcPct val="100000"/>
              </a:lnSpc>
              <a:spcBef>
                <a:spcPts val="1417"/>
              </a:spcBef>
              <a:buNone/>
              <a:tabLst>
                <a:tab algn="l" pos="0"/>
              </a:tabLst>
            </a:pPr>
            <a:r>
              <a:rPr b="0" lang="tr-TR" sz="3000" spc="-1" strike="noStrike">
                <a:solidFill>
                  <a:srgbClr val="ffffff"/>
                </a:solidFill>
                <a:latin typeface="Times New Roman"/>
                <a:ea typeface="MyriadPro-Bold"/>
              </a:rPr>
              <a:t>b. Kongre ve ziyaretçi büroları</a:t>
            </a:r>
            <a:endParaRPr b="0" lang="tr-TR" sz="3000" spc="-1" strike="noStrike">
              <a:solidFill>
                <a:srgbClr val="ffffff"/>
              </a:solidFill>
              <a:latin typeface="Arial"/>
            </a:endParaRPr>
          </a:p>
          <a:p>
            <a:pPr indent="0">
              <a:lnSpc>
                <a:spcPct val="100000"/>
              </a:lnSpc>
              <a:spcBef>
                <a:spcPts val="1417"/>
              </a:spcBef>
              <a:buNone/>
              <a:tabLst>
                <a:tab algn="l" pos="0"/>
              </a:tabLst>
            </a:pPr>
            <a:r>
              <a:rPr b="0" lang="tr-TR" sz="3000" spc="-1" strike="noStrike">
                <a:solidFill>
                  <a:srgbClr val="ffffff"/>
                </a:solidFill>
                <a:latin typeface="Times New Roman"/>
                <a:ea typeface="MyriadPro-Bold"/>
              </a:rPr>
              <a:t>c. Ulusal turizm işletmeleri</a:t>
            </a:r>
            <a:endParaRPr b="0" lang="tr-TR" sz="3000" spc="-1" strike="noStrike">
              <a:solidFill>
                <a:srgbClr val="ffffff"/>
              </a:solidFill>
              <a:latin typeface="Arial"/>
            </a:endParaRPr>
          </a:p>
          <a:p>
            <a:pPr indent="0">
              <a:lnSpc>
                <a:spcPct val="100000"/>
              </a:lnSpc>
              <a:spcBef>
                <a:spcPts val="1417"/>
              </a:spcBef>
              <a:buNone/>
              <a:tabLst>
                <a:tab algn="l" pos="0"/>
              </a:tabLst>
            </a:pPr>
            <a:r>
              <a:rPr b="0" lang="tr-TR" sz="3000" spc="-1" strike="noStrike">
                <a:solidFill>
                  <a:srgbClr val="ffffff"/>
                </a:solidFill>
                <a:latin typeface="Times New Roman"/>
                <a:ea typeface="MyriadPro-Bold"/>
              </a:rPr>
              <a:t>d. Ulusal kongre ve ziyaretçi büroları</a:t>
            </a:r>
            <a:endParaRPr b="0" lang="tr-TR" sz="3000" spc="-1" strike="noStrike">
              <a:solidFill>
                <a:srgbClr val="ffffff"/>
              </a:solidFill>
              <a:latin typeface="Arial"/>
            </a:endParaRPr>
          </a:p>
          <a:p>
            <a:pPr indent="0">
              <a:lnSpc>
                <a:spcPct val="100000"/>
              </a:lnSpc>
              <a:spcBef>
                <a:spcPts val="1417"/>
              </a:spcBef>
              <a:buNone/>
              <a:tabLst>
                <a:tab algn="l" pos="0"/>
              </a:tabLst>
            </a:pPr>
            <a:r>
              <a:rPr b="0" lang="tr-TR" sz="3000" spc="-1" strike="noStrike">
                <a:solidFill>
                  <a:srgbClr val="ffffff"/>
                </a:solidFill>
                <a:latin typeface="Times New Roman"/>
                <a:ea typeface="MyriadPro-Bold"/>
              </a:rPr>
              <a:t>e. Destinasyon yatırım örgütleri</a:t>
            </a:r>
            <a:endParaRPr b="0" lang="tr-TR" sz="3000" spc="-1" strike="noStrike">
              <a:solidFill>
                <a:srgbClr val="ffffff"/>
              </a:solidFill>
              <a:latin typeface="Arial"/>
            </a:endParaRPr>
          </a:p>
          <a:p>
            <a:pPr indent="0">
              <a:lnSpc>
                <a:spcPct val="100000"/>
              </a:lnSpc>
              <a:spcBef>
                <a:spcPts val="1417"/>
              </a:spcBef>
              <a:buNone/>
              <a:tabLst>
                <a:tab algn="l" pos="0"/>
              </a:tabLst>
            </a:pPr>
            <a:endParaRPr b="0" lang="tr-TR" sz="3000" spc="-1" strike="noStrike">
              <a:solidFill>
                <a:srgbClr val="ffffff"/>
              </a:solidFill>
              <a:latin typeface="Arial"/>
            </a:endParaRPr>
          </a:p>
          <a:p>
            <a:pPr indent="0" algn="just">
              <a:lnSpc>
                <a:spcPct val="100000"/>
              </a:lnSpc>
              <a:spcBef>
                <a:spcPts val="1417"/>
              </a:spcBef>
              <a:buNone/>
              <a:tabLst>
                <a:tab algn="l" pos="0"/>
              </a:tabLst>
            </a:pPr>
            <a:endParaRPr b="0" lang="tr-TR" sz="30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PlaceHolder 1"/>
          <p:cNvSpPr>
            <a:spLocks noGrp="1"/>
          </p:cNvSpPr>
          <p:nvPr>
            <p:ph/>
          </p:nvPr>
        </p:nvSpPr>
        <p:spPr>
          <a:xfrm>
            <a:off x="368280" y="295200"/>
            <a:ext cx="8971560" cy="4975920"/>
          </a:xfrm>
          <a:prstGeom prst="rect">
            <a:avLst/>
          </a:prstGeom>
          <a:noFill/>
          <a:ln w="0">
            <a:noFill/>
          </a:ln>
        </p:spPr>
        <p:txBody>
          <a:bodyPr lIns="0" rIns="0" tIns="0" bIns="0" anchor="t">
            <a:normAutofit fontScale="87000"/>
          </a:bodyPr>
          <a:p>
            <a:pPr indent="0" algn="just">
              <a:lnSpc>
                <a:spcPct val="100000"/>
              </a:lnSpc>
              <a:spcBef>
                <a:spcPts val="1417"/>
              </a:spcBef>
              <a:buNone/>
              <a:tabLst>
                <a:tab algn="l" pos="0"/>
              </a:tabLst>
            </a:pPr>
            <a:r>
              <a:rPr b="0" lang="tr-TR" sz="3000" spc="-1" strike="noStrike">
                <a:solidFill>
                  <a:srgbClr val="ffffff"/>
                </a:solidFill>
                <a:latin typeface="Times New Roman"/>
              </a:rPr>
              <a:t> </a:t>
            </a:r>
            <a:endParaRPr b="0" lang="tr-TR" sz="3000" spc="-1" strike="noStrike">
              <a:solidFill>
                <a:srgbClr val="ffffff"/>
              </a:solidFill>
              <a:latin typeface="Arial"/>
            </a:endParaRPr>
          </a:p>
          <a:p>
            <a:pPr indent="0" algn="just">
              <a:lnSpc>
                <a:spcPct val="100000"/>
              </a:lnSpc>
              <a:spcBef>
                <a:spcPts val="1417"/>
              </a:spcBef>
              <a:buNone/>
              <a:tabLst>
                <a:tab algn="l" pos="0"/>
              </a:tabLst>
            </a:pPr>
            <a:r>
              <a:rPr b="0" lang="tr-TR" sz="3000" spc="-1" strike="noStrike">
                <a:solidFill>
                  <a:srgbClr val="ffffff"/>
                </a:solidFill>
                <a:latin typeface="Times New Roman"/>
                <a:ea typeface="MyriadPro-Bold"/>
              </a:rPr>
              <a:t>   </a:t>
            </a:r>
            <a:r>
              <a:rPr b="1" lang="tr-TR" sz="3000" spc="-1" strike="noStrike">
                <a:solidFill>
                  <a:srgbClr val="ffffff"/>
                </a:solidFill>
                <a:latin typeface="Times New Roman"/>
                <a:ea typeface="MyriadPro-Bold"/>
              </a:rPr>
              <a:t>7. </a:t>
            </a:r>
            <a:r>
              <a:rPr b="0" lang="tr-TR" sz="3000" spc="-1" strike="noStrike">
                <a:solidFill>
                  <a:srgbClr val="ffffff"/>
                </a:solidFill>
                <a:latin typeface="Times New Roman"/>
                <a:ea typeface="MinionPro-Regular"/>
              </a:rPr>
              <a:t>Aşağıdakilerden hangisi profesyonel kongre organizatörlerinin</a:t>
            </a:r>
            <a:endParaRPr b="0" lang="tr-TR" sz="3000" spc="-1" strike="noStrike">
              <a:solidFill>
                <a:srgbClr val="ffffff"/>
              </a:solidFill>
              <a:latin typeface="Arial"/>
            </a:endParaRPr>
          </a:p>
          <a:p>
            <a:pPr indent="0" algn="just">
              <a:lnSpc>
                <a:spcPct val="100000"/>
              </a:lnSpc>
              <a:spcBef>
                <a:spcPts val="1417"/>
              </a:spcBef>
              <a:buNone/>
              <a:tabLst>
                <a:tab algn="l" pos="0"/>
              </a:tabLst>
            </a:pPr>
            <a:r>
              <a:rPr b="0" lang="tr-TR" sz="3000" spc="-1" strike="noStrike">
                <a:solidFill>
                  <a:srgbClr val="ffffff"/>
                </a:solidFill>
                <a:latin typeface="Times New Roman"/>
                <a:ea typeface="MyriadPro-Bold"/>
              </a:rPr>
              <a:t>kongre organizasyonları içindeki tüm faaliyetleri </a:t>
            </a:r>
            <a:r>
              <a:rPr b="0" lang="tr-TR" sz="3000" spc="-1" strike="noStrike">
                <a:solidFill>
                  <a:srgbClr val="ffffff"/>
                </a:solidFill>
                <a:latin typeface="Times New Roman"/>
                <a:ea typeface="MinionPro-Regular"/>
              </a:rPr>
              <a:t>kapsayan paket program içinde olması </a:t>
            </a:r>
            <a:r>
              <a:rPr b="1" lang="tr-TR" sz="3000" spc="-1" strike="noStrike">
                <a:solidFill>
                  <a:srgbClr val="ffffff"/>
                </a:solidFill>
                <a:latin typeface="Times New Roman"/>
                <a:ea typeface="MinionPro-Bold"/>
              </a:rPr>
              <a:t>beklenmez?</a:t>
            </a:r>
            <a:endParaRPr b="0" lang="tr-TR" sz="3000" spc="-1" strike="noStrike">
              <a:solidFill>
                <a:srgbClr val="ffffff"/>
              </a:solidFill>
              <a:latin typeface="Arial"/>
            </a:endParaRPr>
          </a:p>
          <a:p>
            <a:pPr indent="0" algn="just">
              <a:lnSpc>
                <a:spcPct val="100000"/>
              </a:lnSpc>
              <a:spcBef>
                <a:spcPts val="1417"/>
              </a:spcBef>
              <a:buNone/>
              <a:tabLst>
                <a:tab algn="l" pos="0"/>
              </a:tabLst>
            </a:pPr>
            <a:r>
              <a:rPr b="0" lang="tr-TR" sz="3000" spc="-1" strike="noStrike">
                <a:solidFill>
                  <a:srgbClr val="ffffff"/>
                </a:solidFill>
                <a:latin typeface="Times New Roman"/>
                <a:ea typeface="MyriadPro-Bold"/>
              </a:rPr>
              <a:t>a. Katılımcıların kayıtlarının tutulması</a:t>
            </a:r>
            <a:endParaRPr b="0" lang="tr-TR" sz="3000" spc="-1" strike="noStrike">
              <a:solidFill>
                <a:srgbClr val="ffffff"/>
              </a:solidFill>
              <a:latin typeface="Arial"/>
            </a:endParaRPr>
          </a:p>
          <a:p>
            <a:pPr indent="0" algn="just">
              <a:lnSpc>
                <a:spcPct val="100000"/>
              </a:lnSpc>
              <a:spcBef>
                <a:spcPts val="1417"/>
              </a:spcBef>
              <a:buNone/>
              <a:tabLst>
                <a:tab algn="l" pos="0"/>
              </a:tabLst>
            </a:pPr>
            <a:r>
              <a:rPr b="0" lang="tr-TR" sz="3000" spc="-1" strike="noStrike">
                <a:solidFill>
                  <a:srgbClr val="ffffff"/>
                </a:solidFill>
                <a:latin typeface="Times New Roman"/>
                <a:ea typeface="MyriadPro-Bold"/>
              </a:rPr>
              <a:t>b. Kongre salonları oturma düzenlerinin planlanması</a:t>
            </a:r>
            <a:endParaRPr b="0" lang="tr-TR" sz="3000" spc="-1" strike="noStrike">
              <a:solidFill>
                <a:srgbClr val="ffffff"/>
              </a:solidFill>
              <a:latin typeface="Arial"/>
            </a:endParaRPr>
          </a:p>
          <a:p>
            <a:pPr indent="0" algn="just">
              <a:lnSpc>
                <a:spcPct val="100000"/>
              </a:lnSpc>
              <a:spcBef>
                <a:spcPts val="1417"/>
              </a:spcBef>
              <a:buNone/>
              <a:tabLst>
                <a:tab algn="l" pos="0"/>
              </a:tabLst>
            </a:pPr>
            <a:r>
              <a:rPr b="0" lang="tr-TR" sz="3000" spc="-1" strike="noStrike">
                <a:solidFill>
                  <a:srgbClr val="ffffff"/>
                </a:solidFill>
                <a:latin typeface="Times New Roman"/>
                <a:ea typeface="MyriadPro-Bold"/>
              </a:rPr>
              <a:t>c. Katılımcıların kayıtlarının tutulması</a:t>
            </a:r>
            <a:endParaRPr b="0" lang="tr-TR" sz="3000" spc="-1" strike="noStrike">
              <a:solidFill>
                <a:srgbClr val="ffffff"/>
              </a:solidFill>
              <a:latin typeface="Arial"/>
            </a:endParaRPr>
          </a:p>
          <a:p>
            <a:pPr indent="0" algn="just">
              <a:lnSpc>
                <a:spcPct val="100000"/>
              </a:lnSpc>
              <a:spcBef>
                <a:spcPts val="1417"/>
              </a:spcBef>
              <a:buNone/>
              <a:tabLst>
                <a:tab algn="l" pos="0"/>
              </a:tabLst>
            </a:pPr>
            <a:r>
              <a:rPr b="0" lang="tr-TR" sz="3000" spc="-1" strike="noStrike">
                <a:solidFill>
                  <a:srgbClr val="ffffff"/>
                </a:solidFill>
                <a:latin typeface="Times New Roman"/>
                <a:ea typeface="MyriadPro-Bold"/>
              </a:rPr>
              <a:t>d. Kongre yayın işlerinin planlanması ve yürütülmesi</a:t>
            </a:r>
            <a:endParaRPr b="0" lang="tr-TR" sz="3000" spc="-1" strike="noStrike">
              <a:solidFill>
                <a:srgbClr val="ffffff"/>
              </a:solidFill>
              <a:latin typeface="Arial"/>
            </a:endParaRPr>
          </a:p>
          <a:p>
            <a:pPr indent="0" algn="just">
              <a:lnSpc>
                <a:spcPct val="100000"/>
              </a:lnSpc>
              <a:spcBef>
                <a:spcPts val="1417"/>
              </a:spcBef>
              <a:buNone/>
              <a:tabLst>
                <a:tab algn="l" pos="0"/>
              </a:tabLst>
            </a:pPr>
            <a:r>
              <a:rPr b="0" lang="tr-TR" sz="3000" spc="-1" strike="noStrike">
                <a:solidFill>
                  <a:srgbClr val="ffff00"/>
                </a:solidFill>
                <a:latin typeface="Times New Roman"/>
                <a:ea typeface="MyriadPro-Bold"/>
              </a:rPr>
              <a:t>e. Kongreye katılacak delegelerin tamamını belirlemek</a:t>
            </a:r>
            <a:endParaRPr b="0" lang="tr-TR" sz="3000" spc="-1" strike="noStrike">
              <a:solidFill>
                <a:srgbClr val="ffffff"/>
              </a:solidFill>
              <a:latin typeface="Arial"/>
            </a:endParaRPr>
          </a:p>
          <a:p>
            <a:pPr indent="0">
              <a:lnSpc>
                <a:spcPct val="100000"/>
              </a:lnSpc>
              <a:spcBef>
                <a:spcPts val="1417"/>
              </a:spcBef>
              <a:buNone/>
              <a:tabLst>
                <a:tab algn="l" pos="0"/>
              </a:tabLst>
            </a:pPr>
            <a:endParaRPr b="0" lang="tr-TR" sz="3000" spc="-1" strike="noStrike">
              <a:solidFill>
                <a:srgbClr val="ffffff"/>
              </a:solidFill>
              <a:latin typeface="Arial"/>
            </a:endParaRPr>
          </a:p>
          <a:p>
            <a:pPr indent="0" algn="just">
              <a:lnSpc>
                <a:spcPct val="100000"/>
              </a:lnSpc>
              <a:spcBef>
                <a:spcPts val="1417"/>
              </a:spcBef>
              <a:buNone/>
              <a:tabLst>
                <a:tab algn="l" pos="0"/>
              </a:tabLst>
            </a:pPr>
            <a:endParaRPr b="0" lang="tr-TR" sz="30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8" name="PlaceHolder 1"/>
          <p:cNvSpPr>
            <a:spLocks noGrp="1"/>
          </p:cNvSpPr>
          <p:nvPr>
            <p:ph/>
          </p:nvPr>
        </p:nvSpPr>
        <p:spPr>
          <a:xfrm>
            <a:off x="368280" y="295200"/>
            <a:ext cx="8971560" cy="4975920"/>
          </a:xfrm>
          <a:prstGeom prst="rect">
            <a:avLst/>
          </a:prstGeom>
          <a:noFill/>
          <a:ln w="0">
            <a:noFill/>
          </a:ln>
        </p:spPr>
        <p:txBody>
          <a:bodyPr lIns="0" rIns="0" tIns="0" bIns="0" anchor="t">
            <a:normAutofit fontScale="95000"/>
          </a:bodyPr>
          <a:p>
            <a:pPr indent="0" algn="just">
              <a:lnSpc>
                <a:spcPct val="100000"/>
              </a:lnSpc>
              <a:spcBef>
                <a:spcPts val="1417"/>
              </a:spcBef>
              <a:buNone/>
              <a:tabLst>
                <a:tab algn="l" pos="0"/>
              </a:tabLst>
            </a:pPr>
            <a:r>
              <a:rPr b="0" lang="tr-TR" sz="3000" spc="-1" strike="noStrike">
                <a:solidFill>
                  <a:srgbClr val="ffffff"/>
                </a:solidFill>
                <a:latin typeface="Times New Roman"/>
              </a:rPr>
              <a:t> </a:t>
            </a:r>
            <a:endParaRPr b="0" lang="tr-TR" sz="3000" spc="-1" strike="noStrike">
              <a:solidFill>
                <a:srgbClr val="ffffff"/>
              </a:solidFill>
              <a:latin typeface="Arial"/>
            </a:endParaRPr>
          </a:p>
          <a:p>
            <a:pPr indent="0" algn="just">
              <a:lnSpc>
                <a:spcPct val="100000"/>
              </a:lnSpc>
              <a:spcBef>
                <a:spcPts val="1417"/>
              </a:spcBef>
              <a:buNone/>
              <a:tabLst>
                <a:tab algn="l" pos="0"/>
              </a:tabLst>
            </a:pPr>
            <a:r>
              <a:rPr b="0" lang="tr-TR" sz="3000" spc="-1" strike="noStrike">
                <a:solidFill>
                  <a:srgbClr val="ffffff"/>
                </a:solidFill>
                <a:latin typeface="Times New Roman"/>
                <a:ea typeface="MyriadPro-Bold"/>
              </a:rPr>
              <a:t>   </a:t>
            </a:r>
            <a:r>
              <a:rPr b="1" lang="tr-TR" sz="3000" spc="-1" strike="noStrike">
                <a:solidFill>
                  <a:srgbClr val="ffffff"/>
                </a:solidFill>
                <a:latin typeface="Times New Roman"/>
                <a:ea typeface="MyriadPro-Bold"/>
              </a:rPr>
              <a:t>8. </a:t>
            </a:r>
            <a:r>
              <a:rPr b="0" lang="tr-TR" sz="3000" spc="-1" strike="noStrike">
                <a:solidFill>
                  <a:srgbClr val="ffffff"/>
                </a:solidFill>
                <a:latin typeface="Times New Roman"/>
                <a:ea typeface="MinionPro-Regular"/>
              </a:rPr>
              <a:t>Yapısal olarak profesyonel kongre organizatörleri gibi </a:t>
            </a:r>
            <a:r>
              <a:rPr b="0" lang="tr-TR" sz="3000" spc="-1" strike="noStrike">
                <a:solidFill>
                  <a:srgbClr val="ffffff"/>
                </a:solidFill>
                <a:latin typeface="Times New Roman"/>
                <a:ea typeface="MyriadPro-Bold"/>
              </a:rPr>
              <a:t>çalışan ama Amerika Birleşik devletlerinde farklı bir isimle anılan örgüte ne ad verilir?</a:t>
            </a:r>
            <a:endParaRPr b="0" lang="tr-TR" sz="3000" spc="-1" strike="noStrike">
              <a:solidFill>
                <a:srgbClr val="ffffff"/>
              </a:solidFill>
              <a:latin typeface="Arial"/>
            </a:endParaRPr>
          </a:p>
          <a:p>
            <a:pPr indent="0">
              <a:lnSpc>
                <a:spcPct val="100000"/>
              </a:lnSpc>
              <a:spcBef>
                <a:spcPts val="1417"/>
              </a:spcBef>
              <a:buNone/>
              <a:tabLst>
                <a:tab algn="l" pos="0"/>
              </a:tabLst>
            </a:pPr>
            <a:r>
              <a:rPr b="0" lang="tr-TR" sz="3000" spc="-1" strike="noStrike">
                <a:solidFill>
                  <a:srgbClr val="ffffff"/>
                </a:solidFill>
                <a:latin typeface="Times New Roman"/>
                <a:ea typeface="MyriadPro-Bold"/>
              </a:rPr>
              <a:t>a. Profesyonel konferans organizatörleri</a:t>
            </a:r>
            <a:endParaRPr b="0" lang="tr-TR" sz="3000" spc="-1" strike="noStrike">
              <a:solidFill>
                <a:srgbClr val="ffffff"/>
              </a:solidFill>
              <a:latin typeface="Arial"/>
            </a:endParaRPr>
          </a:p>
          <a:p>
            <a:pPr indent="0">
              <a:lnSpc>
                <a:spcPct val="100000"/>
              </a:lnSpc>
              <a:spcBef>
                <a:spcPts val="1417"/>
              </a:spcBef>
              <a:buNone/>
              <a:tabLst>
                <a:tab algn="l" pos="0"/>
              </a:tabLst>
            </a:pPr>
            <a:r>
              <a:rPr b="0" lang="tr-TR" sz="3000" spc="-1" strike="noStrike">
                <a:solidFill>
                  <a:srgbClr val="ffffff"/>
                </a:solidFill>
                <a:latin typeface="Times New Roman"/>
                <a:ea typeface="MyriadPro-Bold"/>
              </a:rPr>
              <a:t>b. Destinasyon bilişim örgütleri</a:t>
            </a:r>
            <a:endParaRPr b="0" lang="tr-TR" sz="3000" spc="-1" strike="noStrike">
              <a:solidFill>
                <a:srgbClr val="ffffff"/>
              </a:solidFill>
              <a:latin typeface="Arial"/>
            </a:endParaRPr>
          </a:p>
          <a:p>
            <a:pPr indent="0">
              <a:lnSpc>
                <a:spcPct val="100000"/>
              </a:lnSpc>
              <a:spcBef>
                <a:spcPts val="1417"/>
              </a:spcBef>
              <a:buNone/>
              <a:tabLst>
                <a:tab algn="l" pos="0"/>
              </a:tabLst>
            </a:pPr>
            <a:r>
              <a:rPr b="0" lang="tr-TR" sz="3000" spc="-1" strike="noStrike">
                <a:solidFill>
                  <a:srgbClr val="ffff00"/>
                </a:solidFill>
                <a:latin typeface="Times New Roman"/>
                <a:ea typeface="MyriadPro-Bold"/>
              </a:rPr>
              <a:t>c. Destinasyon yönetim örgütleri</a:t>
            </a:r>
            <a:endParaRPr b="0" lang="tr-TR" sz="3000" spc="-1" strike="noStrike">
              <a:solidFill>
                <a:srgbClr val="ffffff"/>
              </a:solidFill>
              <a:latin typeface="Arial"/>
            </a:endParaRPr>
          </a:p>
          <a:p>
            <a:pPr indent="0">
              <a:lnSpc>
                <a:spcPct val="100000"/>
              </a:lnSpc>
              <a:spcBef>
                <a:spcPts val="1417"/>
              </a:spcBef>
              <a:buNone/>
              <a:tabLst>
                <a:tab algn="l" pos="0"/>
              </a:tabLst>
            </a:pPr>
            <a:r>
              <a:rPr b="0" lang="tr-TR" sz="3000" spc="-1" strike="noStrike">
                <a:solidFill>
                  <a:srgbClr val="ffffff"/>
                </a:solidFill>
                <a:latin typeface="Times New Roman"/>
                <a:ea typeface="MyriadPro-Bold"/>
              </a:rPr>
              <a:t>d. Kongre ve ziyaretçi büroları</a:t>
            </a:r>
            <a:endParaRPr b="0" lang="tr-TR" sz="3000" spc="-1" strike="noStrike">
              <a:solidFill>
                <a:srgbClr val="ffffff"/>
              </a:solidFill>
              <a:latin typeface="Arial"/>
            </a:endParaRPr>
          </a:p>
          <a:p>
            <a:pPr indent="0">
              <a:lnSpc>
                <a:spcPct val="100000"/>
              </a:lnSpc>
              <a:spcBef>
                <a:spcPts val="1417"/>
              </a:spcBef>
              <a:buNone/>
              <a:tabLst>
                <a:tab algn="l" pos="0"/>
              </a:tabLst>
            </a:pPr>
            <a:r>
              <a:rPr b="0" lang="tr-TR" sz="3000" spc="-1" strike="noStrike">
                <a:solidFill>
                  <a:srgbClr val="ffffff"/>
                </a:solidFill>
                <a:latin typeface="Times New Roman"/>
                <a:ea typeface="MyriadPro-Bold"/>
              </a:rPr>
              <a:t>e. Etkinlik pazarlama örgütü</a:t>
            </a:r>
            <a:endParaRPr b="0" lang="tr-TR" sz="3000" spc="-1" strike="noStrike">
              <a:solidFill>
                <a:srgbClr val="ffffff"/>
              </a:solidFill>
              <a:latin typeface="Arial"/>
            </a:endParaRPr>
          </a:p>
          <a:p>
            <a:pPr indent="0">
              <a:lnSpc>
                <a:spcPct val="100000"/>
              </a:lnSpc>
              <a:spcBef>
                <a:spcPts val="1417"/>
              </a:spcBef>
              <a:buNone/>
              <a:tabLst>
                <a:tab algn="l" pos="0"/>
              </a:tabLst>
            </a:pPr>
            <a:endParaRPr b="0" lang="tr-TR" sz="3000" spc="-1" strike="noStrike">
              <a:solidFill>
                <a:srgbClr val="ffffff"/>
              </a:solidFill>
              <a:latin typeface="Arial"/>
            </a:endParaRPr>
          </a:p>
          <a:p>
            <a:pPr indent="0" algn="just">
              <a:lnSpc>
                <a:spcPct val="100000"/>
              </a:lnSpc>
              <a:spcBef>
                <a:spcPts val="1417"/>
              </a:spcBef>
              <a:buNone/>
              <a:tabLst>
                <a:tab algn="l" pos="0"/>
              </a:tabLst>
            </a:pPr>
            <a:endParaRPr b="0" lang="tr-TR" sz="30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u="sng">
                <a:solidFill>
                  <a:srgbClr val="ffff00"/>
                </a:solidFill>
                <a:uFillTx/>
                <a:latin typeface="Arial"/>
                <a:ea typeface="MyriadPro-Bold"/>
              </a:rPr>
              <a:t>Bu birimlerin görevleri arasında, kongre olanaklarını tanıtmak, pazarlamasına yardımcı olmak, ilgili kuruluşlar arasında koordinasyonu sağlamak, pazar ve sektör araştırmaları yapmak, kongrelere maddi ve manevi destekler sağlamak sayılabilir.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6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PlaceHolder 1"/>
          <p:cNvSpPr>
            <a:spLocks noGrp="1"/>
          </p:cNvSpPr>
          <p:nvPr>
            <p:ph/>
          </p:nvPr>
        </p:nvSpPr>
        <p:spPr>
          <a:xfrm>
            <a:off x="368280" y="295200"/>
            <a:ext cx="8971560" cy="4975920"/>
          </a:xfrm>
          <a:prstGeom prst="rect">
            <a:avLst/>
          </a:prstGeom>
          <a:noFill/>
          <a:ln w="0">
            <a:noFill/>
          </a:ln>
        </p:spPr>
        <p:txBody>
          <a:bodyPr lIns="0" rIns="0" tIns="0" bIns="0" anchor="t">
            <a:normAutofit fontScale="95000"/>
          </a:bodyPr>
          <a:p>
            <a:pPr indent="0" algn="just">
              <a:lnSpc>
                <a:spcPct val="100000"/>
              </a:lnSpc>
              <a:spcBef>
                <a:spcPts val="1417"/>
              </a:spcBef>
              <a:buNone/>
              <a:tabLst>
                <a:tab algn="l" pos="0"/>
              </a:tabLst>
            </a:pPr>
            <a:r>
              <a:rPr b="0" lang="tr-TR" sz="3000" spc="-1" strike="noStrike">
                <a:solidFill>
                  <a:srgbClr val="ffffff"/>
                </a:solidFill>
                <a:latin typeface="Times New Roman"/>
              </a:rPr>
              <a:t> </a:t>
            </a:r>
            <a:endParaRPr b="0" lang="tr-TR" sz="3000" spc="-1" strike="noStrike">
              <a:solidFill>
                <a:srgbClr val="ffffff"/>
              </a:solidFill>
              <a:latin typeface="Arial"/>
            </a:endParaRPr>
          </a:p>
          <a:p>
            <a:pPr indent="0" algn="just">
              <a:lnSpc>
                <a:spcPct val="100000"/>
              </a:lnSpc>
              <a:spcBef>
                <a:spcPts val="1417"/>
              </a:spcBef>
              <a:buNone/>
              <a:tabLst>
                <a:tab algn="l" pos="0"/>
              </a:tabLst>
            </a:pPr>
            <a:r>
              <a:rPr b="0" lang="tr-TR" sz="3000" spc="-1" strike="noStrike">
                <a:solidFill>
                  <a:srgbClr val="ffffff"/>
                </a:solidFill>
                <a:latin typeface="Times New Roman"/>
                <a:ea typeface="MyriadPro-Bold"/>
              </a:rPr>
              <a:t>   </a:t>
            </a:r>
            <a:r>
              <a:rPr b="1" lang="tr-TR" sz="3000" spc="-1" strike="noStrike">
                <a:solidFill>
                  <a:srgbClr val="ffffff"/>
                </a:solidFill>
                <a:latin typeface="Times New Roman"/>
                <a:ea typeface="MyriadPro-Bold"/>
              </a:rPr>
              <a:t>9. </a:t>
            </a:r>
            <a:r>
              <a:rPr b="0" lang="tr-TR" sz="3000" spc="-1" strike="noStrike">
                <a:solidFill>
                  <a:srgbClr val="ffffff"/>
                </a:solidFill>
                <a:latin typeface="Times New Roman"/>
                <a:ea typeface="MinionPro-Regular"/>
              </a:rPr>
              <a:t>Aşağıdakilerden hangisi dünya genelindeki profesyonel </a:t>
            </a:r>
            <a:r>
              <a:rPr b="0" lang="tr-TR" sz="3000" spc="-1" strike="noStrike">
                <a:solidFill>
                  <a:srgbClr val="ffffff"/>
                </a:solidFill>
                <a:latin typeface="Times New Roman"/>
                <a:ea typeface="MyriadPro-Bold"/>
              </a:rPr>
              <a:t>kongre ve sergi merkezleri yöneticileri için kurulmuş sektör birliğinin adıdır?</a:t>
            </a:r>
            <a:endParaRPr b="0" lang="tr-TR" sz="3000" spc="-1" strike="noStrike">
              <a:solidFill>
                <a:srgbClr val="ffffff"/>
              </a:solidFill>
              <a:latin typeface="Arial"/>
            </a:endParaRPr>
          </a:p>
          <a:p>
            <a:pPr indent="0">
              <a:lnSpc>
                <a:spcPct val="100000"/>
              </a:lnSpc>
              <a:spcBef>
                <a:spcPts val="1417"/>
              </a:spcBef>
              <a:buNone/>
              <a:tabLst>
                <a:tab algn="l" pos="0"/>
              </a:tabLst>
            </a:pPr>
            <a:r>
              <a:rPr b="0" lang="tr-TR" sz="3000" spc="-1" strike="noStrike">
                <a:solidFill>
                  <a:srgbClr val="ffffff"/>
                </a:solidFill>
                <a:latin typeface="Times New Roman"/>
                <a:ea typeface="MyriadPro-Bold"/>
              </a:rPr>
              <a:t>a. Uluslararası Destinasyon Pazarlama Birliği</a:t>
            </a:r>
            <a:endParaRPr b="0" lang="tr-TR" sz="3000" spc="-1" strike="noStrike">
              <a:solidFill>
                <a:srgbClr val="ffffff"/>
              </a:solidFill>
              <a:latin typeface="Arial"/>
            </a:endParaRPr>
          </a:p>
          <a:p>
            <a:pPr indent="0">
              <a:lnSpc>
                <a:spcPct val="100000"/>
              </a:lnSpc>
              <a:spcBef>
                <a:spcPts val="1417"/>
              </a:spcBef>
              <a:buNone/>
              <a:tabLst>
                <a:tab algn="l" pos="0"/>
              </a:tabLst>
            </a:pPr>
            <a:r>
              <a:rPr b="0" lang="tr-TR" sz="3000" spc="-1" strike="noStrike">
                <a:solidFill>
                  <a:srgbClr val="ffff00"/>
                </a:solidFill>
                <a:latin typeface="Times New Roman"/>
                <a:ea typeface="MyriadPro-Bold"/>
              </a:rPr>
              <a:t>b. Uluslararası Kongre Merkezleri Birliği</a:t>
            </a:r>
            <a:endParaRPr b="0" lang="tr-TR" sz="3000" spc="-1" strike="noStrike">
              <a:solidFill>
                <a:srgbClr val="ffffff"/>
              </a:solidFill>
              <a:latin typeface="Arial"/>
            </a:endParaRPr>
          </a:p>
          <a:p>
            <a:pPr indent="0">
              <a:lnSpc>
                <a:spcPct val="100000"/>
              </a:lnSpc>
              <a:spcBef>
                <a:spcPts val="1417"/>
              </a:spcBef>
              <a:buNone/>
              <a:tabLst>
                <a:tab algn="l" pos="0"/>
              </a:tabLst>
            </a:pPr>
            <a:r>
              <a:rPr b="0" lang="tr-TR" sz="3000" spc="-1" strike="noStrike">
                <a:solidFill>
                  <a:srgbClr val="ffffff"/>
                </a:solidFill>
                <a:latin typeface="Times New Roman"/>
                <a:ea typeface="MyriadPro-Bold"/>
              </a:rPr>
              <a:t>c. Uluslararası Kongre ve Ziyaretçi Büroları Derneği</a:t>
            </a:r>
            <a:endParaRPr b="0" lang="tr-TR" sz="3000" spc="-1" strike="noStrike">
              <a:solidFill>
                <a:srgbClr val="ffffff"/>
              </a:solidFill>
              <a:latin typeface="Arial"/>
            </a:endParaRPr>
          </a:p>
          <a:p>
            <a:pPr indent="0">
              <a:lnSpc>
                <a:spcPct val="100000"/>
              </a:lnSpc>
              <a:spcBef>
                <a:spcPts val="1417"/>
              </a:spcBef>
              <a:buNone/>
              <a:tabLst>
                <a:tab algn="l" pos="0"/>
              </a:tabLst>
            </a:pPr>
            <a:r>
              <a:rPr b="0" lang="tr-TR" sz="3000" spc="-1" strike="noStrike">
                <a:solidFill>
                  <a:srgbClr val="ffffff"/>
                </a:solidFill>
                <a:latin typeface="Times New Roman"/>
                <a:ea typeface="MyriadPro-Bold"/>
              </a:rPr>
              <a:t>d. Uluslararası Kongre ve Toplantı Birliği</a:t>
            </a:r>
            <a:endParaRPr b="0" lang="tr-TR" sz="3000" spc="-1" strike="noStrike">
              <a:solidFill>
                <a:srgbClr val="ffffff"/>
              </a:solidFill>
              <a:latin typeface="Arial"/>
            </a:endParaRPr>
          </a:p>
          <a:p>
            <a:pPr indent="0">
              <a:lnSpc>
                <a:spcPct val="100000"/>
              </a:lnSpc>
              <a:spcBef>
                <a:spcPts val="1417"/>
              </a:spcBef>
              <a:buNone/>
              <a:tabLst>
                <a:tab algn="l" pos="0"/>
              </a:tabLst>
            </a:pPr>
            <a:r>
              <a:rPr b="0" lang="tr-TR" sz="3000" spc="-1" strike="noStrike">
                <a:solidFill>
                  <a:srgbClr val="ffffff"/>
                </a:solidFill>
                <a:latin typeface="Times New Roman"/>
                <a:ea typeface="MyriadPro-Bold"/>
              </a:rPr>
              <a:t>e. Profesyonel Kongre Organizatörleri</a:t>
            </a:r>
            <a:endParaRPr b="0" lang="tr-TR" sz="3000" spc="-1" strike="noStrike">
              <a:solidFill>
                <a:srgbClr val="ffffff"/>
              </a:solidFill>
              <a:latin typeface="Arial"/>
            </a:endParaRPr>
          </a:p>
          <a:p>
            <a:pPr indent="0">
              <a:lnSpc>
                <a:spcPct val="100000"/>
              </a:lnSpc>
              <a:spcBef>
                <a:spcPts val="1417"/>
              </a:spcBef>
              <a:buNone/>
              <a:tabLst>
                <a:tab algn="l" pos="0"/>
              </a:tabLst>
            </a:pPr>
            <a:endParaRPr b="0" lang="tr-TR" sz="3000" spc="-1" strike="noStrike">
              <a:solidFill>
                <a:srgbClr val="ffffff"/>
              </a:solidFill>
              <a:latin typeface="Arial"/>
            </a:endParaRPr>
          </a:p>
          <a:p>
            <a:pPr indent="0" algn="just">
              <a:lnSpc>
                <a:spcPct val="100000"/>
              </a:lnSpc>
              <a:spcBef>
                <a:spcPts val="1417"/>
              </a:spcBef>
              <a:buNone/>
              <a:tabLst>
                <a:tab algn="l" pos="0"/>
              </a:tabLst>
            </a:pPr>
            <a:endParaRPr b="0" lang="tr-TR" sz="30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6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PlaceHolder 1"/>
          <p:cNvSpPr>
            <a:spLocks noGrp="1"/>
          </p:cNvSpPr>
          <p:nvPr>
            <p:ph/>
          </p:nvPr>
        </p:nvSpPr>
        <p:spPr>
          <a:xfrm>
            <a:off x="368280" y="295200"/>
            <a:ext cx="8971560" cy="4975920"/>
          </a:xfrm>
          <a:prstGeom prst="rect">
            <a:avLst/>
          </a:prstGeom>
          <a:noFill/>
          <a:ln w="0">
            <a:noFill/>
          </a:ln>
        </p:spPr>
        <p:txBody>
          <a:bodyPr lIns="0" rIns="0" tIns="0" bIns="0" anchor="t">
            <a:normAutofit fontScale="93000"/>
          </a:bodyPr>
          <a:p>
            <a:pPr indent="0" algn="just">
              <a:lnSpc>
                <a:spcPct val="100000"/>
              </a:lnSpc>
              <a:spcBef>
                <a:spcPts val="1417"/>
              </a:spcBef>
              <a:buNone/>
              <a:tabLst>
                <a:tab algn="l" pos="0"/>
              </a:tabLst>
            </a:pPr>
            <a:r>
              <a:rPr b="0" lang="tr-TR" sz="3000" spc="-1" strike="noStrike">
                <a:solidFill>
                  <a:srgbClr val="ffffff"/>
                </a:solidFill>
                <a:latin typeface="Times New Roman"/>
              </a:rPr>
              <a:t> </a:t>
            </a:r>
            <a:endParaRPr b="0" lang="tr-TR" sz="3000" spc="-1" strike="noStrike">
              <a:solidFill>
                <a:srgbClr val="ffffff"/>
              </a:solidFill>
              <a:latin typeface="Arial"/>
            </a:endParaRPr>
          </a:p>
          <a:p>
            <a:pPr indent="0" algn="just">
              <a:lnSpc>
                <a:spcPct val="100000"/>
              </a:lnSpc>
              <a:spcBef>
                <a:spcPts val="1417"/>
              </a:spcBef>
              <a:buNone/>
              <a:tabLst>
                <a:tab algn="l" pos="0"/>
              </a:tabLst>
            </a:pPr>
            <a:r>
              <a:rPr b="0" lang="tr-TR" sz="3000" spc="-1" strike="noStrike">
                <a:solidFill>
                  <a:srgbClr val="ffffff"/>
                </a:solidFill>
                <a:latin typeface="Times New Roman"/>
                <a:ea typeface="MyriadPro-Bold"/>
              </a:rPr>
              <a:t>   </a:t>
            </a:r>
            <a:r>
              <a:rPr b="1" lang="tr-TR" sz="3000" spc="-1" strike="noStrike">
                <a:solidFill>
                  <a:srgbClr val="ffffff"/>
                </a:solidFill>
                <a:latin typeface="Times New Roman"/>
                <a:ea typeface="MyriadPro-Bold"/>
              </a:rPr>
              <a:t>10. </a:t>
            </a:r>
            <a:r>
              <a:rPr b="0" lang="tr-TR" sz="3000" spc="-1" strike="noStrike">
                <a:solidFill>
                  <a:srgbClr val="ffffff"/>
                </a:solidFill>
                <a:latin typeface="Times New Roman"/>
                <a:ea typeface="MinionPro-Regular"/>
              </a:rPr>
              <a:t>1963 yılında yedi seyahat acentası tarafından kurulduktan </a:t>
            </a:r>
            <a:r>
              <a:rPr b="0" lang="tr-TR" sz="3000" spc="-1" strike="noStrike">
                <a:solidFill>
                  <a:srgbClr val="ffffff"/>
                </a:solidFill>
                <a:latin typeface="Times New Roman"/>
                <a:ea typeface="MyriadPro-Bold"/>
              </a:rPr>
              <a:t>sonra, aynı yıl Atina’dan da 16 şirketin üye olmasıyla birlikte ilk resmi toplantısını düzenleyen kuruluşun adı nedir?</a:t>
            </a:r>
            <a:endParaRPr b="0" lang="tr-TR" sz="3000" spc="-1" strike="noStrike">
              <a:solidFill>
                <a:srgbClr val="ffffff"/>
              </a:solidFill>
              <a:latin typeface="Arial"/>
            </a:endParaRPr>
          </a:p>
          <a:p>
            <a:pPr indent="0">
              <a:lnSpc>
                <a:spcPct val="100000"/>
              </a:lnSpc>
              <a:spcBef>
                <a:spcPts val="1417"/>
              </a:spcBef>
              <a:buNone/>
              <a:tabLst>
                <a:tab algn="l" pos="0"/>
              </a:tabLst>
            </a:pPr>
            <a:r>
              <a:rPr b="0" lang="tr-TR" sz="3000" spc="-1" strike="noStrike">
                <a:solidFill>
                  <a:srgbClr val="ffffff"/>
                </a:solidFill>
                <a:latin typeface="Times New Roman"/>
                <a:ea typeface="MyriadPro-Bold"/>
              </a:rPr>
              <a:t>a. Uluslararası Destinasyon Pazarlama Birliği</a:t>
            </a:r>
            <a:endParaRPr b="0" lang="tr-TR" sz="3000" spc="-1" strike="noStrike">
              <a:solidFill>
                <a:srgbClr val="ffffff"/>
              </a:solidFill>
              <a:latin typeface="Arial"/>
            </a:endParaRPr>
          </a:p>
          <a:p>
            <a:pPr indent="0">
              <a:lnSpc>
                <a:spcPct val="100000"/>
              </a:lnSpc>
              <a:spcBef>
                <a:spcPts val="1417"/>
              </a:spcBef>
              <a:buNone/>
              <a:tabLst>
                <a:tab algn="l" pos="0"/>
              </a:tabLst>
            </a:pPr>
            <a:r>
              <a:rPr b="0" lang="tr-TR" sz="3000" spc="-1" strike="noStrike">
                <a:solidFill>
                  <a:srgbClr val="ffffff"/>
                </a:solidFill>
                <a:latin typeface="Times New Roman"/>
                <a:ea typeface="MyriadPro-Bold"/>
              </a:rPr>
              <a:t>b. Uluslararası Kongre Merkezleri Birliği</a:t>
            </a:r>
            <a:endParaRPr b="0" lang="tr-TR" sz="3000" spc="-1" strike="noStrike">
              <a:solidFill>
                <a:srgbClr val="ffffff"/>
              </a:solidFill>
              <a:latin typeface="Arial"/>
            </a:endParaRPr>
          </a:p>
          <a:p>
            <a:pPr indent="0">
              <a:lnSpc>
                <a:spcPct val="100000"/>
              </a:lnSpc>
              <a:spcBef>
                <a:spcPts val="1417"/>
              </a:spcBef>
              <a:buNone/>
              <a:tabLst>
                <a:tab algn="l" pos="0"/>
              </a:tabLst>
            </a:pPr>
            <a:r>
              <a:rPr b="0" lang="tr-TR" sz="3000" spc="-1" strike="noStrike">
                <a:solidFill>
                  <a:srgbClr val="ffffff"/>
                </a:solidFill>
                <a:latin typeface="Times New Roman"/>
                <a:ea typeface="MyriadPro-Bold"/>
              </a:rPr>
              <a:t>c. Uluslararası Kongre ve Ziyaretçi Büroları Derneği</a:t>
            </a:r>
            <a:endParaRPr b="0" lang="tr-TR" sz="3000" spc="-1" strike="noStrike">
              <a:solidFill>
                <a:srgbClr val="ffffff"/>
              </a:solidFill>
              <a:latin typeface="Arial"/>
            </a:endParaRPr>
          </a:p>
          <a:p>
            <a:pPr indent="0">
              <a:lnSpc>
                <a:spcPct val="100000"/>
              </a:lnSpc>
              <a:spcBef>
                <a:spcPts val="1417"/>
              </a:spcBef>
              <a:buNone/>
              <a:tabLst>
                <a:tab algn="l" pos="0"/>
              </a:tabLst>
            </a:pPr>
            <a:r>
              <a:rPr b="0" lang="tr-TR" sz="3000" spc="-1" strike="noStrike">
                <a:solidFill>
                  <a:srgbClr val="ffff00"/>
                </a:solidFill>
                <a:latin typeface="Times New Roman"/>
                <a:ea typeface="MyriadPro-Bold"/>
              </a:rPr>
              <a:t>d. Uluslararası Kongre ve Toplantı Birliği</a:t>
            </a:r>
            <a:endParaRPr b="0" lang="tr-TR" sz="3000" spc="-1" strike="noStrike">
              <a:solidFill>
                <a:srgbClr val="ffffff"/>
              </a:solidFill>
              <a:latin typeface="Arial"/>
            </a:endParaRPr>
          </a:p>
          <a:p>
            <a:pPr indent="0">
              <a:lnSpc>
                <a:spcPct val="100000"/>
              </a:lnSpc>
              <a:spcBef>
                <a:spcPts val="1417"/>
              </a:spcBef>
              <a:buNone/>
              <a:tabLst>
                <a:tab algn="l" pos="0"/>
              </a:tabLst>
            </a:pPr>
            <a:r>
              <a:rPr b="0" lang="tr-TR" sz="3000" spc="-1" strike="noStrike">
                <a:solidFill>
                  <a:srgbClr val="ffffff"/>
                </a:solidFill>
                <a:latin typeface="Times New Roman"/>
                <a:ea typeface="MyriadPro-Bold"/>
              </a:rPr>
              <a:t>e. Profesyonel Kongre Organizatörleri</a:t>
            </a:r>
            <a:endParaRPr b="0" lang="tr-TR" sz="3000" spc="-1" strike="noStrike">
              <a:solidFill>
                <a:srgbClr val="ffffff"/>
              </a:solidFill>
              <a:latin typeface="Arial"/>
            </a:endParaRPr>
          </a:p>
          <a:p>
            <a:pPr indent="0">
              <a:lnSpc>
                <a:spcPct val="100000"/>
              </a:lnSpc>
              <a:spcBef>
                <a:spcPts val="1417"/>
              </a:spcBef>
              <a:buNone/>
              <a:tabLst>
                <a:tab algn="l" pos="0"/>
              </a:tabLst>
            </a:pPr>
            <a:endParaRPr b="0" lang="tr-TR" sz="3000" spc="-1" strike="noStrike">
              <a:solidFill>
                <a:srgbClr val="ffffff"/>
              </a:solidFill>
              <a:latin typeface="Arial"/>
            </a:endParaRPr>
          </a:p>
          <a:p>
            <a:pPr indent="0" algn="just">
              <a:lnSpc>
                <a:spcPct val="100000"/>
              </a:lnSpc>
              <a:spcBef>
                <a:spcPts val="1417"/>
              </a:spcBef>
              <a:buNone/>
              <a:tabLst>
                <a:tab algn="l" pos="0"/>
              </a:tabLst>
            </a:pPr>
            <a:endParaRPr b="0" lang="tr-TR" sz="30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Arial"/>
                <a:ea typeface="MyriadPro-Bold"/>
              </a:rPr>
              <a:t>   </a:t>
            </a:r>
            <a:r>
              <a:rPr b="0" lang="tr-TR" sz="2200" spc="-1" strike="noStrike">
                <a:solidFill>
                  <a:srgbClr val="ffff00"/>
                </a:solidFill>
                <a:latin typeface="Arial"/>
                <a:ea typeface="MyriadPro-Bold"/>
              </a:rPr>
              <a:t>KONGRE TURİZMİ ÖRGÜTLENMESİNDE ULUSAL KURULUŞLAR</a:t>
            </a:r>
            <a:endParaRPr b="0" lang="tr-TR" sz="2200" spc="-1" strike="noStrike">
              <a:solidFill>
                <a:srgbClr val="ffffff"/>
              </a:solidFill>
              <a:latin typeface="Arial"/>
            </a:endParaRPr>
          </a:p>
          <a:p>
            <a:pPr indent="0" algn="just">
              <a:lnSpc>
                <a:spcPct val="100000"/>
              </a:lnSpc>
              <a:spcBef>
                <a:spcPts val="1417"/>
              </a:spcBef>
              <a:buNone/>
              <a:tabLst>
                <a:tab algn="l" pos="0"/>
              </a:tabLst>
            </a:pPr>
            <a:r>
              <a:rPr b="0" lang="tr-TR" sz="2200" spc="-1" strike="noStrike">
                <a:solidFill>
                  <a:srgbClr val="ffffff"/>
                </a:solidFill>
                <a:latin typeface="Arial"/>
                <a:ea typeface="MyriadPro-Bold"/>
              </a:rPr>
              <a:t> </a:t>
            </a:r>
            <a:r>
              <a:rPr b="0" lang="tr-TR" sz="2200" spc="-1" strike="noStrike">
                <a:solidFill>
                  <a:srgbClr val="ffff00"/>
                </a:solidFill>
                <a:latin typeface="Arial"/>
                <a:ea typeface="MyriadPro-Bold"/>
              </a:rPr>
              <a:t>Kongre turizmi kendi içinde </a:t>
            </a:r>
            <a:r>
              <a:rPr b="0" lang="tr-TR" sz="2200" spc="-1" strike="noStrike" u="sng">
                <a:solidFill>
                  <a:srgbClr val="ffff00"/>
                </a:solidFill>
                <a:uFillTx/>
                <a:latin typeface="Arial"/>
                <a:ea typeface="MyriadPro-Bold"/>
              </a:rPr>
              <a:t>çok sayıda hizmeti</a:t>
            </a:r>
            <a:r>
              <a:rPr b="0" lang="tr-TR" sz="2200" spc="-1" strike="noStrike">
                <a:solidFill>
                  <a:srgbClr val="ffff00"/>
                </a:solidFill>
                <a:latin typeface="Arial"/>
                <a:ea typeface="MyriadPro-Bold"/>
              </a:rPr>
              <a:t> bir arada bulundurmaktadır.</a:t>
            </a:r>
            <a:r>
              <a:rPr b="0" lang="tr-TR" sz="2200" spc="-1" strike="noStrike">
                <a:solidFill>
                  <a:srgbClr val="ffffff"/>
                </a:solidFill>
                <a:latin typeface="Arial"/>
                <a:ea typeface="MyriadPro-Bold"/>
              </a:rPr>
              <a:t> </a:t>
            </a:r>
            <a:r>
              <a:rPr b="0" lang="tr-TR" sz="2200" spc="-1" strike="noStrike" u="sng">
                <a:solidFill>
                  <a:srgbClr val="ffff00"/>
                </a:solidFill>
                <a:uFillTx/>
                <a:latin typeface="Arial"/>
                <a:ea typeface="MyriadPro-Bold"/>
              </a:rPr>
              <a:t>Tanıtım, pazarlama, teknik donanım ve diğer unsurlar açısından güçlü bir altyapıya ihtiyaç duymaktadır.</a:t>
            </a:r>
            <a:r>
              <a:rPr b="0" lang="tr-TR" sz="2200" spc="-1" strike="noStrike">
                <a:solidFill>
                  <a:srgbClr val="ffffff"/>
                </a:solidFill>
                <a:latin typeface="Arial"/>
                <a:ea typeface="MyriadPro-Bold"/>
              </a:rPr>
              <a:t> </a:t>
            </a:r>
            <a:r>
              <a:rPr b="0" lang="tr-TR" sz="2200" spc="-1" strike="noStrike">
                <a:solidFill>
                  <a:srgbClr val="ffff00"/>
                </a:solidFill>
                <a:latin typeface="Arial"/>
                <a:ea typeface="MyriadPro-Bold"/>
              </a:rPr>
              <a:t>Bu nedenle </a:t>
            </a:r>
            <a:r>
              <a:rPr b="0" lang="tr-TR" sz="2200" spc="-1" strike="noStrike" u="sng">
                <a:solidFill>
                  <a:srgbClr val="ffff00"/>
                </a:solidFill>
                <a:uFillTx/>
                <a:latin typeface="Arial"/>
                <a:ea typeface="MyriadPro-Bold"/>
              </a:rPr>
              <a:t>kongrelere</a:t>
            </a:r>
            <a:r>
              <a:rPr b="0" lang="tr-TR" sz="2200" spc="-1" strike="noStrike">
                <a:solidFill>
                  <a:srgbClr val="ffff00"/>
                </a:solidFill>
                <a:latin typeface="Arial"/>
                <a:ea typeface="MyriadPro-Bold"/>
              </a:rPr>
              <a:t> yönelik düzenleme ve faaliyetlerin, </a:t>
            </a:r>
            <a:r>
              <a:rPr b="0" lang="tr-TR" sz="2200" spc="-1" strike="noStrike" u="sng">
                <a:solidFill>
                  <a:srgbClr val="ffff00"/>
                </a:solidFill>
                <a:uFillTx/>
                <a:latin typeface="Arial"/>
                <a:ea typeface="MyriadPro-Bold"/>
              </a:rPr>
              <a:t>konusunda uzman olan işletmeler aracılığıyla gerçekleştirilmesi gerekmektedir.</a:t>
            </a:r>
            <a:endParaRPr b="0" lang="tr-TR" sz="22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PlaceHolder 1"/>
          <p:cNvSpPr>
            <a:spLocks noGrp="1"/>
          </p:cNvSpPr>
          <p:nvPr>
            <p:ph/>
          </p:nvPr>
        </p:nvSpPr>
        <p:spPr>
          <a:xfrm>
            <a:off x="368280" y="295200"/>
            <a:ext cx="8971560" cy="53146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u="sng">
                <a:solidFill>
                  <a:srgbClr val="ffff00"/>
                </a:solidFill>
                <a:uFillTx/>
                <a:latin typeface="Arial"/>
                <a:ea typeface="MyriadPro-Bold"/>
              </a:rPr>
              <a:t>Kongrelerin</a:t>
            </a:r>
            <a:r>
              <a:rPr b="0" lang="tr-TR" sz="3200" spc="-1" strike="noStrike">
                <a:solidFill>
                  <a:srgbClr val="ffffff"/>
                </a:solidFill>
                <a:latin typeface="Arial"/>
                <a:ea typeface="MyriadPro-Bold"/>
              </a:rPr>
              <a:t> yapılabilmesi için gerekli olan </a:t>
            </a:r>
            <a:r>
              <a:rPr b="0" lang="tr-TR" sz="3200" spc="-1" strike="noStrike" u="sng">
                <a:solidFill>
                  <a:srgbClr val="ffff00"/>
                </a:solidFill>
                <a:uFillTx/>
                <a:latin typeface="Arial"/>
                <a:ea typeface="MyriadPro-Bold"/>
              </a:rPr>
              <a:t>toplantı binaları ve kongre merkezleri gibi sabit yatırımlar yüksek maliyetli olup, genellikle devlet veya yerel idarelerce gerçekleştirilmektedir.</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PlaceHolder 1"/>
          <p:cNvSpPr>
            <a:spLocks noGrp="1"/>
          </p:cNvSpPr>
          <p:nvPr>
            <p:ph/>
          </p:nvPr>
        </p:nvSpPr>
        <p:spPr>
          <a:xfrm>
            <a:off x="368280" y="295200"/>
            <a:ext cx="8971560" cy="4975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a:solidFill>
                  <a:srgbClr val="ffffff"/>
                </a:solidFill>
                <a:latin typeface="Arial"/>
                <a:ea typeface="MyriadPro-Bold"/>
              </a:rPr>
              <a:t>Kongre düzenlemeye destek veren ve sayıları gittikçe artan </a:t>
            </a:r>
            <a:r>
              <a:rPr b="0" lang="tr-TR" sz="3200" spc="-1" strike="noStrike" u="sng">
                <a:solidFill>
                  <a:srgbClr val="ffff00"/>
                </a:solidFill>
                <a:uFillTx/>
                <a:latin typeface="Arial"/>
                <a:ea typeface="MyriadPro-Bold"/>
              </a:rPr>
              <a:t>bu kuruluşlar belli organizasyon çatıları altında toplanarak etkinliklerini arttırmak ve rekabet avantajı sağlamak ve bununla birlikte pazar paylarını arttırmak amacıyla örgütlenmişlerdir.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Arial"/>
                <a:ea typeface="MyriadPro-Bold"/>
              </a:rPr>
              <a:t>  </a:t>
            </a:r>
            <a:endParaRPr b="0" lang="tr-TR" sz="3200" spc="-1" strike="noStrike">
              <a:solidFill>
                <a:srgbClr val="ffffff"/>
              </a:solidFill>
              <a:latin typeface="Arial"/>
            </a:endParaRPr>
          </a:p>
          <a:p>
            <a:pPr indent="0">
              <a:lnSpc>
                <a:spcPct val="100000"/>
              </a:lnSpc>
              <a:spcBef>
                <a:spcPts val="1417"/>
              </a:spcBef>
              <a:buNone/>
              <a:tabLst>
                <a:tab algn="l" pos="0"/>
              </a:tabLst>
            </a:pPr>
            <a:endParaRPr b="0" lang="tr-TR" sz="4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2590</TotalTime>
  <Application>LibreOffice/7.4.3.2$Windows_x86 LibreOffice_project/1048a8393ae2eeec98dff31b5c133c5f1d08b890</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2024-02-24T12:41:21Z</dcterms:created>
  <dc:creator/>
  <dc:description/>
  <dc:language>tr-TR</dc:language>
  <cp:lastModifiedBy/>
  <dcterms:modified xsi:type="dcterms:W3CDTF">2024-05-05T07:24:09Z</dcterms:modified>
  <cp:revision>327</cp:revision>
  <dc:subject/>
  <dc:title>Lights</dc:title>
</cp:coreProperties>
</file>

<file path=docProps/custom.xml><?xml version="1.0" encoding="utf-8"?>
<Properties xmlns="http://schemas.openxmlformats.org/officeDocument/2006/custom-properties" xmlns:vt="http://schemas.openxmlformats.org/officeDocument/2006/docPropsVTypes"/>
</file>