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presProps.xml" ContentType="application/vnd.openxmlformats-officedocument.presentationml.presProps+xml"/>
  <Override PartName="/ppt/media/image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Lst>
  <p:sldSz cx="10080625" cy="567055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9"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0"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2"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4"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5"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37"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8"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39"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0"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1"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42"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5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5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tr-TR" sz="3200" spc="-1" strike="noStrike">
              <a:solidFill>
                <a:srgbClr val="ffffff"/>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6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6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7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7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8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8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0"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3"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tr-TR" sz="3200" spc="-1" strike="noStrike">
              <a:solidFill>
                <a:srgbClr val="ffffff"/>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17"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8"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19"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3"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tr-TR" sz="4400" spc="-1" strike="noStrike">
              <a:solidFill>
                <a:srgbClr val="ffffff"/>
              </a:solidFill>
              <a:latin typeface="Arial"/>
            </a:endParaRPr>
          </a:p>
        </p:txBody>
      </p:sp>
      <p:sp>
        <p:nvSpPr>
          <p:cNvPr id="2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
        <p:nvSpPr>
          <p:cNvPr id="27"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tr-TR" sz="3200" spc="-1" strike="noStrike">
              <a:solidFill>
                <a:srgbClr val="ffffff"/>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0" name=""/>
          <p:cNvSpPr/>
          <p:nvPr/>
        </p:nvSpPr>
        <p:spPr>
          <a:xfrm>
            <a:off x="1584000" y="648000"/>
            <a:ext cx="6476400" cy="259560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1" name=""/>
          <p:cNvSpPr/>
          <p:nvPr/>
        </p:nvSpPr>
        <p:spPr>
          <a:xfrm>
            <a:off x="4104000" y="4896000"/>
            <a:ext cx="4388760" cy="3430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B08A49D0-C302-4BC7-826D-D6D396FEFBB9}"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2" name=""/>
          <p:cNvSpPr/>
          <p:nvPr/>
        </p:nvSpPr>
        <p:spPr>
          <a:xfrm>
            <a:off x="25920" y="4628880"/>
            <a:ext cx="6116760" cy="1476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0800" bIns="10800" anchor="ctr">
            <a:noAutofit/>
          </a:bodyPr>
          <a:p>
            <a:pPr>
              <a:lnSpc>
                <a:spcPct val="100000"/>
              </a:lnSpc>
            </a:pPr>
            <a:endParaRPr b="0" lang="tr-TR" sz="1800" spc="-1" strike="noStrike">
              <a:solidFill>
                <a:srgbClr val="000000"/>
              </a:solidFill>
              <a:latin typeface="Arial"/>
              <a:ea typeface="DejaVu Sans"/>
            </a:endParaRPr>
          </a:p>
        </p:txBody>
      </p:sp>
      <p:sp>
        <p:nvSpPr>
          <p:cNvPr id="3" name=""/>
          <p:cNvSpPr/>
          <p:nvPr/>
        </p:nvSpPr>
        <p:spPr>
          <a:xfrm>
            <a:off x="3859200" y="5324400"/>
            <a:ext cx="6237000" cy="39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3600" bIns="3600" anchor="ctr">
            <a:noAutofit/>
          </a:bodyPr>
          <a:p>
            <a:pPr>
              <a:lnSpc>
                <a:spcPct val="100000"/>
              </a:lnSpc>
            </a:pPr>
            <a:endParaRPr b="0" lang="tr-TR" sz="1800" spc="-1" strike="noStrike">
              <a:solidFill>
                <a:srgbClr val="000000"/>
              </a:solidFill>
              <a:latin typeface="Arial"/>
              <a:ea typeface="DejaVu Sans"/>
            </a:endParaRPr>
          </a:p>
        </p:txBody>
      </p:sp>
      <p:sp>
        <p:nvSpPr>
          <p:cNvPr id="4" name=""/>
          <p:cNvSpPr/>
          <p:nvPr/>
        </p:nvSpPr>
        <p:spPr>
          <a:xfrm>
            <a:off x="4044960" y="4944960"/>
            <a:ext cx="3960" cy="484200"/>
          </a:xfrm>
          <a:custGeom>
            <a:avLst/>
            <a:gdLst>
              <a:gd name="textAreaLeft" fmla="*/ 1080 w 3960"/>
              <a:gd name="textAreaRight" fmla="*/ 6120 w 3960"/>
              <a:gd name="textAreaTop" fmla="*/ 1080 h 484200"/>
              <a:gd name="textAreaBottom" fmla="*/ 486360 h 48420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6"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000000"/>
        </a:solidFill>
      </p:bgPr>
    </p:bg>
    <p:spTree>
      <p:nvGrpSpPr>
        <p:cNvPr id="1" name=""/>
        <p:cNvGrpSpPr/>
        <p:nvPr/>
      </p:nvGrpSpPr>
      <p:grpSpPr>
        <a:xfrm>
          <a:off x="0" y="0"/>
          <a:ext cx="0" cy="0"/>
          <a:chOff x="0" y="0"/>
          <a:chExt cx="0" cy="0"/>
        </a:xfrm>
      </p:grpSpPr>
      <p:sp>
        <p:nvSpPr>
          <p:cNvPr id="43" name=""/>
          <p:cNvSpPr/>
          <p:nvPr/>
        </p:nvSpPr>
        <p:spPr>
          <a:xfrm>
            <a:off x="1584000" y="648000"/>
            <a:ext cx="6476400" cy="259560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endParaRPr b="0" lang="tr-TR" sz="1800" spc="-1" strike="noStrike">
              <a:solidFill>
                <a:srgbClr val="ffffff"/>
              </a:solidFill>
              <a:latin typeface="Arial"/>
              <a:ea typeface="DejaVu Sans"/>
            </a:endParaRPr>
          </a:p>
        </p:txBody>
      </p:sp>
      <p:sp>
        <p:nvSpPr>
          <p:cNvPr id="44" name=""/>
          <p:cNvSpPr/>
          <p:nvPr/>
        </p:nvSpPr>
        <p:spPr>
          <a:xfrm>
            <a:off x="4104000" y="4896000"/>
            <a:ext cx="4388760" cy="343080"/>
          </a:xfrm>
          <a:prstGeom prst="rect">
            <a:avLst/>
          </a:prstGeom>
          <a:noFill/>
          <a:ln w="18000">
            <a:noFill/>
          </a:ln>
        </p:spPr>
        <p:style>
          <a:lnRef idx="0"/>
          <a:fillRef idx="0"/>
          <a:effectRef idx="0"/>
          <a:fontRef idx="minor"/>
        </p:style>
        <p:txBody>
          <a:bodyPr lIns="90000" rIns="90000" tIns="45000" bIns="45000" anchor="t">
            <a:noAutofit/>
          </a:bodyPr>
          <a:p>
            <a:pPr>
              <a:lnSpc>
                <a:spcPct val="100000"/>
              </a:lnSpc>
            </a:pPr>
            <a:fld id="{EC282E32-6A3E-498E-ACAA-02FF6A7BE64A}" type="author">
              <a:rPr b="0" lang="tr-TR" sz="1800" spc="-1" strike="noStrike">
                <a:solidFill>
                  <a:srgbClr val="ffffff"/>
                </a:solidFill>
                <a:latin typeface="Arial"/>
                <a:ea typeface="DejaVu Sans"/>
              </a:rPr>
              <a:t> </a:t>
            </a:fld>
            <a:endParaRPr b="0" lang="tr-TR" sz="1800" spc="-1" strike="noStrike">
              <a:solidFill>
                <a:srgbClr val="ffffff"/>
              </a:solidFill>
              <a:latin typeface="Arial"/>
            </a:endParaRPr>
          </a:p>
        </p:txBody>
      </p:sp>
      <p:sp>
        <p:nvSpPr>
          <p:cNvPr id="45" name=""/>
          <p:cNvSpPr/>
          <p:nvPr/>
        </p:nvSpPr>
        <p:spPr>
          <a:xfrm>
            <a:off x="25920" y="4628880"/>
            <a:ext cx="6116760" cy="14760"/>
          </a:xfrm>
          <a:prstGeom prst="roundRect">
            <a:avLst>
              <a:gd name="adj" fmla="val 50000"/>
            </a:avLst>
          </a:prstGeom>
          <a:gradFill rotWithShape="0">
            <a:gsLst>
              <a:gs pos="0">
                <a:srgbClr val="cccccc">
                  <a:alpha val="70196"/>
                </a:srgbClr>
              </a:gs>
              <a:gs pos="100000">
                <a:srgbClr val="333333">
                  <a:alpha val="70196"/>
                </a:srgbClr>
              </a:gs>
            </a:gsLst>
            <a:lin ang="0"/>
          </a:gradFill>
          <a:ln w="18000">
            <a:noFill/>
          </a:ln>
        </p:spPr>
        <p:style>
          <a:lnRef idx="0"/>
          <a:fillRef idx="0"/>
          <a:effectRef idx="0"/>
          <a:fontRef idx="minor"/>
        </p:style>
        <p:txBody>
          <a:bodyPr wrap="none" lIns="90000" rIns="90000" tIns="10800" bIns="10800" anchor="ctr">
            <a:noAutofit/>
          </a:bodyPr>
          <a:p>
            <a:pPr>
              <a:lnSpc>
                <a:spcPct val="100000"/>
              </a:lnSpc>
            </a:pPr>
            <a:endParaRPr b="0" lang="tr-TR" sz="1800" spc="-1" strike="noStrike">
              <a:solidFill>
                <a:srgbClr val="000000"/>
              </a:solidFill>
              <a:latin typeface="Arial"/>
              <a:ea typeface="DejaVu Sans"/>
            </a:endParaRPr>
          </a:p>
        </p:txBody>
      </p:sp>
      <p:sp>
        <p:nvSpPr>
          <p:cNvPr id="46" name=""/>
          <p:cNvSpPr/>
          <p:nvPr/>
        </p:nvSpPr>
        <p:spPr>
          <a:xfrm>
            <a:off x="3859200" y="5324400"/>
            <a:ext cx="6237000" cy="3960"/>
          </a:xfrm>
          <a:prstGeom prst="roundRect">
            <a:avLst>
              <a:gd name="adj" fmla="val 50000"/>
            </a:avLst>
          </a:prstGeom>
          <a:gradFill rotWithShape="0">
            <a:gsLst>
              <a:gs pos="0">
                <a:srgbClr val="cccccc">
                  <a:alpha val="70196"/>
                </a:srgbClr>
              </a:gs>
              <a:gs pos="100000">
                <a:srgbClr val="333333">
                  <a:alpha val="70196"/>
                </a:srgbClr>
              </a:gs>
            </a:gsLst>
            <a:lin ang="0"/>
          </a:gradFill>
          <a:ln w="0">
            <a:noFill/>
          </a:ln>
        </p:spPr>
        <p:style>
          <a:lnRef idx="0"/>
          <a:fillRef idx="0"/>
          <a:effectRef idx="0"/>
          <a:fontRef idx="minor"/>
        </p:style>
        <p:txBody>
          <a:bodyPr wrap="none" lIns="90000" rIns="90000" tIns="3600" bIns="3600" anchor="ctr">
            <a:noAutofit/>
          </a:bodyPr>
          <a:p>
            <a:pPr>
              <a:lnSpc>
                <a:spcPct val="100000"/>
              </a:lnSpc>
            </a:pPr>
            <a:endParaRPr b="0" lang="tr-TR" sz="1800" spc="-1" strike="noStrike">
              <a:solidFill>
                <a:srgbClr val="000000"/>
              </a:solidFill>
              <a:latin typeface="Arial"/>
              <a:ea typeface="DejaVu Sans"/>
            </a:endParaRPr>
          </a:p>
        </p:txBody>
      </p:sp>
      <p:sp>
        <p:nvSpPr>
          <p:cNvPr id="47" name=""/>
          <p:cNvSpPr/>
          <p:nvPr/>
        </p:nvSpPr>
        <p:spPr>
          <a:xfrm>
            <a:off x="4044960" y="4944960"/>
            <a:ext cx="3960" cy="484200"/>
          </a:xfrm>
          <a:custGeom>
            <a:avLst/>
            <a:gdLst>
              <a:gd name="textAreaLeft" fmla="*/ 1080 w 3960"/>
              <a:gd name="textAreaRight" fmla="*/ 6120 w 3960"/>
              <a:gd name="textAreaTop" fmla="*/ 1080 h 484200"/>
              <a:gd name="textAreaBottom" fmla="*/ 486360 h 484200"/>
            </a:gdLst>
            <a:ahLst/>
            <a:rect l="textAreaLeft" t="textAreaTop" r="textAreaRight" b="textAreaBottom"/>
            <a:pathLst>
              <a:path w="21600" h="1393714">
                <a:moveTo>
                  <a:pt x="10800" y="0"/>
                </a:moveTo>
                <a:arcTo wR="10800" hR="10800" stAng="16200000" swAng="-5400000"/>
                <a:lnTo>
                  <a:pt x="0" y="1382914"/>
                </a:lnTo>
                <a:arcTo wR="10800" hR="10800" stAng="10800000" swAng="-5400000"/>
                <a:lnTo>
                  <a:pt x="10800" y="1393714"/>
                </a:lnTo>
                <a:arcTo wR="10800" hR="10800" stAng="5400000" swAng="-5400000"/>
                <a:lnTo>
                  <a:pt x="21600" y="10800"/>
                </a:lnTo>
                <a:arcTo wR="10800" hR="10800" stAng="0" swAng="-5400000"/>
                <a:close/>
              </a:path>
            </a:pathLst>
          </a:custGeom>
          <a:solidFill>
            <a:srgbClr val="cccccc">
              <a:alpha val="70000"/>
            </a:srgbClr>
          </a:solidFill>
          <a:ln w="18000">
            <a:noFill/>
          </a:ln>
        </p:spPr>
        <p:style>
          <a:lnRef idx="0"/>
          <a:fillRef idx="0"/>
          <a:effectRef idx="0"/>
          <a:fontRef idx="minor"/>
        </p:style>
        <p:txBody>
          <a:bodyPr wrap="none" lIns="90000" rIns="90000" tIns="45000" bIns="45000" anchor="ctr">
            <a:noAutofit/>
          </a:bodyPr>
          <a:p>
            <a:pPr>
              <a:lnSpc>
                <a:spcPct val="100000"/>
              </a:lnSpc>
            </a:pPr>
            <a:endParaRPr b="0" lang="tr-TR" sz="1800" spc="-1" strike="noStrike">
              <a:solidFill>
                <a:srgbClr val="000000"/>
              </a:solidFill>
              <a:latin typeface="Arial"/>
              <a:ea typeface="DejaVu Sans"/>
            </a:endParaRPr>
          </a:p>
        </p:txBody>
      </p:sp>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tr-TR" sz="4400" spc="-1" strike="noStrike">
                <a:solidFill>
                  <a:srgbClr val="ffffff"/>
                </a:solidFill>
                <a:latin typeface="Arial"/>
              </a:rPr>
              <a:t>Ana başlık metnini düzenlemek için tıklayın</a:t>
            </a:r>
            <a:endParaRPr b="0" lang="tr-TR" sz="4400" spc="-1" strike="noStrike">
              <a:solidFill>
                <a:srgbClr val="ffffff"/>
              </a:solidFill>
              <a:latin typeface="Arial"/>
            </a:endParaRPr>
          </a:p>
        </p:txBody>
      </p:sp>
      <p:sp>
        <p:nvSpPr>
          <p:cNvPr id="49" name="PlaceHolder 2"/>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ffffff"/>
              </a:buClr>
              <a:buSzPct val="45000"/>
              <a:buFont typeface="Wingdings" charset="2"/>
              <a:buChar char=""/>
            </a:pPr>
            <a:r>
              <a:rPr b="0" lang="tr-TR" sz="3200" spc="-1" strike="noStrike">
                <a:solidFill>
                  <a:srgbClr val="ffffff"/>
                </a:solidFill>
                <a:latin typeface="Arial"/>
              </a:rPr>
              <a:t>Anahat metninin biçimini düzenlemek için tıklayın</a:t>
            </a:r>
            <a:endParaRPr b="0" lang="tr-TR" sz="3200" spc="-1" strike="noStrike">
              <a:solidFill>
                <a:srgbClr val="ffffff"/>
              </a:solidFill>
              <a:latin typeface="Arial"/>
            </a:endParaRPr>
          </a:p>
          <a:p>
            <a:pPr lvl="1" marL="864000" indent="-324000">
              <a:spcBef>
                <a:spcPts val="1134"/>
              </a:spcBef>
              <a:buClr>
                <a:srgbClr val="ffffff"/>
              </a:buClr>
              <a:buSzPct val="75000"/>
              <a:buFont typeface="Symbol" charset="2"/>
              <a:buChar char=""/>
            </a:pPr>
            <a:r>
              <a:rPr b="0" lang="tr-TR" sz="2800" spc="-1" strike="noStrike">
                <a:solidFill>
                  <a:srgbClr val="ffffff"/>
                </a:solidFill>
                <a:latin typeface="Arial"/>
              </a:rPr>
              <a:t>İkinci Anahat Düzeyi</a:t>
            </a:r>
            <a:endParaRPr b="0" lang="tr-TR" sz="2800" spc="-1" strike="noStrike">
              <a:solidFill>
                <a:srgbClr val="ffffff"/>
              </a:solidFill>
              <a:latin typeface="Arial"/>
            </a:endParaRPr>
          </a:p>
          <a:p>
            <a:pPr lvl="2" marL="1296000" indent="-288000">
              <a:spcBef>
                <a:spcPts val="850"/>
              </a:spcBef>
              <a:buClr>
                <a:srgbClr val="ffffff"/>
              </a:buClr>
              <a:buSzPct val="45000"/>
              <a:buFont typeface="Wingdings" charset="2"/>
              <a:buChar char=""/>
            </a:pPr>
            <a:r>
              <a:rPr b="0" lang="tr-TR" sz="2400" spc="-1" strike="noStrike">
                <a:solidFill>
                  <a:srgbClr val="ffffff"/>
                </a:solidFill>
                <a:latin typeface="Arial"/>
              </a:rPr>
              <a:t>Üçüncü Anahat Düzeyi</a:t>
            </a:r>
            <a:endParaRPr b="0" lang="tr-TR" sz="2400" spc="-1" strike="noStrike">
              <a:solidFill>
                <a:srgbClr val="ffffff"/>
              </a:solidFill>
              <a:latin typeface="Arial"/>
            </a:endParaRPr>
          </a:p>
          <a:p>
            <a:pPr lvl="3" marL="1728000" indent="-216000">
              <a:spcBef>
                <a:spcPts val="567"/>
              </a:spcBef>
              <a:buClr>
                <a:srgbClr val="ffffff"/>
              </a:buClr>
              <a:buSzPct val="75000"/>
              <a:buFont typeface="Symbol" charset="2"/>
              <a:buChar char=""/>
            </a:pPr>
            <a:r>
              <a:rPr b="0" lang="tr-TR" sz="2000" spc="-1" strike="noStrike">
                <a:solidFill>
                  <a:srgbClr val="ffffff"/>
                </a:solidFill>
                <a:latin typeface="Arial"/>
              </a:rPr>
              <a:t>Dördüncü Anahat Düzeyi</a:t>
            </a:r>
            <a:endParaRPr b="0" lang="tr-TR" sz="2000" spc="-1" strike="noStrike">
              <a:solidFill>
                <a:srgbClr val="ffffff"/>
              </a:solidFill>
              <a:latin typeface="Arial"/>
            </a:endParaRPr>
          </a:p>
          <a:p>
            <a:pPr lvl="4" marL="2160000" indent="-216000">
              <a:spcBef>
                <a:spcPts val="283"/>
              </a:spcBef>
              <a:buClr>
                <a:srgbClr val="ffffff"/>
              </a:buClr>
              <a:buSzPct val="45000"/>
              <a:buFont typeface="Wingdings" charset="2"/>
              <a:buChar char=""/>
            </a:pPr>
            <a:r>
              <a:rPr b="0" lang="tr-TR" sz="2000" spc="-1" strike="noStrike">
                <a:solidFill>
                  <a:srgbClr val="ffffff"/>
                </a:solidFill>
                <a:latin typeface="Arial"/>
              </a:rPr>
              <a:t>Beşinci Anahat Düzeyi</a:t>
            </a:r>
            <a:endParaRPr b="0" lang="tr-TR" sz="2000" spc="-1" strike="noStrike">
              <a:solidFill>
                <a:srgbClr val="ffffff"/>
              </a:solidFill>
              <a:latin typeface="Arial"/>
            </a:endParaRPr>
          </a:p>
          <a:p>
            <a:pPr lvl="5" marL="2592000" indent="-216000">
              <a:spcBef>
                <a:spcPts val="283"/>
              </a:spcBef>
              <a:buClr>
                <a:srgbClr val="ffffff"/>
              </a:buClr>
              <a:buSzPct val="45000"/>
              <a:buFont typeface="Wingdings" charset="2"/>
              <a:buChar char=""/>
            </a:pPr>
            <a:r>
              <a:rPr b="0" lang="tr-TR" sz="2000" spc="-1" strike="noStrike">
                <a:solidFill>
                  <a:srgbClr val="ffffff"/>
                </a:solidFill>
                <a:latin typeface="Arial"/>
              </a:rPr>
              <a:t>Altıncı Anahat Düzeyi</a:t>
            </a:r>
            <a:endParaRPr b="0" lang="tr-TR" sz="2000" spc="-1" strike="noStrike">
              <a:solidFill>
                <a:srgbClr val="ffffff"/>
              </a:solidFill>
              <a:latin typeface="Arial"/>
            </a:endParaRPr>
          </a:p>
          <a:p>
            <a:pPr lvl="6" marL="3024000" indent="-216000">
              <a:spcBef>
                <a:spcPts val="283"/>
              </a:spcBef>
              <a:buClr>
                <a:srgbClr val="ffffff"/>
              </a:buClr>
              <a:buSzPct val="45000"/>
              <a:buFont typeface="Wingdings" charset="2"/>
              <a:buChar char=""/>
            </a:pPr>
            <a:r>
              <a:rPr b="0" lang="tr-TR" sz="2000" spc="-1" strike="noStrike">
                <a:solidFill>
                  <a:srgbClr val="ffffff"/>
                </a:solidFill>
                <a:latin typeface="Arial"/>
              </a:rPr>
              <a:t>Yedinci Anahat Düzeyi</a:t>
            </a:r>
            <a:endParaRPr b="0" lang="tr-TR" sz="2000" spc="-1" strike="noStrike">
              <a:solidFill>
                <a:srgbClr val="ffffff"/>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2600" y="77760"/>
            <a:ext cx="8996760" cy="655200"/>
          </a:xfrm>
          <a:prstGeom prst="rect">
            <a:avLst/>
          </a:prstGeom>
          <a:noFill/>
          <a:ln w="0">
            <a:noFill/>
          </a:ln>
        </p:spPr>
        <p:txBody>
          <a:bodyPr lIns="0" rIns="0" tIns="0" bIns="0" anchor="ctr">
            <a:noAutofit/>
          </a:bodyPr>
          <a:p>
            <a:pPr indent="0" algn="ctr">
              <a:lnSpc>
                <a:spcPct val="100000"/>
              </a:lnSpc>
              <a:buNone/>
              <a:tabLst>
                <a:tab algn="l" pos="0"/>
              </a:tabLst>
            </a:pPr>
            <a:r>
              <a:rPr b="0" lang="tr-TR" sz="3200" spc="-1" strike="noStrike">
                <a:solidFill>
                  <a:srgbClr val="ffff00"/>
                </a:solidFill>
                <a:latin typeface="Arial"/>
              </a:rPr>
              <a:t>KONGRE VE FUAR YÖNETİMİ 5. HAFTA</a:t>
            </a:r>
            <a:endParaRPr b="0" lang="tr-TR" sz="3200" spc="-1" strike="noStrike">
              <a:solidFill>
                <a:srgbClr val="ffffff"/>
              </a:solidFill>
              <a:latin typeface="Arial"/>
            </a:endParaRPr>
          </a:p>
        </p:txBody>
      </p:sp>
      <p:sp>
        <p:nvSpPr>
          <p:cNvPr id="87" name="PlaceHolder 2"/>
          <p:cNvSpPr>
            <a:spLocks noGrp="1"/>
          </p:cNvSpPr>
          <p:nvPr>
            <p:ph/>
          </p:nvPr>
        </p:nvSpPr>
        <p:spPr>
          <a:xfrm>
            <a:off x="368280" y="863640"/>
            <a:ext cx="8975880" cy="441180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00"/>
                </a:solidFill>
                <a:latin typeface="Times New Roman"/>
              </a:rPr>
              <a:t>    </a:t>
            </a:r>
            <a:r>
              <a:rPr b="1" lang="tr-TR" sz="3200" spc="-1" strike="noStrike">
                <a:solidFill>
                  <a:srgbClr val="ffff00"/>
                </a:solidFill>
                <a:latin typeface="Times New Roman"/>
                <a:ea typeface="MyriadPro-Bold"/>
              </a:rPr>
              <a:t>Sosyal Medya</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b4c7dc"/>
                </a:solidFill>
                <a:latin typeface="Times New Roman"/>
                <a:ea typeface="MyriadPro-Bold"/>
              </a:rPr>
              <a:t>   </a:t>
            </a:r>
            <a:r>
              <a:rPr b="0" lang="tr-TR" sz="3200" spc="-1" strike="noStrike">
                <a:solidFill>
                  <a:srgbClr val="ffff00"/>
                </a:solidFill>
                <a:latin typeface="Times New Roman"/>
                <a:ea typeface="MyriadPro-Bold"/>
              </a:rPr>
              <a:t>Etkinliklerin duyurulmasında yenilikçi bilgilendirme araçlarının kullanımı ziyaretçilerin deneyimlerini güçlendirmektedir.</a:t>
            </a:r>
            <a:r>
              <a:rPr b="0" lang="tr-TR" sz="3200" spc="-1" strike="noStrike">
                <a:solidFill>
                  <a:srgbClr val="b4c7dc"/>
                </a:solidFill>
                <a:latin typeface="Times New Roman"/>
                <a:ea typeface="MyriadPro-Bold"/>
              </a:rPr>
              <a:t> Bu bağlamda </a:t>
            </a:r>
            <a:r>
              <a:rPr b="0" i="1" lang="tr-TR" sz="3200" spc="-1" strike="noStrike">
                <a:solidFill>
                  <a:srgbClr val="ffff00"/>
                </a:solidFill>
                <a:latin typeface="Times New Roman"/>
                <a:ea typeface="MinionPro-It"/>
              </a:rPr>
              <a:t>sosyal medya</a:t>
            </a:r>
            <a:r>
              <a:rPr b="0" i="1" lang="tr-TR" sz="3200" spc="-1" strike="noStrike">
                <a:solidFill>
                  <a:srgbClr val="b4c7dc"/>
                </a:solidFill>
                <a:latin typeface="Times New Roman"/>
                <a:ea typeface="MinionPro-It"/>
              </a:rPr>
              <a:t> </a:t>
            </a:r>
            <a:r>
              <a:rPr b="0" lang="tr-TR" sz="3200" spc="-1" strike="noStrike">
                <a:solidFill>
                  <a:srgbClr val="ffff00"/>
                </a:solidFill>
                <a:latin typeface="Times New Roman"/>
                <a:ea typeface="MyriadPro-Bold"/>
              </a:rPr>
              <a:t>hızlı ve etkin bir iletişim aracına</a:t>
            </a:r>
            <a:r>
              <a:rPr b="0" lang="tr-TR" sz="3200" spc="-1" strike="noStrike">
                <a:solidFill>
                  <a:srgbClr val="b4c7dc"/>
                </a:solidFill>
                <a:latin typeface="Times New Roman"/>
                <a:ea typeface="MyriadPro-Bold"/>
              </a:rPr>
              <a:t> dönüşmektedir. Böylece </a:t>
            </a:r>
            <a:r>
              <a:rPr b="0" lang="tr-TR" sz="3200" spc="-1" strike="noStrike">
                <a:solidFill>
                  <a:srgbClr val="ffff00"/>
                </a:solidFill>
                <a:latin typeface="Times New Roman"/>
                <a:ea typeface="MyriadPro-Bold"/>
              </a:rPr>
              <a:t>etkinliklerin içerikleri güncel</a:t>
            </a:r>
            <a:r>
              <a:rPr b="0" lang="tr-TR" sz="3200" spc="-1" strike="noStrike">
                <a:solidFill>
                  <a:srgbClr val="b4c7dc"/>
                </a:solidFill>
                <a:latin typeface="Times New Roman"/>
                <a:ea typeface="MyriadPro-Bold"/>
              </a:rPr>
              <a:t> bir şekilde duyurulacaktır. Çünkü </a:t>
            </a:r>
            <a:r>
              <a:rPr b="0" lang="tr-TR" sz="3200" spc="-1" strike="noStrike">
                <a:solidFill>
                  <a:srgbClr val="ffff00"/>
                </a:solidFill>
                <a:latin typeface="Times New Roman"/>
                <a:ea typeface="MyriadPro-Bold"/>
              </a:rPr>
              <a:t>yeniçağın insanı, sosyal medyayı aktif olarak kullanmaktadır.</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Yayınlar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Etkinliklerin pazarlanmasında</a:t>
            </a:r>
            <a:r>
              <a:rPr b="0" lang="tr-TR" sz="3200" spc="-1" strike="noStrike">
                <a:solidFill>
                  <a:srgbClr val="ffffff"/>
                </a:solidFill>
                <a:latin typeface="Times New Roman"/>
                <a:ea typeface="MyriadPro-Bold"/>
              </a:rPr>
              <a:t> bir takım yayın araçları kullanılmaktadır. Bunlar </a:t>
            </a:r>
            <a:r>
              <a:rPr b="0" lang="tr-TR" sz="3200" spc="-1" strike="noStrike">
                <a:solidFill>
                  <a:srgbClr val="ffff00"/>
                </a:solidFill>
                <a:latin typeface="Times New Roman"/>
                <a:ea typeface="MyriadPro-Bold"/>
              </a:rPr>
              <a:t>tanıtım broşürleri, destinasyon planlama yönergeleri, gazeteler ve ziyaretçi rehberleri</a:t>
            </a:r>
            <a:r>
              <a:rPr b="0" lang="tr-TR" sz="3200" spc="-1" strike="noStrike">
                <a:solidFill>
                  <a:srgbClr val="ffffff"/>
                </a:solidFill>
                <a:latin typeface="Times New Roman"/>
                <a:ea typeface="MyriadPro-Bold"/>
              </a:rPr>
              <a:t> şeklinde sıralanabilir. Bu araçlar, </a:t>
            </a:r>
            <a:r>
              <a:rPr b="0" lang="tr-TR" sz="3200" spc="-1" strike="noStrike">
                <a:solidFill>
                  <a:srgbClr val="ffff00"/>
                </a:solidFill>
                <a:latin typeface="Times New Roman"/>
                <a:ea typeface="MyriadPro-Bold"/>
              </a:rPr>
              <a:t>destinasyon ve mekan seçiminde kilit pazarlama ve tanıtım araçlarından</a:t>
            </a:r>
            <a:r>
              <a:rPr b="0" lang="tr-TR" sz="3200" spc="-1" strike="noStrike">
                <a:solidFill>
                  <a:srgbClr val="ffffff"/>
                </a:solidFill>
                <a:latin typeface="Times New Roman"/>
                <a:ea typeface="MyriadPro-Bold"/>
              </a:rPr>
              <a:t> bazılarıdır.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Hizmetlerin pazarlanmak, üyeler arasında ofis programlarına yönelik ilgiyi arttırmak, bilgi sunmak</a:t>
            </a:r>
            <a:r>
              <a:rPr b="0" lang="tr-TR" sz="3200" spc="-1" strike="noStrike">
                <a:solidFill>
                  <a:srgbClr val="ffffff"/>
                </a:solidFill>
                <a:latin typeface="Times New Roman"/>
                <a:ea typeface="MyriadPro-Bold"/>
              </a:rPr>
              <a:t> için kullanılan yayınlar, </a:t>
            </a:r>
            <a:r>
              <a:rPr b="0" lang="tr-TR" sz="3200" spc="-1" strike="noStrike">
                <a:solidFill>
                  <a:srgbClr val="ffff00"/>
                </a:solidFill>
                <a:latin typeface="Times New Roman"/>
                <a:ea typeface="MyriadPro-Bold"/>
              </a:rPr>
              <a:t>“pazarlama ve iletişim” araçları</a:t>
            </a:r>
            <a:r>
              <a:rPr b="0" lang="tr-TR" sz="3200" spc="-1" strike="noStrike">
                <a:solidFill>
                  <a:srgbClr val="ffffff"/>
                </a:solidFill>
                <a:latin typeface="Times New Roman"/>
                <a:ea typeface="MyriadPro-Bold"/>
              </a:rPr>
              <a:t> olarak değerlendirilmektedir. </a:t>
            </a:r>
            <a:r>
              <a:rPr b="0" lang="tr-TR" sz="3200" spc="-1" strike="noStrike">
                <a:solidFill>
                  <a:srgbClr val="ffff00"/>
                </a:solidFill>
                <a:latin typeface="Times New Roman"/>
                <a:ea typeface="MyriadPro-Bold"/>
              </a:rPr>
              <a:t>Etkinlik pazarlamasında kullanılan yayınlar</a:t>
            </a:r>
            <a:r>
              <a:rPr b="0" lang="tr-TR" sz="3200" spc="-1" strike="noStrike">
                <a:solidFill>
                  <a:srgbClr val="ffffff"/>
                </a:solidFill>
                <a:latin typeface="Times New Roman"/>
                <a:ea typeface="MyriadPro-Bold"/>
              </a:rPr>
              <a:t> şunlardır : </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i="1" lang="tr-TR" sz="3200" spc="-1" strike="noStrike">
                <a:solidFill>
                  <a:srgbClr val="ffff00"/>
                </a:solidFill>
                <a:latin typeface="Times New Roman"/>
                <a:ea typeface="MinionPro-It"/>
              </a:rPr>
              <a:t>Destekleyici Belgeler:</a:t>
            </a:r>
            <a:r>
              <a:rPr b="0" i="1" lang="tr-TR" sz="3200" spc="-1" strike="noStrike">
                <a:solidFill>
                  <a:srgbClr val="ffffff"/>
                </a:solidFill>
                <a:latin typeface="Times New Roman"/>
                <a:ea typeface="MinionPro-It"/>
              </a:rPr>
              <a:t> </a:t>
            </a:r>
            <a:r>
              <a:rPr b="0" lang="tr-TR" sz="3200" spc="-1" strike="noStrike">
                <a:solidFill>
                  <a:srgbClr val="ffffff"/>
                </a:solidFill>
                <a:latin typeface="Times New Roman"/>
                <a:ea typeface="MinionPro-Regular"/>
              </a:rPr>
              <a:t>Bu yayınlar </a:t>
            </a:r>
            <a:r>
              <a:rPr b="0" lang="tr-TR" sz="3200" spc="-1" strike="noStrike">
                <a:solidFill>
                  <a:srgbClr val="ffff00"/>
                </a:solidFill>
                <a:latin typeface="Times New Roman"/>
                <a:ea typeface="MinionPro-Regular"/>
              </a:rPr>
              <a:t>destinasyon imajını pazara aktarmada önemli </a:t>
            </a:r>
            <a:r>
              <a:rPr b="0" lang="tr-TR" sz="3200" spc="-1" strike="noStrike">
                <a:solidFill>
                  <a:srgbClr val="ffff00"/>
                </a:solidFill>
                <a:latin typeface="Times New Roman"/>
                <a:ea typeface="MyriadPro-Bold"/>
              </a:rPr>
              <a:t>role</a:t>
            </a:r>
            <a:r>
              <a:rPr b="0" lang="tr-TR" sz="3200" spc="-1" strike="noStrike">
                <a:solidFill>
                  <a:srgbClr val="ffffff"/>
                </a:solidFill>
                <a:latin typeface="Times New Roman"/>
                <a:ea typeface="MyriadPro-Bold"/>
              </a:rPr>
              <a:t> sahip olan yayınlardır.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inionPro-Regular"/>
              </a:rPr>
              <a:t>• </a:t>
            </a:r>
            <a:r>
              <a:rPr b="0" i="1" lang="tr-TR" sz="3200" spc="-1" strike="noStrike">
                <a:solidFill>
                  <a:srgbClr val="ffff00"/>
                </a:solidFill>
                <a:latin typeface="Times New Roman"/>
                <a:ea typeface="MinionPro-Regular"/>
              </a:rPr>
              <a:t>Basılı Rehberler:</a:t>
            </a:r>
            <a:r>
              <a:rPr b="0" i="1" lang="tr-TR" sz="3200" spc="-1" strike="noStrike">
                <a:solidFill>
                  <a:srgbClr val="ffffff"/>
                </a:solidFill>
                <a:latin typeface="Times New Roman"/>
                <a:ea typeface="MinionPro-Regular"/>
              </a:rPr>
              <a:t> </a:t>
            </a:r>
            <a:r>
              <a:rPr b="0" lang="tr-TR" sz="3200" spc="-1" strike="noStrike">
                <a:solidFill>
                  <a:srgbClr val="ffff00"/>
                </a:solidFill>
                <a:latin typeface="Times New Roman"/>
                <a:ea typeface="MinionPro-Regular"/>
              </a:rPr>
              <a:t>Birçok destinasyon ve mekan</a:t>
            </a:r>
            <a:r>
              <a:rPr b="0" lang="tr-TR" sz="3200" spc="-1" strike="noStrike">
                <a:solidFill>
                  <a:srgbClr val="ffffff"/>
                </a:solidFill>
                <a:latin typeface="Times New Roman"/>
                <a:ea typeface="MinionPro-Regular"/>
              </a:rPr>
              <a:t> ile ilgili, rehberler basılmaktadır. Destinasyon rehberi, </a:t>
            </a:r>
            <a:r>
              <a:rPr b="0" lang="tr-TR" sz="3200" spc="-1" strike="noStrike">
                <a:solidFill>
                  <a:srgbClr val="ffff00"/>
                </a:solidFill>
                <a:latin typeface="Times New Roman"/>
                <a:ea typeface="MinionPro-Regular"/>
              </a:rPr>
              <a:t>destinasyon ve çekiciliklerine yönelik bilgi</a:t>
            </a:r>
            <a:r>
              <a:rPr b="0" lang="tr-TR" sz="3200" spc="-1" strike="noStrike">
                <a:solidFill>
                  <a:srgbClr val="ffffff"/>
                </a:solidFill>
                <a:latin typeface="Times New Roman"/>
                <a:ea typeface="MinionPro-Regular"/>
              </a:rPr>
              <a:t> vermektedir. Bu rehberler </a:t>
            </a:r>
            <a:r>
              <a:rPr b="0" lang="tr-TR" sz="3200" spc="-1" strike="noStrike">
                <a:solidFill>
                  <a:srgbClr val="ffff00"/>
                </a:solidFill>
                <a:latin typeface="Times New Roman"/>
                <a:ea typeface="MinionPro-Regular"/>
              </a:rPr>
              <a:t>ulaşım, iletişim altyapısı, kilit tedarikçiler ile ilgili detayları</a:t>
            </a:r>
            <a:r>
              <a:rPr b="0" lang="tr-TR" sz="3200" spc="-1" strike="noStrike">
                <a:solidFill>
                  <a:srgbClr val="ffffff"/>
                </a:solidFill>
                <a:latin typeface="Times New Roman"/>
                <a:ea typeface="MinionPro-Regular"/>
              </a:rPr>
              <a:t> da içermektedir.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6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ff"/>
                </a:solidFill>
                <a:latin typeface="Times New Roman"/>
                <a:ea typeface="MyriadPro-Bold"/>
              </a:rPr>
              <a:t>Destinasyon rehberleri şunları içermelidir: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ff"/>
                </a:solidFill>
                <a:latin typeface="Times New Roman"/>
                <a:ea typeface="MyriadPro-Bold"/>
              </a:rPr>
              <a:t>Yüksek kalitede </a:t>
            </a:r>
            <a:r>
              <a:rPr b="0" lang="tr-TR" sz="3200" spc="-1" strike="noStrike">
                <a:solidFill>
                  <a:srgbClr val="ffff00"/>
                </a:solidFill>
                <a:latin typeface="Times New Roman"/>
                <a:ea typeface="MyriadPro-Bold"/>
              </a:rPr>
              <a:t>fotoğraf</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inionPro-Regular"/>
              </a:rPr>
              <a:t>• </a:t>
            </a:r>
            <a:r>
              <a:rPr b="0" lang="tr-TR" sz="3200" spc="-1" strike="noStrike">
                <a:solidFill>
                  <a:srgbClr val="ffff00"/>
                </a:solidFill>
                <a:latin typeface="Times New Roman"/>
                <a:ea typeface="MinionPro-Regular"/>
              </a:rPr>
              <a:t>İki düzeyli haritalar</a:t>
            </a:r>
            <a:r>
              <a:rPr b="0" lang="tr-TR" sz="3200" spc="-1" strike="noStrike">
                <a:solidFill>
                  <a:srgbClr val="ffffff"/>
                </a:solidFill>
                <a:latin typeface="Times New Roman"/>
                <a:ea typeface="MinionPro-Regular"/>
              </a:rPr>
              <a:t> (destinasyonun ülke/bölge içindeki yeri ile etkinlik meka</a:t>
            </a:r>
            <a:r>
              <a:rPr b="0" lang="tr-TR" sz="3200" spc="-1" strike="noStrike">
                <a:solidFill>
                  <a:srgbClr val="ffffff"/>
                </a:solidFill>
                <a:latin typeface="Times New Roman"/>
                <a:ea typeface="MyriadPro-Bold"/>
              </a:rPr>
              <a:t>nının destinasyon içindeki yeri)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ff"/>
                </a:solidFill>
                <a:latin typeface="Times New Roman"/>
                <a:ea typeface="MyriadPro-Bold"/>
              </a:rPr>
              <a:t>Geniş kapsamlı </a:t>
            </a:r>
            <a:r>
              <a:rPr b="0" lang="tr-TR" sz="3200" spc="-1" strike="noStrike">
                <a:solidFill>
                  <a:srgbClr val="ffff00"/>
                </a:solidFill>
                <a:latin typeface="Times New Roman"/>
                <a:ea typeface="MyriadPro-Bold"/>
              </a:rPr>
              <a:t>indeks</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Odalar ve mekânların</a:t>
            </a:r>
            <a:r>
              <a:rPr b="0" lang="tr-TR" sz="3200" spc="-1" strike="noStrike">
                <a:solidFill>
                  <a:srgbClr val="ffffff"/>
                </a:solidFill>
                <a:latin typeface="Times New Roman"/>
                <a:ea typeface="MyriadPro-Bold"/>
              </a:rPr>
              <a:t> kapasitelerine yönelik bir </a:t>
            </a:r>
            <a:r>
              <a:rPr b="0" lang="tr-TR" sz="3200" spc="-1" strike="noStrike">
                <a:solidFill>
                  <a:srgbClr val="ffff00"/>
                </a:solidFill>
                <a:latin typeface="Times New Roman"/>
                <a:ea typeface="MyriadPro-Bold"/>
              </a:rPr>
              <a:t>özet</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bilgi</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 </a:t>
            </a:r>
            <a:r>
              <a:rPr b="0" i="1" lang="tr-TR" sz="3200" spc="-1" strike="noStrike">
                <a:solidFill>
                  <a:srgbClr val="ffff00"/>
                </a:solidFill>
                <a:latin typeface="Times New Roman"/>
                <a:ea typeface="MinionPro-It"/>
              </a:rPr>
              <a:t>Etkinlik Broşürleri:</a:t>
            </a:r>
            <a:r>
              <a:rPr b="0" i="1" lang="tr-TR" sz="3200" spc="-1" strike="noStrike">
                <a:solidFill>
                  <a:srgbClr val="ffffff"/>
                </a:solidFill>
                <a:latin typeface="Times New Roman"/>
                <a:ea typeface="MinionPro-It"/>
              </a:rPr>
              <a:t> </a:t>
            </a:r>
            <a:r>
              <a:rPr b="0" lang="tr-TR" sz="3200" spc="-1" strike="noStrike">
                <a:solidFill>
                  <a:srgbClr val="ffffff"/>
                </a:solidFill>
                <a:latin typeface="Times New Roman"/>
                <a:ea typeface="MinionPro-Regular"/>
              </a:rPr>
              <a:t>Bu broşürler, </a:t>
            </a:r>
            <a:r>
              <a:rPr b="0" lang="tr-TR" sz="3200" spc="-1" strike="noStrike">
                <a:solidFill>
                  <a:srgbClr val="ffff00"/>
                </a:solidFill>
                <a:latin typeface="Times New Roman"/>
                <a:ea typeface="MinionPro-Regular"/>
              </a:rPr>
              <a:t>belli bir mekana yönelik olarak detaylı bilgi</a:t>
            </a:r>
            <a:r>
              <a:rPr b="0" lang="tr-TR" sz="3200" spc="-1" strike="noStrike">
                <a:solidFill>
                  <a:srgbClr val="ffffff"/>
                </a:solidFill>
                <a:latin typeface="Times New Roman"/>
                <a:ea typeface="MinionPro-Regular"/>
              </a:rPr>
              <a:t> sağlamadır. </a:t>
            </a:r>
            <a:r>
              <a:rPr b="0" lang="tr-TR" sz="3200" spc="-1" strike="noStrike">
                <a:solidFill>
                  <a:srgbClr val="ffff00"/>
                </a:solidFill>
                <a:latin typeface="Times New Roman"/>
                <a:ea typeface="MyriadPro-Bold"/>
              </a:rPr>
              <a:t>Bir mekanı aynı zamanda</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destinasyon bağlamında konumlandırmaktadır.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 broşürlerinin içermesi gereken bilgiler şunlardır: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 </a:t>
            </a:r>
            <a:r>
              <a:rPr b="0" lang="tr-TR" sz="3200" spc="-1" strike="noStrike">
                <a:solidFill>
                  <a:srgbClr val="ffff00"/>
                </a:solidFill>
                <a:latin typeface="Times New Roman"/>
                <a:ea typeface="MyriadPro-Bold"/>
              </a:rPr>
              <a:t>Detaylı haritalar ve bölge bilgisi:</a:t>
            </a:r>
            <a:r>
              <a:rPr b="0" lang="tr-TR" sz="3200" spc="-1" strike="noStrike">
                <a:solidFill>
                  <a:srgbClr val="ffffff"/>
                </a:solidFill>
                <a:latin typeface="Times New Roman"/>
                <a:ea typeface="MyriadPro-Bold"/>
              </a:rPr>
              <a:t> En az </a:t>
            </a:r>
            <a:r>
              <a:rPr b="0" lang="tr-TR" sz="3200" spc="-1" strike="noStrike">
                <a:solidFill>
                  <a:srgbClr val="ffff00"/>
                </a:solidFill>
                <a:latin typeface="Times New Roman"/>
                <a:ea typeface="MyriadPro-Bold"/>
              </a:rPr>
              <a:t>iki harita</a:t>
            </a:r>
            <a:r>
              <a:rPr b="0" lang="tr-TR" sz="3200" spc="-1" strike="noStrike">
                <a:solidFill>
                  <a:srgbClr val="ffffff"/>
                </a:solidFill>
                <a:latin typeface="Times New Roman"/>
                <a:ea typeface="MyriadPro-Bold"/>
              </a:rPr>
              <a:t> yer almalıdır. Bunlardan </a:t>
            </a:r>
            <a:r>
              <a:rPr b="0" lang="tr-TR" sz="3200" spc="-1" strike="noStrike">
                <a:solidFill>
                  <a:srgbClr val="ffff00"/>
                </a:solidFill>
                <a:latin typeface="Times New Roman"/>
                <a:ea typeface="MyriadPro-Bold"/>
              </a:rPr>
              <a:t>biri</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mekanın destinasyon içerisindeki yerini belirlemeye yöneliktir.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İkincisi de bir mekandaki detaylı yerini belirlemek</a:t>
            </a:r>
            <a:r>
              <a:rPr b="0" lang="tr-TR" sz="3200" spc="-1" strike="noStrike">
                <a:solidFill>
                  <a:srgbClr val="ffffff"/>
                </a:solidFill>
                <a:latin typeface="Times New Roman"/>
                <a:ea typeface="MyriadPro-Bold"/>
              </a:rPr>
              <a:t> içindir.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Mekânın fotoğrafları:</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Dış</a:t>
            </a:r>
            <a:r>
              <a:rPr b="0" lang="tr-TR" sz="3200" spc="-1" strike="noStrike">
                <a:solidFill>
                  <a:srgbClr val="ffffff"/>
                </a:solidFill>
                <a:latin typeface="Times New Roman"/>
                <a:ea typeface="MyriadPro-Bold"/>
              </a:rPr>
              <a:t> mekân çekimi </a:t>
            </a:r>
            <a:r>
              <a:rPr b="0" lang="tr-TR" sz="3200" spc="-1" strike="noStrike">
                <a:solidFill>
                  <a:srgbClr val="ffff00"/>
                </a:solidFill>
                <a:latin typeface="Times New Roman"/>
                <a:ea typeface="MyriadPro-Bold"/>
              </a:rPr>
              <a:t>ve iç mekân çekim fotoğrafları </a:t>
            </a:r>
            <a:r>
              <a:rPr b="0" lang="tr-TR" sz="3200" spc="-1" strike="noStrike">
                <a:solidFill>
                  <a:srgbClr val="ffffff"/>
                </a:solidFill>
                <a:latin typeface="Times New Roman"/>
                <a:ea typeface="MyriadPro-Bold"/>
              </a:rPr>
              <a:t>yer al</a:t>
            </a:r>
            <a:r>
              <a:rPr b="0" lang="tr-TR" sz="3200" spc="-1" strike="noStrike">
                <a:solidFill>
                  <a:srgbClr val="ffffff"/>
                </a:solidFill>
                <a:latin typeface="Times New Roman"/>
                <a:ea typeface="MinionPro-Regular"/>
              </a:rPr>
              <a:t>malıdır. </a:t>
            </a:r>
            <a:r>
              <a:rPr b="0" lang="tr-TR" sz="3200" spc="-1" strike="noStrike">
                <a:solidFill>
                  <a:srgbClr val="ffffff"/>
                </a:solidFill>
                <a:latin typeface="Times New Roman"/>
                <a:ea typeface="MyriadPro-Bold"/>
              </a:rPr>
              <a:t>Bu fotoğraflar, </a:t>
            </a:r>
            <a:r>
              <a:rPr b="0" lang="tr-TR" sz="3200" spc="-1" strike="noStrike">
                <a:solidFill>
                  <a:srgbClr val="ffff00"/>
                </a:solidFill>
                <a:latin typeface="Times New Roman"/>
                <a:ea typeface="MyriadPro-Bold"/>
              </a:rPr>
              <a:t>içinde </a:t>
            </a:r>
            <a:r>
              <a:rPr b="0" lang="tr-TR" sz="3200" spc="-1" strike="noStrike" u="sng">
                <a:solidFill>
                  <a:srgbClr val="ffff00"/>
                </a:solidFill>
                <a:uFillTx/>
                <a:latin typeface="Times New Roman"/>
                <a:ea typeface="MyriadPro-Bold"/>
              </a:rPr>
              <a:t>insan</a:t>
            </a:r>
            <a:r>
              <a:rPr b="0" lang="tr-TR" sz="3200" spc="-1" strike="noStrike">
                <a:solidFill>
                  <a:srgbClr val="ffff00"/>
                </a:solidFill>
                <a:latin typeface="Times New Roman"/>
                <a:ea typeface="MyriadPro-Bold"/>
              </a:rPr>
              <a:t> olması durumunda daha etkilidir.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7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Detaylı teknik bilgiler:</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Farklı oturma düzenlemelerine yönelik kapasiteler, oda boyutları, tavan yüksekliği, ışıklandırma ve görsel-işitsel detaylar</a:t>
            </a:r>
            <a:r>
              <a:rPr b="0" lang="tr-TR" sz="3200" spc="-1" strike="noStrike">
                <a:solidFill>
                  <a:srgbClr val="ffffff"/>
                </a:solidFill>
                <a:latin typeface="Arial"/>
                <a:ea typeface="MyriadPro-Bold"/>
              </a:rPr>
              <a:t> belirtilmelidir.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İç düzen planı:</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Mekân içerisinde toplantı salonlarının yerleşim düzenlerini</a:t>
            </a:r>
            <a:r>
              <a:rPr b="0" lang="tr-TR" sz="3200" spc="-1" strike="noStrike">
                <a:solidFill>
                  <a:srgbClr val="ffffff"/>
                </a:solidFill>
                <a:latin typeface="Arial"/>
                <a:ea typeface="MyriadPro-Bold"/>
              </a:rPr>
              <a:t> göstermektedir. Bu da </a:t>
            </a:r>
            <a:r>
              <a:rPr b="0" lang="tr-TR" sz="3200" spc="-1" strike="noStrike">
                <a:solidFill>
                  <a:srgbClr val="ffff00"/>
                </a:solidFill>
                <a:latin typeface="Arial"/>
                <a:ea typeface="MyriadPro-Bold"/>
              </a:rPr>
              <a:t>organizasyon düzenleyenlerin ihtiyaçlarının karşılanmasında yardımcı</a:t>
            </a:r>
            <a:r>
              <a:rPr b="0" lang="tr-TR" sz="3200" spc="-1" strike="noStrike">
                <a:solidFill>
                  <a:srgbClr val="ffffff"/>
                </a:solidFill>
                <a:latin typeface="Arial"/>
                <a:ea typeface="MyriadPro-Bold"/>
              </a:rPr>
              <a:t> olmaktadır.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7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Web Bloglar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Bloglar, etkinliklerin pazarlanmasını</a:t>
            </a:r>
            <a:r>
              <a:rPr b="0" lang="tr-TR" sz="3200" spc="-1" strike="noStrike">
                <a:solidFill>
                  <a:srgbClr val="ffffff"/>
                </a:solidFill>
                <a:latin typeface="Arial"/>
                <a:ea typeface="MyriadPro-Bold"/>
              </a:rPr>
              <a:t> hızlı şekilde etkilemektedir. </a:t>
            </a:r>
            <a:r>
              <a:rPr b="0" lang="tr-TR" sz="3200" spc="-1" strike="noStrike">
                <a:solidFill>
                  <a:srgbClr val="ffff00"/>
                </a:solidFill>
                <a:latin typeface="Arial"/>
                <a:ea typeface="MyriadPro-Bold"/>
              </a:rPr>
              <a:t>Blog</a:t>
            </a:r>
            <a:r>
              <a:rPr b="0" lang="tr-TR" sz="3200" spc="-1" strike="noStrike">
                <a:solidFill>
                  <a:srgbClr val="ffffff"/>
                </a:solidFill>
                <a:latin typeface="Arial"/>
                <a:ea typeface="MyriadPro-Bold"/>
              </a:rPr>
              <a:t> bir kişi tarafından oluşturulmuş ve devam ettirilen </a:t>
            </a:r>
            <a:r>
              <a:rPr b="0" lang="tr-TR" sz="3200" spc="-1" strike="noStrike">
                <a:solidFill>
                  <a:srgbClr val="ffff00"/>
                </a:solidFill>
                <a:latin typeface="Arial"/>
                <a:ea typeface="MyriadPro-Bold"/>
              </a:rPr>
              <a:t>çevrimiçi dergilerdir.</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Bloğun güncel tutulması faaliyetine</a:t>
            </a:r>
            <a:r>
              <a:rPr b="0" lang="tr-TR" sz="3200" spc="-1" strike="noStrike">
                <a:solidFill>
                  <a:srgbClr val="ffffff"/>
                </a:solidFill>
                <a:latin typeface="Arial"/>
                <a:ea typeface="MyriadPro-Bold"/>
              </a:rPr>
              <a:t> </a:t>
            </a:r>
            <a:r>
              <a:rPr b="0" i="1" lang="tr-TR" sz="3200" spc="-1" strike="noStrike">
                <a:solidFill>
                  <a:srgbClr val="ffff00"/>
                </a:solidFill>
                <a:latin typeface="MinionPro-It"/>
                <a:ea typeface="MinionPro-It"/>
              </a:rPr>
              <a:t>blogging</a:t>
            </a:r>
            <a:r>
              <a:rPr b="0" i="1" lang="tr-TR" sz="3200" spc="-1" strike="noStrike">
                <a:solidFill>
                  <a:srgbClr val="ffffff"/>
                </a:solidFill>
                <a:latin typeface="MinionPro-It"/>
                <a:ea typeface="MinionPro-It"/>
              </a:rPr>
              <a:t>, </a:t>
            </a:r>
            <a:r>
              <a:rPr b="0" lang="tr-TR" sz="3200" spc="-1" strike="noStrike">
                <a:solidFill>
                  <a:srgbClr val="ffff00"/>
                </a:solidFill>
                <a:latin typeface="Arial"/>
                <a:ea typeface="MyriadPro-Bold"/>
              </a:rPr>
              <a:t>blog tutan kişiye ise </a:t>
            </a:r>
            <a:r>
              <a:rPr b="0" i="1" lang="tr-TR" sz="3200" spc="-1" strike="noStrike">
                <a:solidFill>
                  <a:srgbClr val="ffff00"/>
                </a:solidFill>
                <a:latin typeface="MinionPro-It"/>
                <a:ea typeface="MinionPro-It"/>
              </a:rPr>
              <a:t>blogger</a:t>
            </a:r>
            <a:r>
              <a:rPr b="0" i="1" lang="tr-TR" sz="3200" spc="-1" strike="noStrike">
                <a:solidFill>
                  <a:srgbClr val="ffffff"/>
                </a:solidFill>
                <a:latin typeface="MinionPro-It"/>
                <a:ea typeface="MinionPro-It"/>
              </a:rPr>
              <a:t> </a:t>
            </a:r>
            <a:r>
              <a:rPr b="0" lang="tr-TR" sz="3200" spc="-1" strike="noStrike">
                <a:solidFill>
                  <a:srgbClr val="ffffff"/>
                </a:solidFill>
                <a:latin typeface="Arial"/>
                <a:ea typeface="MyriadPro-Bold"/>
              </a:rPr>
              <a:t>denilmektedir. Bloglar özel bir teknik bilgi gerektirmediği için </a:t>
            </a:r>
            <a:r>
              <a:rPr b="0" lang="tr-TR" sz="3200" spc="-1" strike="noStrike">
                <a:solidFill>
                  <a:srgbClr val="ffff00"/>
                </a:solidFill>
                <a:latin typeface="Arial"/>
                <a:ea typeface="MyriadPro-Bold"/>
              </a:rPr>
              <a:t>herhangi biri tarafından tutulabilmektedir.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Times New Roman"/>
                <a:ea typeface="MyriadPro-Bold"/>
              </a:rPr>
              <a:t>    </a:t>
            </a:r>
            <a:r>
              <a:rPr b="0" lang="tr-TR" sz="3200" spc="-1" strike="noStrike">
                <a:solidFill>
                  <a:srgbClr val="ffff00"/>
                </a:solidFill>
                <a:latin typeface="Times New Roman"/>
                <a:ea typeface="MyriadPro-Bold"/>
              </a:rPr>
              <a:t>ETKİNLİK DENEYİMİ VE ATMOSFERİ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Etkinlikler</a:t>
            </a:r>
            <a:r>
              <a:rPr b="0" lang="tr-TR" sz="3200" spc="-1" strike="noStrike">
                <a:solidFill>
                  <a:srgbClr val="ffffff"/>
                </a:solidFill>
                <a:latin typeface="Times New Roman"/>
                <a:ea typeface="MyriadPro-Bold"/>
              </a:rPr>
              <a:t>, hedef kitleye yönelik bir akış sunması ve aktif olarak kişileri sarmalaması ile birlikte, </a:t>
            </a:r>
            <a:r>
              <a:rPr b="0" lang="tr-TR" sz="3200" spc="-1" strike="noStrike">
                <a:solidFill>
                  <a:srgbClr val="ffff00"/>
                </a:solidFill>
                <a:latin typeface="Times New Roman"/>
                <a:ea typeface="MyriadPro-Bold"/>
              </a:rPr>
              <a:t>hedef grubun tüm duyularına hitap eden bir deneyim yaşatabilmektedir.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Her etkinliğin kendine özgü</a:t>
            </a:r>
            <a:r>
              <a:rPr b="0" lang="tr-TR" sz="3200" spc="-1" strike="noStrike">
                <a:solidFill>
                  <a:srgbClr val="ffffff"/>
                </a:solidFill>
                <a:latin typeface="Times New Roman"/>
                <a:ea typeface="MyriadPro-Bold"/>
              </a:rPr>
              <a:t> olması nedeniyle de bir </a:t>
            </a:r>
            <a:r>
              <a:rPr b="0" lang="tr-TR" sz="3200" spc="-1" strike="noStrike">
                <a:solidFill>
                  <a:srgbClr val="ffff00"/>
                </a:solidFill>
                <a:latin typeface="Times New Roman"/>
                <a:ea typeface="MyriadPro-Bold"/>
              </a:rPr>
              <a:t>etkinliğin birebir aynısının tekrar gerçekleştirilmesi mümkün değildir.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Times New Roman"/>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ff"/>
                </a:solidFill>
                <a:latin typeface="Times New Roman"/>
                <a:ea typeface="MyriadPro-Bold"/>
              </a:rPr>
              <a:t>Her ne kadar planlanan </a:t>
            </a:r>
            <a:r>
              <a:rPr b="0" lang="tr-TR" sz="3200" spc="-1" strike="noStrike">
                <a:solidFill>
                  <a:srgbClr val="ffff00"/>
                </a:solidFill>
                <a:latin typeface="Times New Roman"/>
                <a:ea typeface="MyriadPro-Bold"/>
              </a:rPr>
              <a:t>etkinlikler biçimsel olarak aynı olsa da</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düzeni, katılımcılar ve program etkinliği deneyimsel veya somut haliyle farklı</a:t>
            </a:r>
            <a:r>
              <a:rPr b="0" lang="tr-TR" sz="3200" spc="-1" strike="noStrike">
                <a:solidFill>
                  <a:srgbClr val="ffffff"/>
                </a:solidFill>
                <a:latin typeface="Times New Roman"/>
                <a:ea typeface="MyriadPro-Bold"/>
              </a:rPr>
              <a:t> olmasını sağlayacaktır. </a:t>
            </a:r>
            <a:r>
              <a:rPr b="0" lang="tr-TR" sz="3200" spc="-1" strike="noStrike">
                <a:solidFill>
                  <a:srgbClr val="ffff00"/>
                </a:solidFill>
                <a:latin typeface="Times New Roman"/>
                <a:ea typeface="MyriadPro-Bold"/>
              </a:rPr>
              <a:t>Katılımcıların ve izleyicilerin beklentileri, tutumları ve keyifleri</a:t>
            </a:r>
            <a:r>
              <a:rPr b="0" lang="tr-TR" sz="3200" spc="-1" strike="noStrike">
                <a:solidFill>
                  <a:srgbClr val="ffffff"/>
                </a:solidFill>
                <a:latin typeface="Times New Roman"/>
                <a:ea typeface="MyriadPro-Bold"/>
              </a:rPr>
              <a:t> de </a:t>
            </a:r>
            <a:r>
              <a:rPr b="0" lang="tr-TR" sz="3200" spc="-1" strike="noStrike">
                <a:solidFill>
                  <a:srgbClr val="ffff00"/>
                </a:solidFill>
                <a:latin typeface="Times New Roman"/>
                <a:ea typeface="MyriadPro-Bold"/>
              </a:rPr>
              <a:t>farklı olacağı için</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deneyimlerin farklı</a:t>
            </a:r>
            <a:r>
              <a:rPr b="0" lang="tr-TR" sz="3200" spc="-1" strike="noStrike">
                <a:solidFill>
                  <a:srgbClr val="ffffff"/>
                </a:solidFill>
                <a:latin typeface="Times New Roman"/>
                <a:ea typeface="MyriadPro-Bold"/>
              </a:rPr>
              <a:t> olması söz konusudur.</a:t>
            </a:r>
            <a:endParaRPr b="0" lang="tr-TR" sz="3200" spc="-1" strike="noStrike">
              <a:solidFill>
                <a:srgbClr val="ffffff"/>
              </a:solidFill>
              <a:latin typeface="Times New Roman"/>
            </a:endParaRPr>
          </a:p>
          <a:p>
            <a:pPr indent="0" algn="just">
              <a:lnSpc>
                <a:spcPct val="100000"/>
              </a:lnSpc>
              <a:spcBef>
                <a:spcPts val="1417"/>
              </a:spcBef>
              <a:buNone/>
              <a:tabLst>
                <a:tab algn="l" pos="0"/>
              </a:tabLst>
            </a:pPr>
            <a:endParaRPr b="0" lang="tr-TR" sz="3200" spc="-1" strike="noStrike">
              <a:solidFill>
                <a:srgbClr val="ffffff"/>
              </a:solidFill>
              <a:latin typeface="Times New Roman"/>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Etkinlik kapsamında değerlendirildiğinde</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sosyal medya,</a:t>
            </a:r>
            <a:r>
              <a:rPr b="0" lang="tr-TR" sz="3200" spc="-1" strike="noStrike">
                <a:solidFill>
                  <a:srgbClr val="ffffff"/>
                </a:solidFill>
                <a:latin typeface="Arial"/>
                <a:ea typeface="MyriadPro-Bold"/>
              </a:rPr>
              <a:t> insanların içinde bulundukları </a:t>
            </a:r>
            <a:r>
              <a:rPr b="0" lang="tr-TR" sz="3200" spc="-1" strike="noStrike">
                <a:solidFill>
                  <a:srgbClr val="ffff00"/>
                </a:solidFill>
                <a:latin typeface="Arial"/>
                <a:ea typeface="MyriadPro-Bold"/>
              </a:rPr>
              <a:t>etkinlikleri birbirleriyle paylaşmalarına</a:t>
            </a:r>
            <a:r>
              <a:rPr b="0" lang="tr-TR" sz="3200" spc="-1" strike="noStrike">
                <a:solidFill>
                  <a:srgbClr val="ffffff"/>
                </a:solidFill>
                <a:latin typeface="Arial"/>
                <a:ea typeface="MyriadPro-Bold"/>
              </a:rPr>
              <a:t> ve daha sonrasında etkinlik anında </a:t>
            </a:r>
            <a:r>
              <a:rPr b="0" lang="tr-TR" sz="3200" spc="-1" strike="noStrike">
                <a:solidFill>
                  <a:srgbClr val="ffff00"/>
                </a:solidFill>
                <a:latin typeface="Arial"/>
                <a:ea typeface="MyriadPro-Bold"/>
              </a:rPr>
              <a:t>yaşadıklarını</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fotoğraf, video ve yorumlarla paylaşmalarına aracı</a:t>
            </a:r>
            <a:r>
              <a:rPr b="0" lang="tr-TR" sz="3200" spc="-1" strike="noStrike">
                <a:solidFill>
                  <a:srgbClr val="ffffff"/>
                </a:solidFill>
                <a:latin typeface="Arial"/>
                <a:ea typeface="MyriadPro-Bold"/>
              </a:rPr>
              <a:t> olmaktadır. </a:t>
            </a:r>
            <a:r>
              <a:rPr b="0" lang="tr-TR" sz="3200" spc="-1" strike="noStrike">
                <a:solidFill>
                  <a:srgbClr val="ffff00"/>
                </a:solidFill>
                <a:latin typeface="Arial"/>
                <a:ea typeface="MyriadPro-Bold"/>
              </a:rPr>
              <a:t>Etkinlik öncesinde</a:t>
            </a:r>
            <a:r>
              <a:rPr b="0" lang="tr-TR" sz="3200" spc="-1" strike="noStrike">
                <a:solidFill>
                  <a:srgbClr val="ffffff"/>
                </a:solidFill>
                <a:latin typeface="Arial"/>
                <a:ea typeface="MyriadPro-Bold"/>
              </a:rPr>
              <a:t>, etkinlik </a:t>
            </a:r>
            <a:r>
              <a:rPr b="0" lang="tr-TR" sz="3200" spc="-1" strike="noStrike">
                <a:solidFill>
                  <a:srgbClr val="ffff00"/>
                </a:solidFill>
                <a:latin typeface="Arial"/>
                <a:ea typeface="MyriadPro-Bold"/>
              </a:rPr>
              <a:t>sırasında</a:t>
            </a:r>
            <a:r>
              <a:rPr b="0" lang="tr-TR" sz="3200" spc="-1" strike="noStrike">
                <a:solidFill>
                  <a:srgbClr val="ffffff"/>
                </a:solidFill>
                <a:latin typeface="Arial"/>
                <a:ea typeface="MyriadPro-Bold"/>
              </a:rPr>
              <a:t> ve </a:t>
            </a:r>
            <a:r>
              <a:rPr b="0" lang="tr-TR" sz="3200" spc="-1" strike="noStrike">
                <a:solidFill>
                  <a:srgbClr val="ffff00"/>
                </a:solidFill>
                <a:latin typeface="Arial"/>
                <a:ea typeface="MyriadPro-Bold"/>
              </a:rPr>
              <a:t>sonrasında</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etkinlik paylaşımlarının sosyal medya aracılığı ile yönetilmesi </a:t>
            </a:r>
            <a:r>
              <a:rPr b="0" lang="tr-TR" sz="3200" spc="-1" strike="noStrike">
                <a:solidFill>
                  <a:srgbClr val="ffffff"/>
                </a:solidFill>
                <a:latin typeface="Arial"/>
                <a:ea typeface="MyriadPro-Bold"/>
              </a:rPr>
              <a:t>gerekmektedir.</a:t>
            </a:r>
            <a:endParaRPr b="0" lang="tr-TR" sz="3200" spc="-1" strike="noStrike">
              <a:solidFill>
                <a:srgbClr val="ffffff"/>
              </a:solidFill>
              <a:latin typeface="Arial"/>
            </a:endParaRPr>
          </a:p>
          <a:p>
            <a:pPr indent="0">
              <a:spcBef>
                <a:spcPts val="1417"/>
              </a:spcBef>
              <a:buNone/>
            </a:pPr>
            <a:endParaRPr b="1" lang="tr-TR" sz="400" spc="-1" strike="noStrike">
              <a:solidFill>
                <a:srgbClr val="ffffff"/>
              </a:solidFill>
              <a:latin typeface="MyriadPro-Bold"/>
              <a:ea typeface="MyriadPro-Bold"/>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Deneyim</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ise</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bir işletmenin</a:t>
            </a:r>
            <a:r>
              <a:rPr b="0" lang="tr-TR" sz="3200" spc="-1" strike="noStrike">
                <a:solidFill>
                  <a:srgbClr val="ffffff"/>
                </a:solidFill>
                <a:latin typeface="Arial"/>
                <a:ea typeface="MyriadPro-Bold"/>
              </a:rPr>
              <a:t> hatırlanmaya değer bir etkinlik yaratan şekilde müşterileri bütünleştirmek için </a:t>
            </a:r>
            <a:r>
              <a:rPr b="0" lang="tr-TR" sz="3200" spc="-1" strike="noStrike">
                <a:solidFill>
                  <a:srgbClr val="ffff00"/>
                </a:solidFill>
                <a:latin typeface="Arial"/>
                <a:ea typeface="MyriadPro-Bold"/>
              </a:rPr>
              <a:t>sunduğu hizmetleri birer sahne, malları da bu sahnedeki malzemeler olarak kullanması ile birlikte ortaya cıkar.</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Emtialar takas edilebilir; mallar somuttur; hizmetler soyuttur ve deneyimler hatırlanmaya değerdir.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Deneyimsel bakış açısıyla</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 pazarlamasını dört özellik</a:t>
            </a:r>
            <a:r>
              <a:rPr b="0" lang="tr-TR" sz="3200" spc="-1" strike="noStrike">
                <a:solidFill>
                  <a:srgbClr val="ffffff"/>
                </a:solidFill>
                <a:latin typeface="Times New Roman"/>
                <a:ea typeface="MyriadPro-Bold"/>
              </a:rPr>
              <a:t> oluşturmaktadır. Bunlardan </a:t>
            </a:r>
            <a:r>
              <a:rPr b="0" lang="tr-TR" sz="3200" spc="-1" strike="noStrike" u="sng">
                <a:solidFill>
                  <a:srgbClr val="ffff00"/>
                </a:solidFill>
                <a:uFillTx/>
                <a:latin typeface="Times New Roman"/>
                <a:ea typeface="MyriadPro-Bold"/>
              </a:rPr>
              <a:t>birincisi</a:t>
            </a: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deneyim</a:t>
            </a: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temelli</a:t>
            </a:r>
            <a:r>
              <a:rPr b="0" lang="tr-TR" sz="3200" spc="-1" strike="noStrike">
                <a:solidFill>
                  <a:srgbClr val="ffffff"/>
                </a:solidFill>
                <a:latin typeface="Times New Roman"/>
                <a:ea typeface="MyriadPro-Bold"/>
              </a:rPr>
              <a:t> olmasıdır. Etkinlikler, </a:t>
            </a:r>
            <a:r>
              <a:rPr b="0" lang="tr-TR" sz="3200" spc="-1" strike="noStrike">
                <a:solidFill>
                  <a:srgbClr val="ffff00"/>
                </a:solidFill>
                <a:latin typeface="Times New Roman"/>
                <a:ea typeface="MyriadPro-Bold"/>
              </a:rPr>
              <a:t>kişisel</a:t>
            </a:r>
            <a:r>
              <a:rPr b="0" lang="tr-TR" sz="3200" spc="-1" strike="noStrike">
                <a:solidFill>
                  <a:srgbClr val="ffffff"/>
                </a:solidFill>
                <a:latin typeface="Times New Roman"/>
                <a:ea typeface="MyriadPro-Bold"/>
              </a:rPr>
              <a:t> olarak yaşanan </a:t>
            </a:r>
            <a:r>
              <a:rPr b="0" lang="tr-TR" sz="3200" spc="-1" strike="noStrike">
                <a:solidFill>
                  <a:srgbClr val="ffff00"/>
                </a:solidFill>
                <a:latin typeface="Times New Roman"/>
                <a:ea typeface="MyriadPro-Bold"/>
              </a:rPr>
              <a:t>deneyimlerdir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Katılımcılar, etkinliklere katılarak aktif bir performans sergilerler.</a:t>
            </a:r>
            <a:r>
              <a:rPr b="0" lang="tr-TR" sz="3200" spc="-1" strike="noStrike">
                <a:solidFill>
                  <a:srgbClr val="ffffff"/>
                </a:solidFill>
                <a:latin typeface="Times New Roman"/>
                <a:ea typeface="MyriadPro-Bold"/>
              </a:rPr>
              <a:t> Bu durumda </a:t>
            </a:r>
            <a:r>
              <a:rPr b="0" lang="tr-TR" sz="3200" spc="-1" strike="noStrike">
                <a:solidFill>
                  <a:srgbClr val="ffff00"/>
                </a:solidFill>
                <a:latin typeface="Times New Roman"/>
                <a:ea typeface="MyriadPro-Bold"/>
              </a:rPr>
              <a:t>hem marka deneyimlenir hem de katılımcıların yaşam kalitelerine katkı</a:t>
            </a:r>
            <a:r>
              <a:rPr b="0" lang="tr-TR" sz="3200" spc="-1" strike="noStrike">
                <a:solidFill>
                  <a:srgbClr val="ffffff"/>
                </a:solidFill>
                <a:latin typeface="Times New Roman"/>
                <a:ea typeface="MyriadPro-Bold"/>
              </a:rPr>
              <a:t> sağlar.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İkinci özellik</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olan</a:t>
            </a: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etkileşimde</a:t>
            </a:r>
            <a:r>
              <a:rPr b="0" lang="tr-TR" sz="3200" spc="-1" strike="noStrike">
                <a:solidFill>
                  <a:srgbClr val="ffffff"/>
                </a:solidFill>
                <a:latin typeface="Times New Roman"/>
                <a:ea typeface="MyriadPro-Bold"/>
              </a:rPr>
              <a:t>, </a:t>
            </a:r>
            <a:r>
              <a:rPr b="0" i="1" lang="tr-TR" sz="3200" spc="-1" strike="noStrike">
                <a:solidFill>
                  <a:srgbClr val="ffff00"/>
                </a:solidFill>
                <a:latin typeface="Times New Roman"/>
                <a:ea typeface="MyriadPro-Bold"/>
              </a:rPr>
              <a:t>katılımcılar</a:t>
            </a:r>
            <a:r>
              <a:rPr b="0" lang="tr-TR" sz="3200" spc="-1" strike="noStrike">
                <a:solidFill>
                  <a:srgbClr val="ffff00"/>
                </a:solidFill>
                <a:latin typeface="Times New Roman"/>
                <a:ea typeface="MyriadPro-Bold"/>
              </a:rPr>
              <a:t> ve </a:t>
            </a:r>
            <a:r>
              <a:rPr b="0" i="1" lang="tr-TR" sz="3200" spc="-1" strike="noStrike">
                <a:solidFill>
                  <a:srgbClr val="ffff00"/>
                </a:solidFill>
                <a:latin typeface="Times New Roman"/>
                <a:ea typeface="MyriadPro-Bold"/>
              </a:rPr>
              <a:t>marka/işletme çalışanları</a:t>
            </a:r>
            <a:r>
              <a:rPr b="0" lang="tr-TR" sz="3200" spc="-1" strike="noStrike">
                <a:solidFill>
                  <a:srgbClr val="ffff00"/>
                </a:solidFill>
                <a:latin typeface="Times New Roman"/>
                <a:ea typeface="MyriadPro-Bold"/>
              </a:rPr>
              <a:t> arasında karşılıklı etkileşim</a:t>
            </a:r>
            <a:r>
              <a:rPr b="0" lang="tr-TR" sz="3200" spc="-1" strike="noStrike">
                <a:solidFill>
                  <a:srgbClr val="ffffff"/>
                </a:solidFill>
                <a:latin typeface="Times New Roman"/>
                <a:ea typeface="MyriadPro-Bold"/>
              </a:rPr>
              <a:t> gerçekleşir. Bu nedenle, </a:t>
            </a:r>
            <a:r>
              <a:rPr b="0" lang="tr-TR" sz="3200" spc="-1" strike="noStrike">
                <a:solidFill>
                  <a:srgbClr val="ffff00"/>
                </a:solidFill>
                <a:latin typeface="Times New Roman"/>
                <a:ea typeface="MyriadPro-Bold"/>
              </a:rPr>
              <a:t>etkinlik pazarlaması, tüketici-marka ilişkilerinin katılmasında ideal</a:t>
            </a:r>
            <a:r>
              <a:rPr b="0" lang="tr-TR" sz="3200" spc="-1" strike="noStrike">
                <a:solidFill>
                  <a:srgbClr val="ffffff"/>
                </a:solidFill>
                <a:latin typeface="Times New Roman"/>
                <a:ea typeface="MyriadPro-Bold"/>
              </a:rPr>
              <a:t> bir stratejidir.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Üçüncü özellik ise</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sahnelenen etkinlikler ile tüketicilerin </a:t>
            </a:r>
            <a:r>
              <a:rPr b="0" lang="tr-TR" sz="3200" spc="-1" strike="noStrike" u="sng">
                <a:solidFill>
                  <a:srgbClr val="ffff00"/>
                </a:solidFill>
                <a:uFillTx/>
                <a:latin typeface="Times New Roman"/>
                <a:ea typeface="MyriadPro-Bold"/>
              </a:rPr>
              <a:t>duygusal</a:t>
            </a:r>
            <a:r>
              <a:rPr b="0" lang="tr-TR" sz="3200" spc="-1" strike="noStrike">
                <a:solidFill>
                  <a:srgbClr val="ffff00"/>
                </a:solidFill>
                <a:latin typeface="Times New Roman"/>
                <a:ea typeface="MyriadPro-Bold"/>
              </a:rPr>
              <a:t> olarak etkilenmesidir.</a:t>
            </a:r>
            <a:r>
              <a:rPr b="0" lang="tr-TR" sz="3200" spc="-1" strike="noStrike">
                <a:solidFill>
                  <a:srgbClr val="ffffff"/>
                </a:solidFill>
                <a:latin typeface="Times New Roman"/>
                <a:ea typeface="MyriadPro-Bold"/>
              </a:rPr>
              <a:t> Bu nedenle </a:t>
            </a:r>
            <a:r>
              <a:rPr b="0" lang="tr-TR" sz="3200" spc="-1" strike="noStrike">
                <a:solidFill>
                  <a:srgbClr val="ffff00"/>
                </a:solidFill>
                <a:latin typeface="Times New Roman"/>
                <a:ea typeface="MyriadPro-Bold"/>
              </a:rPr>
              <a:t>pazarlamacılar</a:t>
            </a:r>
            <a:r>
              <a:rPr b="0" lang="tr-TR" sz="3200" spc="-1" strike="noStrike">
                <a:solidFill>
                  <a:srgbClr val="ffffff"/>
                </a:solidFill>
                <a:latin typeface="Times New Roman"/>
                <a:ea typeface="MyriadPro-Bold"/>
              </a:rPr>
              <a:t>, tüketici duygu ve deneyimlerinde </a:t>
            </a:r>
            <a:r>
              <a:rPr b="0" lang="tr-TR" sz="3200" spc="-1" strike="noStrike">
                <a:solidFill>
                  <a:srgbClr val="ffff00"/>
                </a:solidFill>
                <a:latin typeface="Times New Roman"/>
                <a:ea typeface="MyriadPro-Bold"/>
              </a:rPr>
              <a:t>hangi duyusal marka deneyimlerinin yerleştiğini kontrol edebilmektedir.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Dramaturji</a:t>
            </a:r>
            <a:r>
              <a:rPr b="0" lang="tr-TR" sz="3200" spc="-1" strike="noStrike">
                <a:solidFill>
                  <a:srgbClr val="ffffff"/>
                </a:solidFill>
                <a:latin typeface="Times New Roman"/>
                <a:ea typeface="MyriadPro-Bold"/>
              </a:rPr>
              <a:t> ise </a:t>
            </a:r>
            <a:r>
              <a:rPr b="0" lang="tr-TR" sz="3200" spc="-1" strike="noStrike">
                <a:solidFill>
                  <a:srgbClr val="ffff00"/>
                </a:solidFill>
                <a:latin typeface="Times New Roman"/>
                <a:ea typeface="MyriadPro-Bold"/>
              </a:rPr>
              <a:t>son özelliktir.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Tüketicilerin</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marka</a:t>
            </a:r>
            <a:r>
              <a:rPr b="0" lang="tr-TR" sz="3200" spc="-1" strike="noStrike">
                <a:solidFill>
                  <a:srgbClr val="ffffff"/>
                </a:solidFill>
                <a:latin typeface="Times New Roman"/>
                <a:ea typeface="MyriadPro-Bold"/>
              </a:rPr>
              <a:t> hiper </a:t>
            </a:r>
            <a:r>
              <a:rPr b="0" lang="tr-TR" sz="3200" spc="-1" strike="noStrike">
                <a:solidFill>
                  <a:srgbClr val="ffff00"/>
                </a:solidFill>
                <a:latin typeface="Times New Roman"/>
                <a:ea typeface="MyriadPro-Bold"/>
              </a:rPr>
              <a:t>gerçekliğini</a:t>
            </a:r>
            <a:r>
              <a:rPr b="0" lang="tr-TR" sz="3200" spc="-1" strike="noStrike">
                <a:solidFill>
                  <a:srgbClr val="ffffff"/>
                </a:solidFill>
                <a:latin typeface="Times New Roman"/>
                <a:ea typeface="MyriadPro-Bold"/>
              </a:rPr>
              <a:t> duygusal olarak </a:t>
            </a:r>
            <a:r>
              <a:rPr b="0" lang="tr-TR" sz="3200" spc="-1" strike="noStrike">
                <a:solidFill>
                  <a:srgbClr val="ffff00"/>
                </a:solidFill>
                <a:latin typeface="Times New Roman"/>
                <a:ea typeface="MyriadPro-Bold"/>
              </a:rPr>
              <a:t>deneyimlemesi</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için</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marka imajını canlandıran ve hedef izleyicinin hayal gücünü yakalayan, </a:t>
            </a:r>
            <a:r>
              <a:rPr b="0" lang="tr-TR" sz="3200" spc="-1" strike="noStrike" u="sng">
                <a:solidFill>
                  <a:srgbClr val="ffff00"/>
                </a:solidFill>
                <a:uFillTx/>
                <a:latin typeface="Times New Roman"/>
                <a:ea typeface="MyriadPro-Bold"/>
              </a:rPr>
              <a:t>tiyatro oyununa benzeyen</a:t>
            </a:r>
            <a:r>
              <a:rPr b="0" lang="tr-TR" sz="3200" spc="-1" strike="noStrike">
                <a:solidFill>
                  <a:srgbClr val="ffff00"/>
                </a:solidFill>
                <a:latin typeface="Times New Roman"/>
                <a:ea typeface="MyriadPro-Bold"/>
              </a:rPr>
              <a:t> özgün ve yaratıcı bir </a:t>
            </a:r>
            <a:r>
              <a:rPr b="0" lang="tr-TR" sz="3200" spc="-1" strike="noStrike" u="sng">
                <a:solidFill>
                  <a:srgbClr val="ffff00"/>
                </a:solidFill>
                <a:uFillTx/>
                <a:latin typeface="Times New Roman"/>
                <a:ea typeface="MyriadPro-Bold"/>
              </a:rPr>
              <a:t>dramaturji</a:t>
            </a:r>
            <a:r>
              <a:rPr b="0" lang="tr-TR" sz="3200" spc="-1" strike="noStrike">
                <a:solidFill>
                  <a:srgbClr val="ffffff"/>
                </a:solidFill>
                <a:latin typeface="Times New Roman"/>
                <a:ea typeface="MyriadPro-Bold"/>
              </a:rPr>
              <a:t> gerekmektedir. Bu nedenle </a:t>
            </a:r>
            <a:r>
              <a:rPr b="0" lang="tr-TR" sz="3200" spc="-1" strike="noStrike">
                <a:solidFill>
                  <a:srgbClr val="ffff00"/>
                </a:solidFill>
                <a:latin typeface="Times New Roman"/>
                <a:ea typeface="MyriadPro-Bold"/>
              </a:rPr>
              <a:t>etkinlik pazarlama stratejisi</a:t>
            </a:r>
            <a:r>
              <a:rPr b="0" lang="tr-TR" sz="3200" spc="-1" strike="noStrike">
                <a:solidFill>
                  <a:srgbClr val="ffffff"/>
                </a:solidFill>
                <a:latin typeface="Times New Roman"/>
                <a:ea typeface="MyriadPro-Bold"/>
              </a:rPr>
              <a:t> tüketicinin gündelik  yaşam deneyimlerinden </a:t>
            </a:r>
            <a:r>
              <a:rPr b="0" lang="tr-TR" sz="3200" spc="-1" strike="noStrike" u="sng">
                <a:solidFill>
                  <a:srgbClr val="ffff00"/>
                </a:solidFill>
                <a:uFillTx/>
                <a:latin typeface="Times New Roman"/>
                <a:ea typeface="MyriadPro-Bold"/>
              </a:rPr>
              <a:t>farklılaştıkca</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tüketiciler arasındaki hareketlenme de artacaktır.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Günümüz müşterileri için etkinliklerde deneyim tasarımı,</a:t>
            </a:r>
            <a:r>
              <a:rPr b="0" lang="tr-TR" sz="3200" spc="-1" strike="noStrike">
                <a:solidFill>
                  <a:srgbClr val="ffffff"/>
                </a:solidFill>
                <a:latin typeface="Times New Roman"/>
                <a:ea typeface="MyriadPro-Bold"/>
              </a:rPr>
              <a:t> görsel olarak başarılı ancak istenilen deneyimsel çevreyi sunmakta başarısız olan tematik bir imaj yerine </a:t>
            </a:r>
            <a:r>
              <a:rPr b="0" lang="tr-TR" sz="3200" spc="-1" strike="noStrike">
                <a:solidFill>
                  <a:srgbClr val="ffff00"/>
                </a:solidFill>
                <a:latin typeface="Times New Roman"/>
                <a:ea typeface="MyriadPro-Bold"/>
              </a:rPr>
              <a:t>deneyim turu ile ilişkili olarak değerlendirilmelidir.</a:t>
            </a:r>
            <a:r>
              <a:rPr b="0" lang="tr-TR" sz="3200" spc="-1" strike="noStrike">
                <a:solidFill>
                  <a:srgbClr val="ffffff"/>
                </a:solidFill>
                <a:latin typeface="Times New Roman"/>
                <a:ea typeface="MyriadPro-Bold"/>
              </a:rPr>
              <a:t> Nitekim </a:t>
            </a:r>
            <a:r>
              <a:rPr b="0" lang="tr-TR" sz="3200" spc="-1" strike="noStrike">
                <a:solidFill>
                  <a:srgbClr val="ffff00"/>
                </a:solidFill>
                <a:latin typeface="Times New Roman"/>
                <a:ea typeface="MyriadPro-Bold"/>
              </a:rPr>
              <a:t>etkinlik deneyimleri ziyaretçilere fantastik bir ortamın yaratıldığı </a:t>
            </a:r>
            <a:r>
              <a:rPr b="0" lang="tr-TR" sz="3200" spc="-1" strike="noStrike" u="sng">
                <a:solidFill>
                  <a:srgbClr val="ffff00"/>
                </a:solidFill>
                <a:uFillTx/>
                <a:latin typeface="Times New Roman"/>
                <a:ea typeface="MyriadPro-Bold"/>
              </a:rPr>
              <a:t>hayali bir dünya</a:t>
            </a:r>
            <a:r>
              <a:rPr b="0" lang="tr-TR" sz="3200" spc="-1" strike="noStrike">
                <a:solidFill>
                  <a:srgbClr val="ffff00"/>
                </a:solidFill>
                <a:latin typeface="Times New Roman"/>
                <a:ea typeface="MyriadPro-Bold"/>
              </a:rPr>
              <a:t> açmaktadır. </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65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Etkinlik deneyiminin geliştirilmesi için</a:t>
            </a:r>
            <a:r>
              <a:rPr b="0" lang="tr-TR" sz="3200" spc="-1" strike="noStrike">
                <a:solidFill>
                  <a:srgbClr val="ffffff"/>
                </a:solidFill>
                <a:latin typeface="Arial"/>
                <a:ea typeface="MyriadPro-Bold"/>
              </a:rPr>
              <a:t> çok sayıda </a:t>
            </a:r>
            <a:r>
              <a:rPr b="0" lang="tr-TR" sz="3200" spc="-1" strike="noStrike">
                <a:solidFill>
                  <a:srgbClr val="ffff00"/>
                </a:solidFill>
                <a:latin typeface="Arial"/>
                <a:ea typeface="MyriadPro-Bold"/>
              </a:rPr>
              <a:t>unsurun</a:t>
            </a:r>
            <a:r>
              <a:rPr b="0" lang="tr-TR" sz="3200" spc="-1" strike="noStrike">
                <a:solidFill>
                  <a:srgbClr val="ffffff"/>
                </a:solidFill>
                <a:latin typeface="Arial"/>
                <a:ea typeface="MyriadPro-Bold"/>
              </a:rPr>
              <a:t> gözönüne alınması gerekmektedir. Bu unsurlar;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Etkinliğin teması,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Etkinlik atmosferi</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Etkinliğin destinasyonu</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Etkinlik mekânı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Etkinlik programı,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Etkinlik kaynakları,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Etkinlik zamanı/süresi,</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Etkinlik çalışanları,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ff"/>
                </a:solidFill>
                <a:latin typeface="Arial"/>
                <a:ea typeface="MyriadPro-Bold"/>
              </a:rPr>
              <a:t>Eğlence imkânları.</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ff"/>
                </a:solidFill>
                <a:latin typeface="Times New Roman"/>
                <a:ea typeface="MyriadPro-Bold"/>
              </a:rPr>
              <a:t>Bu unsurların arasında</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etkinlik atmosferi</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etkinliklerin en önemli çıktısıdır</a:t>
            </a:r>
            <a:r>
              <a:rPr b="0" lang="tr-TR" sz="3200" spc="-1" strike="noStrike">
                <a:solidFill>
                  <a:srgbClr val="ffffff"/>
                </a:solidFill>
                <a:latin typeface="Times New Roman"/>
                <a:ea typeface="MyriadPro-Bold"/>
              </a:rPr>
              <a:t> ve </a:t>
            </a:r>
            <a:r>
              <a:rPr b="0" lang="tr-TR" sz="3200" spc="-1" strike="noStrike">
                <a:solidFill>
                  <a:srgbClr val="ffff00"/>
                </a:solidFill>
                <a:latin typeface="Times New Roman"/>
                <a:ea typeface="MyriadPro-Bold"/>
              </a:rPr>
              <a:t>etkinlik atmosferi etkinliklerin </a:t>
            </a:r>
            <a:r>
              <a:rPr b="0" lang="tr-TR" sz="3200" spc="-1" strike="noStrike" u="sng">
                <a:solidFill>
                  <a:srgbClr val="ffff00"/>
                </a:solidFill>
                <a:uFillTx/>
                <a:latin typeface="Times New Roman"/>
                <a:ea typeface="MyriadPro-Bold"/>
              </a:rPr>
              <a:t>başarılı ya da başarısız</a:t>
            </a:r>
            <a:r>
              <a:rPr b="0" lang="tr-TR" sz="3200" spc="-1" strike="noStrike">
                <a:solidFill>
                  <a:srgbClr val="ffff00"/>
                </a:solidFill>
                <a:latin typeface="Times New Roman"/>
                <a:ea typeface="MyriadPro-Bold"/>
              </a:rPr>
              <a:t> olma nedenidir.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Etkinliklerin atmosferleri eğlence ortamının ve pozitif duyguların yaratılması için</a:t>
            </a:r>
            <a:r>
              <a:rPr b="0" lang="tr-TR" sz="3200" spc="-1" strike="noStrike">
                <a:solidFill>
                  <a:srgbClr val="ffffff"/>
                </a:solidFill>
                <a:latin typeface="Times New Roman"/>
                <a:ea typeface="MyriadPro-Bold"/>
              </a:rPr>
              <a:t> önemlidir. Dolayısıyla </a:t>
            </a:r>
            <a:r>
              <a:rPr b="0" lang="tr-TR" sz="3200" spc="-1" strike="noStrike" u="sng">
                <a:solidFill>
                  <a:srgbClr val="ffff00"/>
                </a:solidFill>
                <a:uFillTx/>
                <a:latin typeface="Times New Roman"/>
                <a:ea typeface="MyriadPro-Bold"/>
              </a:rPr>
              <a:t>etkinlik atmosferi boyutu ile güzel duyguların hatırlanma oranı</a:t>
            </a:r>
            <a:r>
              <a:rPr b="0" lang="tr-TR" sz="3200" spc="-1" strike="noStrike">
                <a:solidFill>
                  <a:srgbClr val="ffff00"/>
                </a:solidFill>
                <a:latin typeface="Times New Roman"/>
                <a:ea typeface="MyriadPro-Bold"/>
              </a:rPr>
              <a:t> arasında bir bağlantı </a:t>
            </a:r>
            <a:r>
              <a:rPr b="0" lang="tr-TR" sz="3200" spc="-1" strike="noStrike">
                <a:solidFill>
                  <a:srgbClr val="ffffff"/>
                </a:solidFill>
                <a:latin typeface="Times New Roman"/>
                <a:ea typeface="MyriadPro-Bold"/>
              </a:rPr>
              <a:t>bulunmaktadır.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1970 yılında duzenlenen EXPO ile ilgili olarak, etkinliğe katılanların </a:t>
            </a:r>
            <a:r>
              <a:rPr b="0" lang="tr-TR" sz="3200" spc="-1" strike="noStrike" u="sng">
                <a:solidFill>
                  <a:srgbClr val="ffff00"/>
                </a:solidFill>
                <a:uFillTx/>
                <a:latin typeface="Times New Roman"/>
                <a:ea typeface="MyriadPro-Bold"/>
              </a:rPr>
              <a:t>34 yıl sonra</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deneyimlerinde</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eğlenme, merak, umut, korku, travma</a:t>
            </a:r>
            <a:r>
              <a:rPr b="0" lang="tr-TR" sz="3200" spc="-1" strike="noStrike">
                <a:solidFill>
                  <a:srgbClr val="ffffff"/>
                </a:solidFill>
                <a:latin typeface="Times New Roman"/>
                <a:ea typeface="MyriadPro-Bold"/>
              </a:rPr>
              <a:t> gibi </a:t>
            </a:r>
            <a:r>
              <a:rPr b="0" lang="tr-TR" sz="3200" spc="-1" strike="noStrike">
                <a:solidFill>
                  <a:srgbClr val="ffff00"/>
                </a:solidFill>
                <a:latin typeface="Times New Roman"/>
                <a:ea typeface="MyriadPro-Bold"/>
              </a:rPr>
              <a:t>deneyimlerden hangisinin önemli olduğunu ve </a:t>
            </a:r>
            <a:r>
              <a:rPr b="0" lang="tr-TR" sz="3200" spc="-1" strike="noStrike" u="sng">
                <a:solidFill>
                  <a:srgbClr val="ffff00"/>
                </a:solidFill>
                <a:uFillTx/>
                <a:latin typeface="Times New Roman"/>
                <a:ea typeface="MyriadPro-Bold"/>
              </a:rPr>
              <a:t>hatırladıklarını</a:t>
            </a:r>
            <a:r>
              <a:rPr b="0" lang="tr-TR" sz="3200" spc="-1" strike="noStrike">
                <a:solidFill>
                  <a:srgbClr val="ffff00"/>
                </a:solidFill>
                <a:latin typeface="Times New Roman"/>
                <a:ea typeface="MyriadPro-Bold"/>
              </a:rPr>
              <a:t> araştırılmış</a:t>
            </a:r>
            <a:r>
              <a:rPr b="0" lang="tr-TR" sz="3200" spc="-1" strike="noStrike">
                <a:solidFill>
                  <a:srgbClr val="ffffff"/>
                </a:solidFill>
                <a:latin typeface="Times New Roman"/>
                <a:ea typeface="MyriadPro-Bold"/>
              </a:rPr>
              <a:t> ve deneyimin süresinin değil ancak </a:t>
            </a:r>
            <a:r>
              <a:rPr b="0" lang="tr-TR" sz="3200" spc="-1" strike="noStrike" u="sng">
                <a:solidFill>
                  <a:srgbClr val="ffff00"/>
                </a:solidFill>
                <a:uFillTx/>
                <a:latin typeface="Times New Roman"/>
                <a:ea typeface="MyriadPro-Bold"/>
              </a:rPr>
              <a:t>deneyimin kendisi, sohbetler ve diğer yaşam deneyimleri bellekte</a:t>
            </a:r>
            <a:r>
              <a:rPr b="0" lang="tr-TR" sz="3200" spc="-1" strike="noStrike">
                <a:solidFill>
                  <a:srgbClr val="ffff00"/>
                </a:solidFill>
                <a:latin typeface="Times New Roman"/>
                <a:ea typeface="MyriadPro-Bold"/>
              </a:rPr>
              <a:t> yer aldığını</a:t>
            </a:r>
            <a:r>
              <a:rPr b="0" lang="tr-TR" sz="3200" spc="-1" strike="noStrike">
                <a:solidFill>
                  <a:srgbClr val="ffffff"/>
                </a:solidFill>
                <a:latin typeface="Times New Roman"/>
                <a:ea typeface="MyriadPro-Bold"/>
              </a:rPr>
              <a:t> keşfedilmiştir.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Etkinliklerin atmosferlerini</a:t>
            </a:r>
            <a:r>
              <a:rPr b="0" lang="tr-TR" sz="3200" spc="-1" strike="noStrike">
                <a:solidFill>
                  <a:srgbClr val="ffffff"/>
                </a:solidFill>
                <a:latin typeface="Times New Roman"/>
                <a:ea typeface="MyriadPro-Bold"/>
              </a:rPr>
              <a:t> ise </a:t>
            </a:r>
            <a:r>
              <a:rPr b="0" lang="tr-TR" sz="3200" spc="-1" strike="noStrike">
                <a:solidFill>
                  <a:srgbClr val="ffff00"/>
                </a:solidFill>
                <a:latin typeface="Times New Roman"/>
                <a:ea typeface="MyriadPro-Bold"/>
              </a:rPr>
              <a:t>ses düzeni, görsel ipuçları, koku, tat, olanaklar, resepsiyon alanı, işlevsel alanlar, yenilikçi alanlar, yemek alanları, dekorasyon, etkileşimli dekor, törenler, tema, çevresel duyarlılık, program saatleri, güvenlik, otopark, işaretlendirmeler, etkinlik alan içi ve dışı ulaşım imkanlarının ve alan içinde gölge alanları, oturma yerleri</a:t>
            </a:r>
            <a:r>
              <a:rPr b="0" lang="tr-TR" sz="3200" spc="-1" strike="noStrike">
                <a:solidFill>
                  <a:srgbClr val="ffffff"/>
                </a:solidFill>
                <a:latin typeface="Times New Roman"/>
                <a:ea typeface="MyriadPro-Bold"/>
              </a:rPr>
              <a:t> oluşturmaktadır.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e994"/>
                </a:solidFill>
                <a:latin typeface="Arial"/>
                <a:ea typeface="MyriadPro-Bold"/>
              </a:rPr>
              <a:t>   </a:t>
            </a:r>
            <a:r>
              <a:rPr b="0" lang="tr-TR" sz="3200" spc="-1" strike="noStrike">
                <a:solidFill>
                  <a:srgbClr val="ffff00"/>
                </a:solidFill>
                <a:latin typeface="Arial"/>
                <a:ea typeface="MyriadPro-Bold"/>
              </a:rPr>
              <a:t>Etkinlik pazarlayıcıları etkinlik öncesinde sosyal medya üzerinde katılımcıların</a:t>
            </a:r>
            <a:r>
              <a:rPr b="0" lang="tr-TR" sz="3200" spc="-1" strike="noStrike">
                <a:solidFill>
                  <a:srgbClr val="ffffff"/>
                </a:solidFill>
                <a:latin typeface="Arial"/>
                <a:ea typeface="MyriadPro-Bold"/>
              </a:rPr>
              <a:t> neden etkinliğe katılması gerektiğine dair bir </a:t>
            </a:r>
            <a:r>
              <a:rPr b="0" lang="tr-TR" sz="3200" spc="-1" strike="noStrike">
                <a:solidFill>
                  <a:srgbClr val="ffff00"/>
                </a:solidFill>
                <a:latin typeface="Arial"/>
                <a:ea typeface="MyriadPro-Bold"/>
              </a:rPr>
              <a:t>infografik</a:t>
            </a:r>
            <a:r>
              <a:rPr b="0" lang="tr-TR" sz="3200" spc="-1" strike="noStrike">
                <a:solidFill>
                  <a:srgbClr val="ffffff"/>
                </a:solidFill>
                <a:latin typeface="Arial"/>
                <a:ea typeface="MyriadPro-Bold"/>
              </a:rPr>
              <a:t> </a:t>
            </a:r>
            <a:r>
              <a:rPr b="0" lang="tr-TR" sz="2100" spc="-1" strike="noStrike">
                <a:solidFill>
                  <a:srgbClr val="ffffff"/>
                </a:solidFill>
                <a:latin typeface="Arial"/>
                <a:ea typeface="MyriadPro-Bold"/>
              </a:rPr>
              <a:t>(bilgileri veya verileri grafikler, görseller ve minimum miktarda metin kullanarak görsel olarak ileten bir görüntüdür)</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hazırlanıp</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yayınlanmalıdır</a:t>
            </a: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Konuşmacılar, etkinlik programı duyuruları ve etkinlik konularına dair</a:t>
            </a:r>
            <a:r>
              <a:rPr b="0" lang="tr-TR" sz="3200" spc="-1" strike="noStrike">
                <a:solidFill>
                  <a:srgbClr val="ffffff"/>
                </a:solidFill>
                <a:latin typeface="Arial"/>
                <a:ea typeface="MyriadPro-Bold"/>
              </a:rPr>
              <a:t> sosyal medyada içerik paylaşımı yapılmalıdır.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 deneyim tasarımının</a:t>
            </a:r>
            <a:r>
              <a:rPr b="0" lang="tr-TR" sz="3200" spc="-1" strike="noStrike">
                <a:solidFill>
                  <a:srgbClr val="ffffff"/>
                </a:solidFill>
                <a:latin typeface="Times New Roman"/>
                <a:ea typeface="MyriadPro-Bold"/>
              </a:rPr>
              <a:t> en önemli unsurlarından bir diğeri de </a:t>
            </a:r>
            <a:r>
              <a:rPr b="0" lang="tr-TR" sz="3200" spc="-1" strike="noStrike">
                <a:solidFill>
                  <a:srgbClr val="ffff00"/>
                </a:solidFill>
                <a:latin typeface="Times New Roman"/>
                <a:ea typeface="MyriadPro-Bold"/>
              </a:rPr>
              <a:t>etkinliğin temasıdır.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Tema, ziyaretciler için bir çekim unsuru taşımakta ve etkinlik temasına yönelik program içeriğinin zenginliği de bu temayı güçlendirmektedir.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Etkili bir tema çekici ve özgün olmalıdır.</a:t>
            </a:r>
            <a:r>
              <a:rPr b="0" lang="tr-TR" sz="3200" spc="-1" strike="noStrike">
                <a:solidFill>
                  <a:srgbClr val="ffffff"/>
                </a:solidFill>
                <a:latin typeface="Times New Roman"/>
                <a:ea typeface="MyriadPro-Bold"/>
              </a:rPr>
              <a:t> Çünkü </a:t>
            </a:r>
            <a:r>
              <a:rPr b="0" lang="tr-TR" sz="3200" spc="-1" strike="noStrike">
                <a:solidFill>
                  <a:srgbClr val="ffff00"/>
                </a:solidFill>
                <a:latin typeface="Times New Roman"/>
                <a:ea typeface="MyriadPro-Bold"/>
              </a:rPr>
              <a:t>temalar </a:t>
            </a:r>
            <a:r>
              <a:rPr b="0" lang="tr-TR" sz="3200" spc="-1" strike="noStrike" u="sng">
                <a:solidFill>
                  <a:srgbClr val="ffff00"/>
                </a:solidFill>
                <a:uFillTx/>
                <a:latin typeface="Times New Roman"/>
                <a:ea typeface="MyriadPro-Bold"/>
              </a:rPr>
              <a:t>duygular ile etkinlikler</a:t>
            </a:r>
            <a:r>
              <a:rPr b="0" lang="tr-TR" sz="3200" spc="-1" strike="noStrike">
                <a:solidFill>
                  <a:srgbClr val="ffff00"/>
                </a:solidFill>
                <a:latin typeface="Times New Roman"/>
                <a:ea typeface="MyriadPro-Bold"/>
              </a:rPr>
              <a:t> arasında </a:t>
            </a:r>
            <a:r>
              <a:rPr b="0" lang="tr-TR" sz="3200" spc="-1" strike="noStrike" u="sng">
                <a:solidFill>
                  <a:srgbClr val="ffff00"/>
                </a:solidFill>
                <a:uFillTx/>
                <a:latin typeface="Times New Roman"/>
                <a:ea typeface="MyriadPro-Bold"/>
              </a:rPr>
              <a:t>bağ</a:t>
            </a:r>
            <a:r>
              <a:rPr b="0" lang="tr-TR" sz="3200" spc="-1" strike="noStrike">
                <a:solidFill>
                  <a:srgbClr val="ffffff"/>
                </a:solidFill>
                <a:latin typeface="Times New Roman"/>
                <a:ea typeface="MyriadPro-Bold"/>
              </a:rPr>
              <a:t> oluşturmaktadır.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 deneyimini arttıran</a:t>
            </a:r>
            <a:r>
              <a:rPr b="0" lang="tr-TR" sz="3200" spc="-1" strike="noStrike">
                <a:solidFill>
                  <a:srgbClr val="ffffff"/>
                </a:solidFill>
                <a:latin typeface="Times New Roman"/>
                <a:ea typeface="MyriadPro-Bold"/>
              </a:rPr>
              <a:t> başarılı bir </a:t>
            </a:r>
            <a:r>
              <a:rPr b="0" lang="tr-TR" sz="3200" spc="-1" strike="noStrike">
                <a:solidFill>
                  <a:srgbClr val="ffff00"/>
                </a:solidFill>
                <a:latin typeface="Times New Roman"/>
                <a:ea typeface="MyriadPro-Bold"/>
              </a:rPr>
              <a:t>pazarlama etkinliğinin </a:t>
            </a:r>
            <a:r>
              <a:rPr b="0" lang="tr-TR" sz="3200" spc="-1" strike="noStrike" u="sng">
                <a:solidFill>
                  <a:srgbClr val="ffff00"/>
                </a:solidFill>
                <a:uFillTx/>
                <a:latin typeface="Times New Roman"/>
                <a:ea typeface="MyriadPro-Bold"/>
              </a:rPr>
              <a:t>yedi etkinlik özelliği</a:t>
            </a:r>
            <a:r>
              <a:rPr b="0" lang="tr-TR" sz="3200" spc="-1" strike="noStrike">
                <a:solidFill>
                  <a:srgbClr val="ffffff"/>
                </a:solidFill>
                <a:latin typeface="Times New Roman"/>
                <a:ea typeface="MyriadPro-Bold"/>
              </a:rPr>
              <a:t> vardır.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i="1" lang="tr-TR" sz="3200" spc="-1" strike="noStrike">
                <a:solidFill>
                  <a:srgbClr val="ffff00"/>
                </a:solidFill>
                <a:latin typeface="Times New Roman"/>
                <a:ea typeface="MinionPro-It"/>
              </a:rPr>
              <a:t>Katılım:</a:t>
            </a:r>
            <a:r>
              <a:rPr b="0" i="1" lang="tr-TR" sz="3200" spc="-1" strike="noStrike">
                <a:solidFill>
                  <a:srgbClr val="ffffff"/>
                </a:solidFill>
                <a:latin typeface="Times New Roman"/>
                <a:ea typeface="MinionPro-It"/>
              </a:rPr>
              <a:t> </a:t>
            </a:r>
            <a:r>
              <a:rPr b="0" lang="tr-TR" sz="3200" spc="-1" strike="noStrike">
                <a:solidFill>
                  <a:srgbClr val="ffff00"/>
                </a:solidFill>
                <a:latin typeface="Times New Roman"/>
                <a:ea typeface="MinionPro-Regular"/>
              </a:rPr>
              <a:t>Etkinlik ve deneyim atmosferi</a:t>
            </a:r>
            <a:r>
              <a:rPr b="0" lang="tr-TR" sz="3200" spc="-1" strike="noStrike">
                <a:solidFill>
                  <a:srgbClr val="ffffff"/>
                </a:solidFill>
                <a:latin typeface="Times New Roman"/>
                <a:ea typeface="MinionPro-Regular"/>
              </a:rPr>
              <a:t> ile birlikte </a:t>
            </a:r>
            <a:r>
              <a:rPr b="0" lang="tr-TR" sz="3200" spc="-1" strike="noStrike">
                <a:solidFill>
                  <a:srgbClr val="ffff00"/>
                </a:solidFill>
                <a:latin typeface="Times New Roman"/>
                <a:ea typeface="MinionPro-Regular"/>
              </a:rPr>
              <a:t>duygusal bir katılım</a:t>
            </a:r>
            <a:r>
              <a:rPr b="0" lang="tr-TR" sz="3200" spc="-1" strike="noStrike">
                <a:solidFill>
                  <a:srgbClr val="ffffff"/>
                </a:solidFill>
                <a:latin typeface="Times New Roman"/>
                <a:ea typeface="MinionPro-Regular"/>
              </a:rPr>
              <a:t> gerçekleşir.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i="1" lang="tr-TR" sz="3200" spc="-1" strike="noStrike">
                <a:solidFill>
                  <a:srgbClr val="ffff00"/>
                </a:solidFill>
                <a:latin typeface="Times New Roman"/>
                <a:ea typeface="MinionPro-It"/>
              </a:rPr>
              <a:t>Etkileşim:</a:t>
            </a:r>
            <a:r>
              <a:rPr b="0" i="1" lang="tr-TR" sz="3200" spc="-1" strike="noStrike">
                <a:solidFill>
                  <a:srgbClr val="ffffff"/>
                </a:solidFill>
                <a:latin typeface="Times New Roman"/>
                <a:ea typeface="MinionPro-It"/>
              </a:rPr>
              <a:t> </a:t>
            </a:r>
            <a:r>
              <a:rPr b="0" lang="tr-TR" sz="3200" spc="-1" strike="noStrike">
                <a:solidFill>
                  <a:srgbClr val="ffff00"/>
                </a:solidFill>
                <a:latin typeface="Times New Roman"/>
                <a:ea typeface="MinionPro-Regular"/>
              </a:rPr>
              <a:t>Marka temsilcileri, diğer katılımcılar ve marka arasında güçlü bir etkileşim</a:t>
            </a:r>
            <a:r>
              <a:rPr b="0" lang="tr-TR" sz="3200" spc="-1" strike="noStrike">
                <a:solidFill>
                  <a:srgbClr val="ffffff"/>
                </a:solidFill>
                <a:latin typeface="Times New Roman"/>
                <a:ea typeface="MinionPro-Regular"/>
              </a:rPr>
              <a:t> </a:t>
            </a:r>
            <a:r>
              <a:rPr b="0" lang="tr-TR" sz="3200" spc="-1" strike="noStrike">
                <a:solidFill>
                  <a:srgbClr val="ffffff"/>
                </a:solidFill>
                <a:latin typeface="Times New Roman"/>
                <a:ea typeface="MyriadPro-Bold"/>
              </a:rPr>
              <a:t>oluşur.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i="1" lang="tr-TR" sz="3200" spc="-1" strike="noStrike">
                <a:solidFill>
                  <a:srgbClr val="ffff00"/>
                </a:solidFill>
                <a:latin typeface="Times New Roman"/>
                <a:ea typeface="MinionPro-It"/>
              </a:rPr>
              <a:t>Sarmanlanma</a:t>
            </a:r>
            <a:r>
              <a:rPr b="0" lang="tr-TR" sz="3200" spc="-1" strike="noStrike">
                <a:solidFill>
                  <a:srgbClr val="ffff00"/>
                </a:solidFill>
                <a:latin typeface="Times New Roman"/>
                <a:ea typeface="MinionPro-Regular"/>
              </a:rPr>
              <a:t>:</a:t>
            </a:r>
            <a:r>
              <a:rPr b="0" lang="tr-TR" sz="3200" spc="-1" strike="noStrike">
                <a:solidFill>
                  <a:srgbClr val="ffffff"/>
                </a:solidFill>
                <a:latin typeface="Times New Roman"/>
                <a:ea typeface="MinionPro-Regular"/>
              </a:rPr>
              <a:t> </a:t>
            </a:r>
            <a:r>
              <a:rPr b="0" lang="tr-TR" sz="3200" spc="-1" strike="noStrike">
                <a:solidFill>
                  <a:srgbClr val="ffff00"/>
                </a:solidFill>
                <a:latin typeface="Times New Roman"/>
                <a:ea typeface="MinionPro-Regular"/>
              </a:rPr>
              <a:t>Katılımcılar tüm duyular ile birlikte etkinlik için de</a:t>
            </a:r>
            <a:r>
              <a:rPr b="0" lang="tr-TR" sz="3200" spc="-1" strike="noStrike">
                <a:solidFill>
                  <a:srgbClr val="ffffff"/>
                </a:solidFill>
                <a:latin typeface="Times New Roman"/>
                <a:ea typeface="MinionPro-Regular"/>
              </a:rPr>
              <a:t> yer alır.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i="1" lang="tr-TR" sz="3200" spc="-1" strike="noStrike">
                <a:solidFill>
                  <a:srgbClr val="ffff00"/>
                </a:solidFill>
                <a:latin typeface="Times New Roman"/>
                <a:ea typeface="MinionPro-It"/>
              </a:rPr>
              <a:t>Yoğunluk</a:t>
            </a:r>
            <a:r>
              <a:rPr b="0" lang="tr-TR" sz="3200" spc="-1" strike="noStrike">
                <a:solidFill>
                  <a:srgbClr val="ffff00"/>
                </a:solidFill>
                <a:latin typeface="Times New Roman"/>
                <a:ea typeface="MinionPro-Regular"/>
              </a:rPr>
              <a:t>:</a:t>
            </a:r>
            <a:r>
              <a:rPr b="0" lang="tr-TR" sz="3200" spc="-1" strike="noStrike">
                <a:solidFill>
                  <a:srgbClr val="ffffff"/>
                </a:solidFill>
                <a:latin typeface="Times New Roman"/>
                <a:ea typeface="MinionPro-Regular"/>
              </a:rPr>
              <a:t> </a:t>
            </a:r>
            <a:r>
              <a:rPr b="0" lang="tr-TR" sz="3200" spc="-1" strike="noStrike">
                <a:solidFill>
                  <a:srgbClr val="ffff00"/>
                </a:solidFill>
                <a:latin typeface="Times New Roman"/>
                <a:ea typeface="MinionPro-Regular"/>
              </a:rPr>
              <a:t>Hatırlanmaya değer, yüksek etki yaratır.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i="1" lang="tr-TR" sz="3200" spc="-1" strike="noStrike">
                <a:solidFill>
                  <a:srgbClr val="ffff00"/>
                </a:solidFill>
                <a:latin typeface="Times New Roman"/>
                <a:ea typeface="MinionPro-It"/>
              </a:rPr>
              <a:t>Özgünlük:</a:t>
            </a:r>
            <a:r>
              <a:rPr b="0" i="1" lang="tr-TR" sz="3200" spc="-1" strike="noStrike">
                <a:solidFill>
                  <a:srgbClr val="ffffff"/>
                </a:solidFill>
                <a:latin typeface="Times New Roman"/>
                <a:ea typeface="MinionPro-It"/>
              </a:rPr>
              <a:t> </a:t>
            </a:r>
            <a:r>
              <a:rPr b="0" lang="tr-TR" sz="3200" spc="-1" strike="noStrike">
                <a:solidFill>
                  <a:srgbClr val="ffffff"/>
                </a:solidFill>
                <a:latin typeface="Times New Roman"/>
                <a:ea typeface="MinionPro-It"/>
              </a:rPr>
              <a:t>Ö</a:t>
            </a:r>
            <a:r>
              <a:rPr b="0" lang="tr-TR" sz="3200" spc="-1" strike="noStrike">
                <a:solidFill>
                  <a:srgbClr val="ffffff"/>
                </a:solidFill>
                <a:latin typeface="Times New Roman"/>
                <a:ea typeface="MinionPro-Regular"/>
              </a:rPr>
              <a:t>zgün, fırsatlar sunan ve kişiselleşen deneyimler </a:t>
            </a:r>
            <a:r>
              <a:rPr b="0" lang="tr-TR" sz="3200" spc="-1" strike="noStrike">
                <a:solidFill>
                  <a:srgbClr val="ffff00"/>
                </a:solidFill>
                <a:latin typeface="Times New Roman"/>
                <a:ea typeface="MinionPro-Regular"/>
              </a:rPr>
              <a:t>etkinlikleri farklı kılar.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i="1" lang="tr-TR" sz="3200" spc="-1" strike="noStrike">
                <a:solidFill>
                  <a:srgbClr val="ffff00"/>
                </a:solidFill>
                <a:latin typeface="Times New Roman"/>
                <a:ea typeface="MinionPro-It"/>
              </a:rPr>
              <a:t>Yenilik:</a:t>
            </a:r>
            <a:r>
              <a:rPr b="0" i="1" lang="tr-TR" sz="3200" spc="-1" strike="noStrike">
                <a:solidFill>
                  <a:srgbClr val="ffffff"/>
                </a:solidFill>
                <a:latin typeface="Times New Roman"/>
                <a:ea typeface="MinionPro-It"/>
              </a:rPr>
              <a:t> </a:t>
            </a:r>
            <a:r>
              <a:rPr b="0" lang="tr-TR" sz="3200" spc="-1" strike="noStrike">
                <a:solidFill>
                  <a:srgbClr val="ffff00"/>
                </a:solidFill>
                <a:latin typeface="Times New Roman"/>
                <a:ea typeface="MinionPro-Regular"/>
              </a:rPr>
              <a:t>İçerik, mekan vb. gibi unsurlarda  yaratıcılığın</a:t>
            </a:r>
            <a:r>
              <a:rPr b="0" lang="tr-TR" sz="3200" spc="-1" strike="noStrike">
                <a:solidFill>
                  <a:srgbClr val="ffffff"/>
                </a:solidFill>
                <a:latin typeface="Times New Roman"/>
                <a:ea typeface="MinionPro-Regular"/>
              </a:rPr>
              <a:t> kullanılması.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i="1" lang="tr-TR" sz="3200" spc="-1" strike="noStrike">
                <a:solidFill>
                  <a:srgbClr val="ffff00"/>
                </a:solidFill>
                <a:latin typeface="Times New Roman"/>
                <a:ea typeface="MinionPro-It"/>
              </a:rPr>
              <a:t>Bütünlük:</a:t>
            </a:r>
            <a:r>
              <a:rPr b="0" i="1" lang="tr-TR" sz="3200" spc="-1" strike="noStrike">
                <a:solidFill>
                  <a:srgbClr val="ffffff"/>
                </a:solidFill>
                <a:latin typeface="Times New Roman"/>
                <a:ea typeface="MinionPro-It"/>
              </a:rPr>
              <a:t> </a:t>
            </a:r>
            <a:r>
              <a:rPr b="0" lang="tr-TR" sz="3200" spc="-1" strike="noStrike">
                <a:solidFill>
                  <a:srgbClr val="ffff00"/>
                </a:solidFill>
                <a:latin typeface="Times New Roman"/>
                <a:ea typeface="MinionPro-Regular"/>
              </a:rPr>
              <a:t>Gerçek ve otantik</a:t>
            </a:r>
            <a:r>
              <a:rPr b="0" lang="tr-TR" sz="3200" spc="-1" strike="noStrike">
                <a:solidFill>
                  <a:srgbClr val="ffffff"/>
                </a:solidFill>
                <a:latin typeface="Times New Roman"/>
                <a:ea typeface="MinionPro-Regular"/>
              </a:rPr>
              <a:t> olarak görülmektedir. </a:t>
            </a:r>
            <a:r>
              <a:rPr b="0" lang="tr-TR" sz="3200" spc="-1" strike="noStrike">
                <a:solidFill>
                  <a:srgbClr val="ffff00"/>
                </a:solidFill>
                <a:latin typeface="Times New Roman"/>
                <a:ea typeface="MinionPro-Regular"/>
              </a:rPr>
              <a:t>Tüketiciye gerçek fayda ve değer </a:t>
            </a:r>
            <a:r>
              <a:rPr b="0" lang="tr-TR" sz="3200" spc="-1" strike="noStrike">
                <a:solidFill>
                  <a:srgbClr val="ffff00"/>
                </a:solidFill>
                <a:latin typeface="Times New Roman"/>
                <a:ea typeface="MyriadPro-Bold"/>
              </a:rPr>
              <a:t>sağlar.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ETKİNLİK PERSONELİ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Personel, etkinlik organizasyonlarında </a:t>
            </a:r>
            <a:r>
              <a:rPr b="0" lang="tr-TR" sz="3200" spc="-1" strike="noStrike" u="sng">
                <a:solidFill>
                  <a:srgbClr val="ffff00"/>
                </a:solidFill>
                <a:uFillTx/>
                <a:latin typeface="Arial"/>
                <a:ea typeface="MyriadPro-Bold"/>
              </a:rPr>
              <a:t>entelektüel</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sermayedir</a:t>
            </a:r>
            <a:r>
              <a:rPr b="0" lang="tr-TR" sz="3200" spc="-1" strike="noStrike">
                <a:solidFill>
                  <a:srgbClr val="ffff00"/>
                </a:solidFill>
                <a:latin typeface="Arial"/>
                <a:ea typeface="MyriadPro-Bold"/>
              </a:rPr>
              <a:t>.</a:t>
            </a:r>
            <a:r>
              <a:rPr b="0" lang="tr-TR" sz="3200" spc="-1" strike="noStrike">
                <a:solidFill>
                  <a:srgbClr val="ffffff"/>
                </a:solidFill>
                <a:latin typeface="Arial"/>
                <a:ea typeface="MyriadPro-Bold"/>
              </a:rPr>
              <a:t> Etkinliklerin birebir ilişkiler neticesinde var olduğu ve canlı bir sosyal ortam içinde gerçekleştiği göz önüne alındığında </a:t>
            </a:r>
            <a:r>
              <a:rPr b="0" lang="tr-TR" sz="3200" spc="-1" strike="noStrike">
                <a:solidFill>
                  <a:srgbClr val="ffff00"/>
                </a:solidFill>
                <a:latin typeface="Arial"/>
                <a:ea typeface="MyriadPro-Bold"/>
              </a:rPr>
              <a:t>etkinlikte çalışacak </a:t>
            </a:r>
            <a:r>
              <a:rPr b="0" lang="tr-TR" sz="3200" spc="-1" strike="noStrike" u="sng">
                <a:solidFill>
                  <a:srgbClr val="ffff00"/>
                </a:solidFill>
                <a:uFillTx/>
                <a:latin typeface="Arial"/>
                <a:ea typeface="MyriadPro-Bold"/>
              </a:rPr>
              <a:t>personelin</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deneyimlerin değerlendirmeleri üzerinde</a:t>
            </a:r>
            <a:r>
              <a:rPr b="0" lang="tr-TR" sz="3200" spc="-1" strike="noStrike">
                <a:solidFill>
                  <a:srgbClr val="ffff00"/>
                </a:solidFill>
                <a:latin typeface="Arial"/>
                <a:ea typeface="MyriadPro-Bold"/>
              </a:rPr>
              <a:t> </a:t>
            </a:r>
            <a:r>
              <a:rPr b="0" lang="tr-TR" sz="3200" spc="-1" strike="noStrike" u="sng">
                <a:solidFill>
                  <a:srgbClr val="ffff00"/>
                </a:solidFill>
                <a:uFillTx/>
                <a:latin typeface="Arial"/>
                <a:ea typeface="MyriadPro-Bold"/>
              </a:rPr>
              <a:t>olumlu</a:t>
            </a:r>
            <a:r>
              <a:rPr b="0" lang="tr-TR" sz="3200" spc="-1" strike="noStrike">
                <a:solidFill>
                  <a:srgbClr val="ffff00"/>
                </a:solidFill>
                <a:latin typeface="Arial"/>
                <a:ea typeface="MyriadPro-Bold"/>
              </a:rPr>
              <a:t> etkiye sahip önemli etkenlerdendir.</a:t>
            </a:r>
            <a:r>
              <a:rPr b="0" lang="tr-TR" sz="3200" spc="-1" strike="noStrike">
                <a:solidFill>
                  <a:srgbClr val="ffffff"/>
                </a:solidFill>
                <a:latin typeface="Arial"/>
                <a:ea typeface="MyriadPro-Bold"/>
              </a:rPr>
              <a:t> Etkinlik alanı içinde </a:t>
            </a:r>
            <a:r>
              <a:rPr b="0" lang="tr-TR" sz="3200" spc="-1" strike="noStrike" u="sng">
                <a:solidFill>
                  <a:srgbClr val="ffff00"/>
                </a:solidFill>
                <a:uFillTx/>
                <a:latin typeface="Arial"/>
                <a:ea typeface="MyriadPro-Bold"/>
              </a:rPr>
              <a:t>personel ve ziyaretçi arasındaki etkileşim</a:t>
            </a:r>
            <a:r>
              <a:rPr b="0" lang="tr-TR" sz="3200" spc="-1" strike="noStrike">
                <a:solidFill>
                  <a:srgbClr val="ffff00"/>
                </a:solidFill>
                <a:latin typeface="Arial"/>
                <a:ea typeface="MyriadPro-Bold"/>
              </a:rPr>
              <a:t> ziyaretçi deneyimlerini ve duygularını etkileyen</a:t>
            </a:r>
            <a:r>
              <a:rPr b="0" lang="tr-TR" sz="3200" spc="-1" strike="noStrike">
                <a:solidFill>
                  <a:srgbClr val="ffffff"/>
                </a:solidFill>
                <a:latin typeface="Arial"/>
                <a:ea typeface="MyriadPro-Bold"/>
              </a:rPr>
              <a:t> faktörlerdir.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8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İşgücü maliyeti</a:t>
            </a:r>
            <a:r>
              <a:rPr b="0" lang="tr-TR" sz="3200" spc="-1" strike="noStrike">
                <a:solidFill>
                  <a:srgbClr val="ffffff"/>
                </a:solidFill>
                <a:latin typeface="Times New Roman"/>
                <a:ea typeface="MyriadPro-Bold"/>
              </a:rPr>
              <a:t> bir </a:t>
            </a:r>
            <a:r>
              <a:rPr b="0" lang="tr-TR" sz="3200" spc="-1" strike="noStrike">
                <a:solidFill>
                  <a:srgbClr val="ffff00"/>
                </a:solidFill>
                <a:latin typeface="Times New Roman"/>
                <a:ea typeface="MyriadPro-Bold"/>
              </a:rPr>
              <a:t>etkinliğin</a:t>
            </a:r>
            <a:r>
              <a:rPr b="0" lang="tr-TR" sz="3200" spc="-1" strike="noStrike">
                <a:solidFill>
                  <a:srgbClr val="ffffff"/>
                </a:solidFill>
                <a:latin typeface="Times New Roman"/>
                <a:ea typeface="MyriadPro-Bold"/>
              </a:rPr>
              <a:t> gerçekleşmesi ile ilişkili </a:t>
            </a:r>
            <a:r>
              <a:rPr b="0" lang="tr-TR" sz="3200" spc="-1" strike="noStrike" u="sng">
                <a:solidFill>
                  <a:srgbClr val="ffff00"/>
                </a:solidFill>
                <a:uFillTx/>
                <a:latin typeface="Times New Roman"/>
                <a:ea typeface="MyriadPro-Bold"/>
              </a:rPr>
              <a:t>en önemli maliyet kalemlerinden</a:t>
            </a:r>
            <a:r>
              <a:rPr b="0" lang="tr-TR" sz="3200" spc="-1" strike="noStrike">
                <a:solidFill>
                  <a:srgbClr val="ffff00"/>
                </a:solidFill>
                <a:latin typeface="Times New Roman"/>
                <a:ea typeface="MyriadPro-Bold"/>
              </a:rPr>
              <a:t> biridir</a:t>
            </a:r>
            <a:r>
              <a:rPr b="0" lang="tr-TR" sz="3200" spc="-1" strike="noStrike">
                <a:solidFill>
                  <a:srgbClr val="ffffff"/>
                </a:solidFill>
                <a:latin typeface="Times New Roman"/>
                <a:ea typeface="MyriadPro-Bold"/>
              </a:rPr>
              <a:t> ve </a:t>
            </a:r>
            <a:r>
              <a:rPr b="0" lang="tr-TR" sz="3200" spc="-1" strike="noStrike">
                <a:solidFill>
                  <a:srgbClr val="ffff00"/>
                </a:solidFill>
                <a:latin typeface="Times New Roman"/>
                <a:ea typeface="MyriadPro-Bold"/>
              </a:rPr>
              <a:t>işgücü maliyeti çalışanlar ile yapılacak anlaşmalar bu </a:t>
            </a:r>
            <a:r>
              <a:rPr b="0" lang="tr-TR" sz="3200" spc="-1" strike="noStrike" u="sng">
                <a:solidFill>
                  <a:srgbClr val="ffff00"/>
                </a:solidFill>
                <a:uFillTx/>
                <a:latin typeface="Times New Roman"/>
                <a:ea typeface="MyriadPro-Bold"/>
              </a:rPr>
              <a:t>maliyetin oldukça büyük bir parçasını</a:t>
            </a:r>
            <a:r>
              <a:rPr b="0" lang="tr-TR" sz="3200" spc="-1" strike="noStrike">
                <a:solidFill>
                  <a:srgbClr val="ffffff"/>
                </a:solidFill>
                <a:latin typeface="Times New Roman"/>
                <a:ea typeface="MyriadPro-Bold"/>
              </a:rPr>
              <a:t> kapsamaktadır. Diğer yandan, </a:t>
            </a:r>
            <a:r>
              <a:rPr b="0" lang="tr-TR" sz="3200" spc="-1" strike="noStrike">
                <a:solidFill>
                  <a:srgbClr val="ffff00"/>
                </a:solidFill>
                <a:latin typeface="Times New Roman"/>
                <a:ea typeface="MyriadPro-Bold"/>
              </a:rPr>
              <a:t>etkinlik çevresinde </a:t>
            </a:r>
            <a:r>
              <a:rPr b="0" lang="tr-TR" sz="3200" spc="-1" strike="noStrike" u="sng">
                <a:solidFill>
                  <a:srgbClr val="ffff00"/>
                </a:solidFill>
                <a:uFillTx/>
                <a:latin typeface="Times New Roman"/>
                <a:ea typeface="MyriadPro-Bold"/>
              </a:rPr>
              <a:t>planlama ekibinde çok az işgücü</a:t>
            </a:r>
            <a:r>
              <a:rPr b="0" lang="tr-TR" sz="3200" spc="-1" strike="noStrike">
                <a:solidFill>
                  <a:srgbClr val="ffff00"/>
                </a:solidFill>
                <a:latin typeface="Times New Roman"/>
                <a:ea typeface="MyriadPro-Bold"/>
              </a:rPr>
              <a:t> bulunmaktadır.</a:t>
            </a:r>
            <a:r>
              <a:rPr b="0" lang="tr-TR" sz="3200" spc="-1" strike="noStrike">
                <a:solidFill>
                  <a:srgbClr val="ffffff"/>
                </a:solidFill>
                <a:latin typeface="Times New Roman"/>
                <a:ea typeface="MyriadPro-Bold"/>
              </a:rPr>
              <a:t> Buna karşın </a:t>
            </a:r>
            <a:r>
              <a:rPr b="0" lang="tr-TR" sz="3200" spc="-1" strike="noStrike">
                <a:solidFill>
                  <a:srgbClr val="ffff00"/>
                </a:solidFill>
                <a:latin typeface="Times New Roman"/>
                <a:ea typeface="MyriadPro-Bold"/>
              </a:rPr>
              <a:t>etkinlik alanında </a:t>
            </a:r>
            <a:r>
              <a:rPr b="0" lang="tr-TR" sz="3200" spc="-1" strike="noStrike" u="sng">
                <a:solidFill>
                  <a:srgbClr val="ffff00"/>
                </a:solidFill>
                <a:uFillTx/>
                <a:latin typeface="Times New Roman"/>
                <a:ea typeface="MyriadPro-Bold"/>
              </a:rPr>
              <a:t>birçok ücretli, gönüllü ve yüklenici (taşeron)</a:t>
            </a:r>
            <a:r>
              <a:rPr b="0" lang="tr-TR" sz="3200" spc="-1" strike="noStrike">
                <a:solidFill>
                  <a:srgbClr val="ffff00"/>
                </a:solidFill>
                <a:latin typeface="Times New Roman"/>
                <a:ea typeface="MyriadPro-Bold"/>
              </a:rPr>
              <a:t> işletmelerin çalışanlarını da kapsayan işgücü yer almaktadır.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7000"/>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ctr">
              <a:lnSpc>
                <a:spcPct val="100000"/>
              </a:lnSpc>
              <a:spcBef>
                <a:spcPts val="1417"/>
              </a:spcBef>
              <a:buNone/>
              <a:tabLst>
                <a:tab algn="l" pos="0"/>
              </a:tabLst>
            </a:pPr>
            <a:r>
              <a:rPr b="0" lang="tr-TR" sz="3200" spc="-1" strike="noStrike">
                <a:solidFill>
                  <a:srgbClr val="ffff00"/>
                </a:solidFill>
                <a:latin typeface="Arial"/>
                <a:ea typeface="MyriadPro-Bold"/>
              </a:rPr>
              <a:t>   </a:t>
            </a:r>
            <a:r>
              <a:rPr b="0" lang="tr-TR" sz="3200" spc="-1" strike="noStrike">
                <a:solidFill>
                  <a:srgbClr val="ffff00"/>
                </a:solidFill>
                <a:latin typeface="Arial"/>
                <a:ea typeface="MyriadPro-Bold"/>
              </a:rPr>
              <a:t>ETKİNLİK PAZARLAMASINI ETKİLEYEN UNSURLAR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Etkinlik pazarlaması markaya yönelik olarak </a:t>
            </a:r>
            <a:r>
              <a:rPr b="0" lang="tr-TR" sz="3200" spc="-1" strike="noStrike" u="sng">
                <a:solidFill>
                  <a:srgbClr val="ffff00"/>
                </a:solidFill>
                <a:uFillTx/>
                <a:latin typeface="Arial"/>
                <a:ea typeface="MyriadPro-Bold"/>
              </a:rPr>
              <a:t>tüketicilerle buluşmak</a:t>
            </a:r>
            <a:r>
              <a:rPr b="0" lang="tr-TR" sz="3200" spc="-1" strike="noStrike">
                <a:solidFill>
                  <a:srgbClr val="ffff00"/>
                </a:solidFill>
                <a:latin typeface="Arial"/>
                <a:ea typeface="MyriadPro-Bold"/>
              </a:rPr>
              <a:t> adına tasarlanmaktadır.</a:t>
            </a:r>
            <a:r>
              <a:rPr b="0" lang="tr-TR" sz="3200" spc="-1" strike="noStrike">
                <a:solidFill>
                  <a:srgbClr val="ffffff"/>
                </a:solidFill>
                <a:latin typeface="Arial"/>
                <a:ea typeface="MyriadPro-Bold"/>
              </a:rPr>
              <a:t> Etkinliklerin tasarımını etkileyen, etkinliklere katılımı artıran ve etkinlik pazarlama sürecinde göz önünde bulundurulması gereken bir takım unsurlar bulunmaktadır. Bu </a:t>
            </a:r>
            <a:r>
              <a:rPr b="0" lang="tr-TR" sz="3200" spc="-1" strike="noStrike">
                <a:solidFill>
                  <a:srgbClr val="ffff00"/>
                </a:solidFill>
                <a:latin typeface="Arial"/>
                <a:ea typeface="MyriadPro-Bold"/>
              </a:rPr>
              <a:t>unsurlar aşağıdaki gibidir</a:t>
            </a:r>
            <a:r>
              <a:rPr b="0" lang="tr-TR" sz="3200" spc="-1" strike="noStrike">
                <a:solidFill>
                  <a:srgbClr val="ffffff"/>
                </a:solidFill>
                <a:latin typeface="Arial"/>
                <a:ea typeface="MyriadPro-Bold"/>
              </a:rPr>
              <a:t> : </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 </a:t>
            </a:r>
            <a:r>
              <a:rPr b="0" lang="tr-TR" sz="3200" spc="-1" strike="noStrike">
                <a:solidFill>
                  <a:srgbClr val="ffff00"/>
                </a:solidFill>
                <a:latin typeface="Times New Roman"/>
                <a:ea typeface="MyriadPro-Bold"/>
              </a:rPr>
              <a:t>Etkinliğin hedef kitleye </a:t>
            </a:r>
            <a:r>
              <a:rPr b="0" lang="tr-TR" sz="3200" spc="-1" strike="noStrike" u="sng">
                <a:solidFill>
                  <a:srgbClr val="ffff00"/>
                </a:solidFill>
                <a:uFillTx/>
                <a:latin typeface="Times New Roman"/>
                <a:ea typeface="MyriadPro-Bold"/>
              </a:rPr>
              <a:t>uyumu</a:t>
            </a:r>
            <a:r>
              <a:rPr b="0" lang="tr-TR" sz="3200" spc="-1" strike="noStrike">
                <a:solidFill>
                  <a:srgbClr val="ffff00"/>
                </a:solidFill>
                <a:latin typeface="Times New Roman"/>
                <a:ea typeface="MyriadPro-Bold"/>
              </a:rPr>
              <a:t> sağlanmalıdır.</a:t>
            </a:r>
            <a:r>
              <a:rPr b="0" lang="tr-TR" sz="3200" spc="-1" strike="noStrike">
                <a:solidFill>
                  <a:srgbClr val="ffffff"/>
                </a:solidFill>
                <a:latin typeface="Times New Roman"/>
                <a:ea typeface="MyriadPro-Bold"/>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inionPro-Regular"/>
              </a:rPr>
              <a:t>• </a:t>
            </a:r>
            <a:r>
              <a:rPr b="0" lang="tr-TR" sz="3200" spc="-1" strike="noStrike" u="sng">
                <a:solidFill>
                  <a:srgbClr val="ffff00"/>
                </a:solidFill>
                <a:uFillTx/>
                <a:latin typeface="Times New Roman"/>
                <a:ea typeface="MinionPro-Regular"/>
              </a:rPr>
              <a:t>Etkinlik mekânı</a:t>
            </a:r>
            <a:r>
              <a:rPr b="0" lang="tr-TR" sz="3200" spc="-1" strike="noStrike">
                <a:solidFill>
                  <a:srgbClr val="ffff00"/>
                </a:solidFill>
                <a:latin typeface="Times New Roman"/>
                <a:ea typeface="MinionPro-Regular"/>
              </a:rPr>
              <a:t> etkinliğe ve temasına uygun şekilde belirlenmelidir.</a:t>
            </a:r>
            <a:r>
              <a:rPr b="0" lang="tr-TR" sz="3200" spc="-1" strike="noStrike">
                <a:solidFill>
                  <a:srgbClr val="ffffff"/>
                </a:solidFill>
                <a:latin typeface="Times New Roman"/>
                <a:ea typeface="MinionPro-Regular"/>
              </a:rPr>
              <a:t> </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u="sng">
                <a:solidFill>
                  <a:srgbClr val="ffff00"/>
                </a:solidFill>
                <a:uFillTx/>
                <a:latin typeface="Times New Roman"/>
                <a:ea typeface="MyriadPro-Bold"/>
              </a:rPr>
              <a:t>Teknolojiden</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yararlanılması</a:t>
            </a:r>
            <a:r>
              <a:rPr b="0" lang="tr-TR" sz="3200" spc="-1" strike="noStrike">
                <a:solidFill>
                  <a:srgbClr val="ffffff"/>
                </a:solidFill>
                <a:latin typeface="Times New Roman"/>
                <a:ea typeface="MyriadPro-Bold"/>
              </a:rPr>
              <a:t> sağlanmalıdır. </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Etkin</a:t>
            </a:r>
            <a:r>
              <a:rPr b="0" lang="tr-TR" sz="3200" spc="-1" strike="noStrike">
                <a:solidFill>
                  <a:srgbClr val="ffff00"/>
                </a:solidFill>
                <a:latin typeface="Times New Roman"/>
                <a:ea typeface="MyriadPro-Bold"/>
              </a:rPr>
              <a:t> </a:t>
            </a:r>
            <a:r>
              <a:rPr b="0" lang="tr-TR" sz="3200" spc="-1" strike="noStrike" u="sng">
                <a:solidFill>
                  <a:srgbClr val="ffff00"/>
                </a:solidFill>
                <a:uFillTx/>
                <a:latin typeface="Times New Roman"/>
                <a:ea typeface="MyriadPro-Bold"/>
              </a:rPr>
              <a:t>tanıtım</a:t>
            </a:r>
            <a:r>
              <a:rPr b="0" lang="tr-TR" sz="3200" spc="-1" strike="noStrike">
                <a:solidFill>
                  <a:srgbClr val="ffffff"/>
                </a:solidFill>
                <a:latin typeface="Times New Roman"/>
                <a:ea typeface="MyriadPro-Bold"/>
              </a:rPr>
              <a:t> yapılmalıdır.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Etkinliğin başarısını artıracak</a:t>
            </a:r>
            <a:r>
              <a:rPr b="0" lang="tr-TR" sz="3200" spc="-1" strike="noStrike">
                <a:solidFill>
                  <a:srgbClr val="ffffff"/>
                </a:solidFill>
                <a:latin typeface="Times New Roman"/>
                <a:ea typeface="MyriadPro-Bold"/>
              </a:rPr>
              <a:t> </a:t>
            </a:r>
            <a:r>
              <a:rPr b="0" lang="tr-TR" sz="3200" spc="-1" strike="noStrike" u="sng">
                <a:solidFill>
                  <a:srgbClr val="ffff00"/>
                </a:solidFill>
                <a:uFillTx/>
                <a:latin typeface="Times New Roman"/>
                <a:ea typeface="MyriadPro-Bold"/>
              </a:rPr>
              <a:t>insan kaynağı</a:t>
            </a:r>
            <a:r>
              <a:rPr b="0" lang="tr-TR" sz="3200" spc="-1" strike="noStrike">
                <a:solidFill>
                  <a:srgbClr val="ffffff"/>
                </a:solidFill>
                <a:latin typeface="Times New Roman"/>
                <a:ea typeface="MyriadPro-Bold"/>
              </a:rPr>
              <a:t> temin edilmelidir.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Çok uluslu bir etkinlik</a:t>
            </a:r>
            <a:r>
              <a:rPr b="0" lang="tr-TR" sz="3200" spc="-1" strike="noStrike">
                <a:solidFill>
                  <a:srgbClr val="ffffff"/>
                </a:solidFill>
                <a:latin typeface="Times New Roman"/>
                <a:ea typeface="MyriadPro-Bold"/>
              </a:rPr>
              <a:t> düzenlenmesi durumunda </a:t>
            </a:r>
            <a:r>
              <a:rPr b="0" lang="tr-TR" sz="3200" spc="-1" strike="noStrike" u="sng">
                <a:solidFill>
                  <a:srgbClr val="ffff00"/>
                </a:solidFill>
                <a:uFillTx/>
                <a:latin typeface="Times New Roman"/>
                <a:ea typeface="MyriadPro-Bold"/>
              </a:rPr>
              <a:t>yabancı dil</a:t>
            </a:r>
            <a:r>
              <a:rPr b="0" lang="tr-TR" sz="3200" spc="-1" strike="noStrike">
                <a:solidFill>
                  <a:srgbClr val="ffff00"/>
                </a:solidFill>
                <a:latin typeface="Times New Roman"/>
                <a:ea typeface="MyriadPro-Bold"/>
              </a:rPr>
              <a:t> konusu önemlidir. </a:t>
            </a: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Etkinliğin konusuyla ilgili uzmanların ve kanaat önderlerinin organizasyona</a:t>
            </a:r>
            <a:r>
              <a:rPr b="0" lang="tr-TR" sz="3200" spc="-1" strike="noStrike">
                <a:solidFill>
                  <a:srgbClr val="ffffff"/>
                </a:solidFill>
                <a:latin typeface="Arial"/>
                <a:ea typeface="MyriadPro-Bold"/>
              </a:rPr>
              <a:t> katılmaları sağlanmalıdır. Etkinliğe </a:t>
            </a:r>
            <a:r>
              <a:rPr b="0" lang="tr-TR" sz="3200" spc="-1" strike="noStrike">
                <a:solidFill>
                  <a:srgbClr val="ffff00"/>
                </a:solidFill>
                <a:latin typeface="Arial"/>
                <a:ea typeface="MyriadPro-Bold"/>
              </a:rPr>
              <a:t>veri çekimi için etkinlik sosyal medya hesabıyla</a:t>
            </a:r>
            <a:r>
              <a:rPr b="0" lang="tr-TR" sz="3200" spc="-1" strike="noStrike">
                <a:solidFill>
                  <a:srgbClr val="ffffff"/>
                </a:solidFill>
                <a:latin typeface="Arial"/>
                <a:ea typeface="MyriadPro-Bold"/>
              </a:rPr>
              <a:t> bağlanmalıdır.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64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3200" spc="-1" strike="noStrike">
                <a:solidFill>
                  <a:srgbClr val="ffff00"/>
                </a:solidFill>
                <a:latin typeface="Times New Roman"/>
                <a:ea typeface="MyriadPro-Bold"/>
              </a:rPr>
              <a:t>   </a:t>
            </a:r>
            <a:r>
              <a:rPr b="1" lang="tr-TR" sz="3200" spc="-1" strike="noStrike">
                <a:solidFill>
                  <a:srgbClr val="ffff00"/>
                </a:solidFill>
                <a:latin typeface="Times New Roman"/>
                <a:ea typeface="MyriadPro-Bold"/>
              </a:rPr>
              <a:t>Kendimizi Sınayalım</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3200" spc="-1" strike="noStrike">
                <a:solidFill>
                  <a:srgbClr val="ffffff"/>
                </a:solidFill>
                <a:latin typeface="Times New Roman"/>
                <a:ea typeface="MyriadPro-Bold"/>
              </a:rPr>
              <a:t>1. </a:t>
            </a:r>
            <a:r>
              <a:rPr b="0" lang="tr-TR" sz="3200" spc="-1" strike="noStrike">
                <a:solidFill>
                  <a:srgbClr val="ffffff"/>
                </a:solidFill>
                <a:latin typeface="Times New Roman"/>
                <a:ea typeface="MinionPro-Regular"/>
              </a:rPr>
              <a:t>Aşağıdakilerden hangisi etkinlik pazarlamasının işletmelere sağladığı avantajlardan </a:t>
            </a:r>
            <a:r>
              <a:rPr b="0"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a. Etkinlikler, reklam ve kişisel satış gibi geleneksel tutundurma yöntemlerine gore daha düşük maliyetlidir.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b. Etkinliklerin eğlence boyutu göz önüne alındığında müşteriler etkinlik anında keyifli vakit gecirmektedir. Böylece güzel bir anı yaratılmakta ve tüketicinin markayı kolay hatırlaması sağlanmaktadır.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c. Etkinlik anında işletme sıcak/anında satış yapma imkanı yakalayabilmektedir. Ayrıca marka bağlılığı arttığı icin marka satışları uzun dönemde artmaktadır.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d. Yeni ürün tanıtımı etkinlikler aracılığıyla daha kolay olabilmektedir.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e. İşletmeler/markalar etkinlik anında tuketicisiyle tek taraflı bir iletişim kurmaktadır.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76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2. </a:t>
            </a:r>
            <a:r>
              <a:rPr b="0" lang="tr-TR" sz="3200" spc="-1" strike="noStrike">
                <a:solidFill>
                  <a:srgbClr val="ffffff"/>
                </a:solidFill>
                <a:latin typeface="Times New Roman"/>
                <a:ea typeface="MinionPro-Regular"/>
              </a:rPr>
              <a:t>Olimpiyatlar, Rio Festivali ve Dünya Fuarları gibi etkinlikler </a:t>
            </a:r>
            <a:r>
              <a:rPr b="0" lang="tr-TR" sz="3200" spc="-1" strike="noStrike">
                <a:solidFill>
                  <a:srgbClr val="ffffff"/>
                </a:solidFill>
                <a:latin typeface="Times New Roman"/>
                <a:ea typeface="MyriadPro-Bold"/>
              </a:rPr>
              <a:t>destinasyonların pazarlamasına bir takım katkı sağlamaktadır. </a:t>
            </a:r>
            <a:r>
              <a:rPr b="0" lang="tr-TR" sz="3200" spc="-1" strike="noStrike">
                <a:solidFill>
                  <a:srgbClr val="ffffff"/>
                </a:solidFill>
                <a:latin typeface="Times New Roman"/>
                <a:ea typeface="MinionPro-Regular"/>
              </a:rPr>
              <a:t>Aşağıdakilerden hangisi bu katkılardan </a:t>
            </a:r>
            <a:r>
              <a:rPr b="1"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Etkinlikleri üslenen destinasyonlar, Dünya’nın ilgisini çekmektedir.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Etkinlikler, destinasyonların markalaştırılmasına katkı sağlar.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c.Etkinlikler ile destinasyonlara gelen turist sayısı ve turizm gelirlerinde artışlar sağlamaktadır.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d. Etkinliklere katılan katılımcılar sosyalleşme imkanı yakalar.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e. Expo gibi etkinlikler de destinasyonlar ikonik yapılar ile destinasyona yönelik bir sembol kazanmaktadır.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3. </a:t>
            </a:r>
            <a:r>
              <a:rPr b="0" lang="tr-TR" sz="3200" spc="-1" strike="noStrike">
                <a:solidFill>
                  <a:srgbClr val="ffffff"/>
                </a:solidFill>
                <a:latin typeface="Times New Roman"/>
                <a:ea typeface="MinionPro-Regular"/>
              </a:rPr>
              <a:t>Aşağıdakilerden hangisi etkinlik deneyiminin geliştirilmesi </a:t>
            </a:r>
            <a:r>
              <a:rPr b="0" lang="tr-TR" sz="3200" spc="-1" strike="noStrike">
                <a:solidFill>
                  <a:srgbClr val="ffffff"/>
                </a:solidFill>
                <a:latin typeface="Times New Roman"/>
                <a:ea typeface="MyriadPro-Bold"/>
              </a:rPr>
              <a:t>göz onunde bulundurulması gereken unsurlardan değildir?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a. Etkinliğin teması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b. Etkinlik pazarlaması amacı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c. Etkinlik atmosferi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d. Etkinlik mekanı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e. Eğlence imkanları</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85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4. </a:t>
            </a:r>
            <a:r>
              <a:rPr b="0" lang="tr-TR" sz="3200" spc="-1" strike="noStrike">
                <a:solidFill>
                  <a:srgbClr val="ffffff"/>
                </a:solidFill>
                <a:latin typeface="Times New Roman"/>
                <a:ea typeface="MinionPro-Regular"/>
              </a:rPr>
              <a:t>Aşağıdakilerden hangisi etkinliklerin gerçekleşeceği destinasyonların </a:t>
            </a:r>
            <a:r>
              <a:rPr b="0" lang="tr-TR" sz="3200" spc="-1" strike="noStrike">
                <a:solidFill>
                  <a:srgbClr val="ffffff"/>
                </a:solidFill>
                <a:latin typeface="Times New Roman"/>
                <a:ea typeface="MyriadPro-Bold"/>
              </a:rPr>
              <a:t>seçiminde göz önünde bulundurulması gereken</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inionPro-Regular"/>
              </a:rPr>
              <a:t>kriterlerden </a:t>
            </a:r>
            <a:r>
              <a:rPr b="0"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Katılımcılara yönelik kısıtlamalar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Konferans otellerinin varlığı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c. Destinasyona giden turist sayısı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Ulaşım imkânlarının varlığı ve kolaylığı</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Güvenlik</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75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5. </a:t>
            </a:r>
            <a:r>
              <a:rPr b="0" lang="tr-TR" sz="3200" spc="-1" strike="noStrike">
                <a:solidFill>
                  <a:srgbClr val="ffffff"/>
                </a:solidFill>
                <a:latin typeface="Times New Roman"/>
                <a:ea typeface="MinionPro-Regular"/>
              </a:rPr>
              <a:t>Etkinlik pazarlamasında konumlandırma, söz konusu etkinliğin </a:t>
            </a:r>
            <a:r>
              <a:rPr b="0" lang="tr-TR" sz="3200" spc="-1" strike="noStrike">
                <a:solidFill>
                  <a:srgbClr val="ffffff"/>
                </a:solidFill>
                <a:latin typeface="Times New Roman"/>
                <a:ea typeface="MyriadPro-Bold"/>
              </a:rPr>
              <a:t>tüketici tarafından nasıl tanımlandığı ve tüketicinin zihninde rakip ürünlere kıyasla bulunduğu yer olarak tanımlanmaktadır. Aşağıdakilerden hangisi etkinliklerin konumlandırmasında </a:t>
            </a:r>
            <a:r>
              <a:rPr b="0" lang="tr-TR" sz="3200" spc="-1" strike="noStrike">
                <a:solidFill>
                  <a:srgbClr val="ffffff"/>
                </a:solidFill>
                <a:latin typeface="Times New Roman"/>
                <a:ea typeface="MinionPro-Regular"/>
              </a:rPr>
              <a:t>kullanılacak yöntemlerden birisi </a:t>
            </a:r>
            <a:r>
              <a:rPr b="0" lang="tr-TR" sz="3200" spc="-1" strike="noStrike">
                <a:solidFill>
                  <a:srgbClr val="ffffff"/>
                </a:solidFill>
                <a:latin typeface="Times New Roman"/>
                <a:ea typeface="MinionPro-Bold"/>
              </a:rPr>
              <a:t>değildir</a:t>
            </a:r>
            <a:r>
              <a:rPr b="1" lang="tr-TR" sz="3200" spc="-1" strike="noStrike">
                <a:solidFill>
                  <a:srgbClr val="ffffff"/>
                </a:solidFill>
                <a:latin typeface="Times New Roman"/>
                <a:ea typeface="MinionPro-Bold"/>
              </a:rPr>
              <a:t>?</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Etkinlikte yer alacak oyuncuların odaklanarak konumlandırma yapmak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Etkinlik programına odaklanarak konumlandırma yapmak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c. Etkinlik bitiş zamanına odaklanarak konumlandırma yapmak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d. Etkinlik mekanına odaklanarak konumlandırma yapmak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Etkinlik amacına odaklanarak konumlandırma yapmak</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88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6. </a:t>
            </a:r>
            <a:r>
              <a:rPr b="0" lang="tr-TR" sz="3200" spc="-1" strike="noStrike">
                <a:solidFill>
                  <a:srgbClr val="ffffff"/>
                </a:solidFill>
                <a:latin typeface="Times New Roman"/>
                <a:ea typeface="MinionPro-Regular"/>
              </a:rPr>
              <a:t>Aşağıdakilerden hangisi katılımcıların etkinliklere katılım</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inionPro-Regular"/>
              </a:rPr>
              <a:t>motivasyonları arasında </a:t>
            </a:r>
            <a:r>
              <a:rPr b="0" lang="tr-TR" sz="3200" spc="-1" strike="noStrike">
                <a:solidFill>
                  <a:srgbClr val="ffffff"/>
                </a:solidFill>
                <a:latin typeface="Times New Roman"/>
                <a:ea typeface="MinionPro-Bold"/>
              </a:rPr>
              <a:t>yer almaz?</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a. Ürünleri teşhir etmek</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b. Uzmanlıklarını geliştirmek</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c. Bilgi paylaşmak</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d. Sosyalleşmek</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e. Boş zaman değerlendirmek</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71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7. </a:t>
            </a:r>
            <a:r>
              <a:rPr b="0" lang="tr-TR" sz="3200" spc="-1" strike="noStrike">
                <a:solidFill>
                  <a:srgbClr val="ffffff"/>
                </a:solidFill>
                <a:latin typeface="Times New Roman"/>
                <a:ea typeface="MinionPro-Regular"/>
              </a:rPr>
              <a:t>Aşağıdakilerden hangisi ürün olarak etkinliklere yönelik </a:t>
            </a:r>
            <a:r>
              <a:rPr b="0" lang="tr-TR" sz="3200" spc="-1" strike="noStrike">
                <a:solidFill>
                  <a:srgbClr val="ffffff"/>
                </a:solidFill>
                <a:latin typeface="Times New Roman"/>
                <a:ea typeface="MyriadPro-Bold"/>
              </a:rPr>
              <a:t>söylenemez?</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a. Etkinlik pazarlamasında ürün somut (koltuk, yiyecek-içecek vb.) ve soyut (destinasyon atmosferi, katılımcıların elde ettikleri değerler vb.)bileşenleri barındırmaktadır.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b. Etkinlikler, soyut ürünler olduğu için insanlar, etkinliklere sahip olamaz, dokunamaz, hissedemez.</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c. Etkinlikler, yapısı itibarıyla soyut bir üründür ve bu nedenle dayanıksızdırlar.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d. Etkinlikler, gününde ve saatinde gerçekleşmezse depolanırlar.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e. Eğitim programı, ülke fuarı, festival veya kongre etkinlik pazarlamasında urundur.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1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8. </a:t>
            </a:r>
            <a:r>
              <a:rPr b="0" lang="tr-TR" sz="3200" spc="-1" strike="noStrike">
                <a:solidFill>
                  <a:srgbClr val="ffffff"/>
                </a:solidFill>
                <a:latin typeface="Times New Roman"/>
                <a:ea typeface="MinionPro-Regular"/>
              </a:rPr>
              <a:t>Aşağıdakilerden hangisi etkinlik broşürlerinde mekana yönelik içermesi gereken bilgilerden </a:t>
            </a:r>
            <a:r>
              <a:rPr b="0"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a. Etkinlik mekanının destinasyon içinde yerini gösteren harita</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b. Mekanın iç ve dış alan fotoğrafları</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c. Mekan içerisinde toplantı salonlarının yerleşim düzenleri</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d. Mekana yönelik teknik bilgiler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e. Mekana gelecek katılımcıların özellikleri</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99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9. </a:t>
            </a:r>
            <a:r>
              <a:rPr b="0" lang="tr-TR" sz="3200" spc="-1" strike="noStrike">
                <a:solidFill>
                  <a:srgbClr val="ffffff"/>
                </a:solidFill>
                <a:latin typeface="Times New Roman"/>
                <a:ea typeface="MinionPro-Regular"/>
              </a:rPr>
              <a:t>Aşağıdakilerden hangisi pazarlama araştırmasının özelliklerinden birisi </a:t>
            </a:r>
            <a:r>
              <a:rPr b="0"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a. Bilginin maliyeti ve değeri</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b. Şüphecilik</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c. Çoklu yontemler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d. Tekli yöntemler</a:t>
            </a:r>
            <a:endParaRPr b="0" lang="tr-TR" sz="3200" spc="-1" strike="noStrike">
              <a:solidFill>
                <a:srgbClr val="ffffff"/>
              </a:solidFill>
              <a:latin typeface="Arial"/>
            </a:endParaRPr>
          </a:p>
          <a:p>
            <a:pPr indent="0">
              <a:lnSpc>
                <a:spcPct val="100000"/>
              </a:lnSpc>
              <a:spcBef>
                <a:spcPts val="1417"/>
              </a:spcBef>
              <a:buNone/>
              <a:tabLst>
                <a:tab algn="l" pos="0"/>
              </a:tabLst>
            </a:pPr>
            <a:r>
              <a:rPr b="0" lang="tr-TR" sz="3200" spc="-1" strike="noStrike">
                <a:solidFill>
                  <a:srgbClr val="ffffff"/>
                </a:solidFill>
                <a:latin typeface="Times New Roman"/>
                <a:ea typeface="MyriadPro-Bold"/>
              </a:rPr>
              <a:t>e. Yaratıcı araştırma</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75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1" lang="tr-TR" sz="3200" spc="-1" strike="noStrike">
                <a:solidFill>
                  <a:srgbClr val="ffffff"/>
                </a:solidFill>
                <a:latin typeface="Times New Roman"/>
                <a:ea typeface="MyriadPro-Bold"/>
              </a:rPr>
              <a:t>10. </a:t>
            </a:r>
            <a:r>
              <a:rPr b="0" lang="tr-TR" sz="3200" spc="-1" strike="noStrike">
                <a:solidFill>
                  <a:srgbClr val="ffffff"/>
                </a:solidFill>
                <a:latin typeface="Times New Roman"/>
                <a:ea typeface="MinionPro-Regular"/>
              </a:rPr>
              <a:t>Aşağıdakilerden hangisi etkinliklerin tasarımını etkileyen, </a:t>
            </a:r>
            <a:r>
              <a:rPr b="0" lang="tr-TR" sz="3200" spc="-1" strike="noStrike">
                <a:solidFill>
                  <a:srgbClr val="ffffff"/>
                </a:solidFill>
                <a:latin typeface="Times New Roman"/>
                <a:ea typeface="MyriadPro-Bold"/>
              </a:rPr>
              <a:t>etkinliklere katılımı artıran ve etkinlik pazarlama sürecinde </a:t>
            </a:r>
            <a:r>
              <a:rPr b="0" lang="tr-TR" sz="3200" spc="-1" strike="noStrike">
                <a:solidFill>
                  <a:srgbClr val="ffffff"/>
                </a:solidFill>
                <a:latin typeface="Times New Roman"/>
                <a:ea typeface="MinionPro-Regular"/>
              </a:rPr>
              <a:t>göz önünde bulundurulması unsurlardan </a:t>
            </a:r>
            <a:r>
              <a:rPr b="1" lang="tr-TR" sz="3200" spc="-1" strike="noStrike">
                <a:solidFill>
                  <a:srgbClr val="ffffff"/>
                </a:solidFill>
                <a:latin typeface="Times New Roman"/>
                <a:ea typeface="MinionPro-Bold"/>
              </a:rPr>
              <a:t>değildir?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a. Etkinliğin amacının doğru bir şekilde belirlenmesi gerekmektedir.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b. Etkinliğin ürün ve markayla uyumu gerçekleştirilmelidir.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c. Etkinlik mekanı etkinliğe ve temasına uygun şekilde belirlenmelidir.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c9211e"/>
                </a:solidFill>
                <a:highlight>
                  <a:srgbClr val="ffff00"/>
                </a:highlight>
                <a:latin typeface="Times New Roman"/>
                <a:ea typeface="MyriadPro-Bold"/>
              </a:rPr>
              <a:t>d. Etkinliklerde teknoloji sadece tanıtım aşamasından ağırlıklı kullanılmalıdır.</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e. Etkinliğin başarısını artıracak insan kaynağı temin edilmelidir.</a:t>
            </a:r>
            <a:endParaRPr b="0" lang="tr-TR" sz="3200" spc="-1" strike="noStrike">
              <a:solidFill>
                <a:srgbClr val="ffffff"/>
              </a:solidFill>
              <a:latin typeface="Arial"/>
            </a:endParaRPr>
          </a:p>
          <a:p>
            <a:pPr indent="0" algn="just">
              <a:lnSpc>
                <a:spcPct val="100000"/>
              </a:lnSpc>
              <a:spcBef>
                <a:spcPts val="1417"/>
              </a:spcBef>
              <a:buNone/>
              <a:tabLst>
                <a:tab algn="l" pos="0"/>
              </a:tabLst>
            </a:pPr>
            <a:r>
              <a:rPr b="1" lang="tr-TR" sz="1100" spc="-1" strike="noStrike">
                <a:solidFill>
                  <a:srgbClr val="c9211e"/>
                </a:solidFill>
                <a:latin typeface="MyriadPro-Bold"/>
                <a:ea typeface="MyriadPro-Bold"/>
              </a:rPr>
              <a:t>     </a:t>
            </a:r>
            <a:r>
              <a:rPr b="1" lang="tr-TR" sz="1100" spc="-1" strike="noStrike">
                <a:solidFill>
                  <a:srgbClr val="c9211e"/>
                </a:solidFill>
                <a:latin typeface="MyriadPro-Bold"/>
                <a:ea typeface="MyriadPro-Bold"/>
              </a:rPr>
              <a:t>KONGRE VE ETKİNLİK YÖNETİMİ T.C. ANADOLU ÜNİVERSİTESİ YAYINI NO: 3463 </a:t>
            </a:r>
            <a:r>
              <a:rPr b="1" lang="tr-TR" sz="1100" spc="-1" strike="noStrike">
                <a:solidFill>
                  <a:srgbClr val="c9211e"/>
                </a:solidFill>
                <a:latin typeface="MinionPro-Regular"/>
                <a:ea typeface="MinionPro-Regular"/>
              </a:rPr>
              <a:t>AÇIKÖĞRETİM FAKÜLTESİ YAYINI NO: 2311 Doç.Dr. Çağıl Hale ÖZEL Dr.Öğr.Üyesi Hakan SEZEREL</a:t>
            </a:r>
            <a:endParaRPr b="0" lang="tr-TR" sz="11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e994"/>
                </a:solidFill>
                <a:latin typeface="Times New Roman"/>
                <a:ea typeface="MyriadPro-Bold"/>
              </a:rPr>
              <a:t>   </a:t>
            </a:r>
            <a:r>
              <a:rPr b="0" lang="tr-TR" sz="3200" spc="-1" strike="noStrike">
                <a:solidFill>
                  <a:srgbClr val="ffffff"/>
                </a:solidFill>
                <a:latin typeface="Times New Roman"/>
                <a:ea typeface="MyriadPro-Bold"/>
              </a:rPr>
              <a:t>Etkinlik </a:t>
            </a:r>
            <a:r>
              <a:rPr b="0" lang="tr-TR" sz="3200" spc="-1" strike="noStrike">
                <a:solidFill>
                  <a:srgbClr val="ffffff"/>
                </a:solidFill>
                <a:latin typeface="Times New Roman"/>
                <a:ea typeface="MinionPro-It"/>
              </a:rPr>
              <a:t>sırasında</a:t>
            </a:r>
            <a:r>
              <a:rPr b="0" i="1" lang="tr-TR" sz="3200" spc="-1" strike="noStrike">
                <a:solidFill>
                  <a:srgbClr val="ffffff"/>
                </a:solidFill>
                <a:latin typeface="Times New Roman"/>
                <a:ea typeface="MinionPro-It"/>
              </a:rPr>
              <a:t> </a:t>
            </a:r>
            <a:r>
              <a:rPr b="0" lang="tr-TR" sz="3200" spc="-1" strike="noStrike">
                <a:solidFill>
                  <a:srgbClr val="ffffff"/>
                </a:solidFill>
                <a:latin typeface="Times New Roman"/>
                <a:ea typeface="MyriadPro-Bold"/>
              </a:rPr>
              <a:t>tüm sosyal medya üzerinden </a:t>
            </a:r>
            <a:r>
              <a:rPr b="0" lang="tr-TR" sz="3200" spc="-1" strike="noStrike">
                <a:solidFill>
                  <a:srgbClr val="ffff00"/>
                </a:solidFill>
                <a:latin typeface="Times New Roman"/>
                <a:ea typeface="MyriadPro-Bold"/>
              </a:rPr>
              <a:t>canlı etkinlik akışı sunulmalıdır.</a:t>
            </a:r>
            <a:r>
              <a:rPr b="0" lang="tr-TR" sz="3200" spc="-1" strike="noStrike">
                <a:solidFill>
                  <a:srgbClr val="ffffff"/>
                </a:solidFill>
                <a:latin typeface="Times New Roman"/>
                <a:ea typeface="MyriadPro-Bold"/>
              </a:rPr>
              <a:t> Sosyal medya işlemlerinin yönetilebilmesi için </a:t>
            </a:r>
            <a:r>
              <a:rPr b="0" lang="tr-TR" sz="3200" spc="-1" strike="noStrike">
                <a:solidFill>
                  <a:srgbClr val="ffff00"/>
                </a:solidFill>
                <a:latin typeface="Times New Roman"/>
                <a:ea typeface="MyriadPro-Bold"/>
              </a:rPr>
              <a:t>“etkinlik kumanda” alanı oluşturulmalıdır.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Sosyal medya</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 sayfası</a:t>
            </a:r>
            <a:r>
              <a:rPr b="0" lang="tr-TR" sz="3200" spc="-1" strike="noStrike">
                <a:solidFill>
                  <a:srgbClr val="ffffff"/>
                </a:solidFill>
                <a:latin typeface="Times New Roman"/>
                <a:ea typeface="MyriadPro-Bold"/>
              </a:rPr>
              <a:t> içinde </a:t>
            </a:r>
            <a:r>
              <a:rPr b="0" lang="tr-TR" sz="3200" spc="-1" strike="noStrike">
                <a:solidFill>
                  <a:srgbClr val="ffff00"/>
                </a:solidFill>
                <a:latin typeface="Times New Roman"/>
                <a:ea typeface="MyriadPro-Bold"/>
              </a:rPr>
              <a:t>sosyal duvarda</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katılımcıların</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gönderileri ve mesajları anlık olarak yayınlanmalıdır.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ff"/>
                </a:solidFill>
                <a:latin typeface="Times New Roman"/>
                <a:ea typeface="MyriadPro-Bold"/>
              </a:rPr>
              <a:t>Konu etiketleri </a:t>
            </a:r>
            <a:r>
              <a:rPr b="1" lang="tr-TR" sz="3200" spc="-1" strike="noStrike">
                <a:solidFill>
                  <a:srgbClr val="ffff00"/>
                </a:solidFill>
                <a:latin typeface="Times New Roman"/>
                <a:ea typeface="MinionPro-Bold"/>
              </a:rPr>
              <a:t>(hashtag: #)</a:t>
            </a:r>
            <a:r>
              <a:rPr b="1" lang="tr-TR" sz="3200" spc="-1" strike="noStrike">
                <a:solidFill>
                  <a:srgbClr val="ffffff"/>
                </a:solidFill>
                <a:latin typeface="Times New Roman"/>
                <a:ea typeface="MinionPro-Bold"/>
              </a:rPr>
              <a:t> </a:t>
            </a:r>
            <a:r>
              <a:rPr b="0" lang="tr-TR" sz="3200" spc="-1" strike="noStrike">
                <a:solidFill>
                  <a:srgbClr val="ffffff"/>
                </a:solidFill>
                <a:latin typeface="Times New Roman"/>
                <a:ea typeface="MyriadPro-Bold"/>
              </a:rPr>
              <a:t>kullanılarak sosyal medya üzerinden </a:t>
            </a:r>
            <a:r>
              <a:rPr b="0" lang="tr-TR" sz="3200" spc="-1" strike="noStrike">
                <a:solidFill>
                  <a:srgbClr val="ffff00"/>
                </a:solidFill>
                <a:latin typeface="Times New Roman"/>
                <a:ea typeface="MyriadPro-Bold"/>
              </a:rPr>
              <a:t>etkinliğe yönelik fikirler, sorular ve öneriler sosyal medya üzerinden alınarak, etkinlik içinden ve dışından katılımcılar etkinliğe dahil edilebilir.</a:t>
            </a: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 </a:t>
            </a:r>
            <a:r>
              <a:rPr b="0" i="1" lang="tr-TR" sz="3200" spc="-1" strike="noStrike">
                <a:solidFill>
                  <a:srgbClr val="ffff00"/>
                </a:solidFill>
                <a:latin typeface="Times New Roman"/>
                <a:ea typeface="MinionPro-It"/>
              </a:rPr>
              <a:t>sonrasında</a:t>
            </a:r>
            <a:r>
              <a:rPr b="0" i="1" lang="tr-TR" sz="3200" spc="-1" strike="noStrike">
                <a:solidFill>
                  <a:srgbClr val="ffffff"/>
                </a:solidFill>
                <a:latin typeface="Times New Roman"/>
                <a:ea typeface="MinionPro-It"/>
              </a:rPr>
              <a:t> </a:t>
            </a:r>
            <a:r>
              <a:rPr b="0" lang="tr-TR" sz="3200" spc="-1" strike="noStrike">
                <a:solidFill>
                  <a:srgbClr val="ffffff"/>
                </a:solidFill>
                <a:latin typeface="Times New Roman"/>
                <a:ea typeface="MyriadPro-Bold"/>
              </a:rPr>
              <a:t>ise </a:t>
            </a:r>
            <a:r>
              <a:rPr b="0" lang="tr-TR" sz="3200" spc="-1" strike="noStrike">
                <a:solidFill>
                  <a:srgbClr val="ffff00"/>
                </a:solidFill>
                <a:latin typeface="Times New Roman"/>
                <a:ea typeface="MyriadPro-Bold"/>
              </a:rPr>
              <a:t>sosyal medya üzerinde etkinlik topluluğu oluşturabilir ve bu sanal topluluk üzerinde katılımcılarla paylaşıma</a:t>
            </a:r>
            <a:r>
              <a:rPr b="0" lang="tr-TR" sz="3200" spc="-1" strike="noStrike">
                <a:solidFill>
                  <a:srgbClr val="ffffff"/>
                </a:solidFill>
                <a:latin typeface="Times New Roman"/>
                <a:ea typeface="MyriadPro-Bold"/>
              </a:rPr>
              <a:t> devam edilebilir.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p:nvPr>
        </p:nvSpPr>
        <p:spPr>
          <a:xfrm>
            <a:off x="368280" y="295200"/>
            <a:ext cx="8975880" cy="4980240"/>
          </a:xfrm>
          <a:prstGeom prst="rect">
            <a:avLst/>
          </a:prstGeom>
          <a:noFill/>
          <a:ln w="0">
            <a:noFill/>
          </a:ln>
        </p:spPr>
        <p:txBody>
          <a:bodyPr lIns="0" rIns="0" tIns="0" bIns="0" anchor="t">
            <a:normAutofit fontScale="89000"/>
          </a:bodyPr>
          <a:p>
            <a:pPr indent="0" algn="just">
              <a:lnSpc>
                <a:spcPct val="100000"/>
              </a:lnSpc>
              <a:spcBef>
                <a:spcPts val="1417"/>
              </a:spcBef>
              <a:buNone/>
              <a:tabLst>
                <a:tab algn="l" pos="0"/>
              </a:tabLst>
            </a:pPr>
            <a:r>
              <a:rPr b="0" lang="tr-TR" sz="3200" spc="-1" strike="noStrike">
                <a:solidFill>
                  <a:srgbClr val="ffffff"/>
                </a:solidFill>
                <a:latin typeface="Times New Roman"/>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Times New Roman"/>
                <a:ea typeface="MyriadPro-Bold"/>
              </a:rPr>
              <a:t>   </a:t>
            </a:r>
            <a:r>
              <a:rPr b="0" lang="tr-TR" sz="3200" spc="-1" strike="noStrike">
                <a:solidFill>
                  <a:srgbClr val="ffff00"/>
                </a:solidFill>
                <a:latin typeface="Times New Roman"/>
                <a:ea typeface="MyriadPro-Bold"/>
              </a:rPr>
              <a:t>Etkinlik ile ilgili sosyal fotoğraf, video ve yorumların paylaşımı</a:t>
            </a:r>
            <a:r>
              <a:rPr b="0" lang="tr-TR" sz="3200" spc="-1" strike="noStrike">
                <a:solidFill>
                  <a:srgbClr val="ffffff"/>
                </a:solidFill>
                <a:latin typeface="Times New Roman"/>
                <a:ea typeface="MyriadPro-Bold"/>
              </a:rPr>
              <a:t> sağlanmalıdır. Böylece etkinliğe katılan </a:t>
            </a:r>
            <a:r>
              <a:rPr b="0" lang="tr-TR" sz="3200" spc="-1" strike="noStrike">
                <a:solidFill>
                  <a:srgbClr val="ffff00"/>
                </a:solidFill>
                <a:latin typeface="Times New Roman"/>
                <a:ea typeface="MyriadPro-Bold"/>
              </a:rPr>
              <a:t>katılımcıların hem birbirleriyle hem de etkinlik düzenleyicileriyle iletişimleri canlı kalır ve bir sonraki etkinlikler için haberleşme kanalı</a:t>
            </a:r>
            <a:r>
              <a:rPr b="0" lang="tr-TR" sz="3200" spc="-1" strike="noStrike">
                <a:solidFill>
                  <a:srgbClr val="ffffff"/>
                </a:solidFill>
                <a:latin typeface="Times New Roman"/>
                <a:ea typeface="MyriadPro-Bold"/>
              </a:rPr>
              <a:t> aktifleştirilir. </a:t>
            </a:r>
            <a:r>
              <a:rPr b="0" lang="tr-TR" sz="3200" spc="-1" strike="noStrike">
                <a:solidFill>
                  <a:srgbClr val="ffff00"/>
                </a:solidFill>
                <a:latin typeface="Times New Roman"/>
                <a:ea typeface="MyriadPro-Bold"/>
              </a:rPr>
              <a:t>2015 yılında yapılan bir araştırmada pazarlamacıların Twitter, YouTube, LinkedIn, Facebook, Instagram, Google+, Pinterest, SlideShare, Forumlar, sosyal inceleme siteleri, sosyal etiketleme, Vine, jeo-konum (FourSquare) ve Snapchat kullanım oranları incelenmiştir.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ffff"/>
                </a:solidFill>
                <a:latin typeface="Arial"/>
                <a:ea typeface="MyriadPro-Bold"/>
              </a:rPr>
              <a:t>  </a:t>
            </a:r>
            <a:r>
              <a:rPr b="0" lang="tr-TR" sz="3200" spc="-1" strike="noStrike">
                <a:solidFill>
                  <a:srgbClr val="ffff00"/>
                </a:solidFill>
                <a:latin typeface="Arial"/>
                <a:ea typeface="MyriadPro-Bold"/>
              </a:rPr>
              <a:t>Tablo 2’de </a:t>
            </a:r>
            <a:r>
              <a:rPr b="0" lang="tr-TR" sz="3200" spc="-1" strike="noStrike">
                <a:solidFill>
                  <a:srgbClr val="ffff00"/>
                </a:solidFill>
                <a:latin typeface="MinionPro-Regular"/>
                <a:ea typeface="MinionPro-Regular"/>
              </a:rPr>
              <a:t>görüldüğü üzere Twitter, YouTube ve LinkedIn</a:t>
            </a:r>
            <a:r>
              <a:rPr b="0" lang="tr-TR" sz="3200" spc="-1" strike="noStrike">
                <a:solidFill>
                  <a:srgbClr val="ffffff"/>
                </a:solidFill>
                <a:latin typeface="MinionPro-Regular"/>
                <a:ea typeface="MinionPro-Regular"/>
              </a:rPr>
              <a:t> sosyal medya araçlarının </a:t>
            </a:r>
            <a:r>
              <a:rPr b="0" lang="tr-TR" sz="3200" spc="-1" strike="noStrike">
                <a:solidFill>
                  <a:srgbClr val="ffff00"/>
                </a:solidFill>
                <a:latin typeface="MinionPro-Regular"/>
                <a:ea typeface="MinionPro-Regular"/>
              </a:rPr>
              <a:t>yüksek oranlar</a:t>
            </a:r>
            <a:r>
              <a:rPr b="0" lang="tr-TR" sz="3200" spc="-1" strike="noStrike">
                <a:solidFill>
                  <a:srgbClr val="ffff00"/>
                </a:solidFill>
                <a:latin typeface="Arial"/>
                <a:ea typeface="MyriadPro-Bold"/>
              </a:rPr>
              <a:t>da kullanımlarının arttırılması</a:t>
            </a:r>
            <a:r>
              <a:rPr b="0" lang="tr-TR" sz="3200" spc="-1" strike="noStrike">
                <a:solidFill>
                  <a:srgbClr val="ffffff"/>
                </a:solidFill>
                <a:latin typeface="Arial"/>
                <a:ea typeface="MyriadPro-Bold"/>
              </a:rPr>
              <a:t> düşünülmektedir. Buna rağmen, </a:t>
            </a:r>
            <a:r>
              <a:rPr b="0" lang="tr-TR" sz="3200" spc="-1" strike="noStrike">
                <a:solidFill>
                  <a:srgbClr val="ffff00"/>
                </a:solidFill>
                <a:latin typeface="Arial"/>
                <a:ea typeface="MyriadPro-Bold"/>
              </a:rPr>
              <a:t>Snapchat ve FourSquare kullanım oranlarının düşük oranda arttırılması</a:t>
            </a:r>
            <a:r>
              <a:rPr b="0" lang="tr-TR" sz="3200" spc="-1" strike="noStrike">
                <a:solidFill>
                  <a:srgbClr val="ffffff"/>
                </a:solidFill>
                <a:latin typeface="Arial"/>
                <a:ea typeface="MyriadPro-Bold"/>
              </a:rPr>
              <a:t> planlanmaktadır.</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p:nvPr>
        </p:nvSpPr>
        <p:spPr>
          <a:xfrm>
            <a:off x="368280" y="295200"/>
            <a:ext cx="8975880" cy="4980240"/>
          </a:xfrm>
          <a:prstGeom prst="rect">
            <a:avLst/>
          </a:prstGeom>
          <a:noFill/>
          <a:ln w="0">
            <a:noFill/>
          </a:ln>
        </p:spPr>
        <p:txBody>
          <a:bodyPr lIns="0" rIns="0" tIns="0" bIns="0" anchor="t">
            <a:normAutofit/>
          </a:bodyPr>
          <a:p>
            <a:pPr indent="0" algn="just">
              <a:lnSpc>
                <a:spcPct val="100000"/>
              </a:lnSpc>
              <a:spcBef>
                <a:spcPts val="1417"/>
              </a:spcBef>
              <a:buNone/>
              <a:tabLst>
                <a:tab algn="l" pos="0"/>
              </a:tabLst>
            </a:pPr>
            <a:r>
              <a:rPr b="0" lang="tr-TR" sz="3200" spc="-1" strike="noStrike">
                <a:solidFill>
                  <a:srgbClr val="ffffff"/>
                </a:solidFill>
                <a:latin typeface="Arial"/>
              </a:rPr>
              <a:t> </a:t>
            </a:r>
            <a:r>
              <a:rPr b="0" lang="tr-TR" sz="3200" spc="-1" strike="noStrike">
                <a:solidFill>
                  <a:srgbClr val="ffffff"/>
                </a:solidFill>
                <a:latin typeface="Arial"/>
              </a:rPr>
              <a:t>2015</a:t>
            </a:r>
            <a:endParaRPr b="0" lang="tr-TR" sz="3200" spc="-1" strike="noStrike">
              <a:solidFill>
                <a:srgbClr val="ffffff"/>
              </a:solidFill>
              <a:latin typeface="Arial"/>
            </a:endParaRPr>
          </a:p>
          <a:p>
            <a:pPr indent="0" algn="just">
              <a:lnSpc>
                <a:spcPct val="100000"/>
              </a:lnSpc>
              <a:spcBef>
                <a:spcPts val="1417"/>
              </a:spcBef>
              <a:buNone/>
              <a:tabLst>
                <a:tab algn="l" pos="0"/>
              </a:tabLst>
            </a:pPr>
            <a:r>
              <a:rPr b="0" lang="tr-TR" sz="3200" spc="-1" strike="noStrike">
                <a:solidFill>
                  <a:srgbClr val="ffe994"/>
                </a:solidFill>
                <a:latin typeface="Arial"/>
                <a:ea typeface="MyriadPro-Bold"/>
              </a:rPr>
              <a:t>   </a:t>
            </a:r>
            <a:r>
              <a:rPr b="0" lang="tr-TR" sz="3200" spc="-1" strike="noStrike">
                <a:solidFill>
                  <a:srgbClr val="ffffff"/>
                </a:solidFill>
                <a:latin typeface="Arial"/>
                <a:ea typeface="MyriadPro-Bold"/>
              </a:rPr>
              <a:t> </a:t>
            </a:r>
            <a:endParaRPr b="0" lang="tr-TR" sz="3200" spc="-1" strike="noStrike">
              <a:solidFill>
                <a:srgbClr val="ffffff"/>
              </a:solidFill>
              <a:latin typeface="Arial"/>
            </a:endParaRPr>
          </a:p>
          <a:p>
            <a:pPr indent="0" algn="just">
              <a:lnSpc>
                <a:spcPct val="100000"/>
              </a:lnSpc>
              <a:spcBef>
                <a:spcPts val="1417"/>
              </a:spcBef>
              <a:buNone/>
              <a:tabLst>
                <a:tab algn="l" pos="0"/>
              </a:tabLst>
            </a:pPr>
            <a:endParaRPr b="0" lang="tr-TR" sz="3200" spc="-1" strike="noStrike">
              <a:solidFill>
                <a:srgbClr val="ffffff"/>
              </a:solidFill>
              <a:latin typeface="Arial"/>
            </a:endParaRPr>
          </a:p>
        </p:txBody>
      </p:sp>
      <p:pic>
        <p:nvPicPr>
          <p:cNvPr id="96" name="" descr=""/>
          <p:cNvPicPr/>
          <p:nvPr/>
        </p:nvPicPr>
        <p:blipFill>
          <a:blip r:embed="rId1"/>
          <a:stretch/>
        </p:blipFill>
        <p:spPr>
          <a:xfrm>
            <a:off x="1542960" y="62280"/>
            <a:ext cx="7534080" cy="52815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2099</TotalTime>
  <Application>LibreOffice/7.4.3.2$Windows_x86 LibreOffice_project/1048a8393ae2eeec98dff31b5c133c5f1d08b890</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2024-02-24T12:41:21Z</dcterms:created>
  <dc:creator/>
  <dc:description/>
  <dc:language>tr-TR</dc:language>
  <cp:lastModifiedBy/>
  <dcterms:modified xsi:type="dcterms:W3CDTF">2024-03-25T15:51:16Z</dcterms:modified>
  <cp:revision>255</cp:revision>
  <dc:subject/>
  <dc:title>Lights</dc:title>
</cp:coreProperties>
</file>

<file path=docProps/custom.xml><?xml version="1.0" encoding="utf-8"?>
<Properties xmlns="http://schemas.openxmlformats.org/officeDocument/2006/custom-properties" xmlns:vt="http://schemas.openxmlformats.org/officeDocument/2006/docPropsVTypes"/>
</file>