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6" r:id="rId42"/>
    <p:sldId id="327" r:id="rId43"/>
    <p:sldId id="328" r:id="rId44"/>
    <p:sldId id="330" r:id="rId45"/>
    <p:sldId id="329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737" autoAdjust="0"/>
  </p:normalViewPr>
  <p:slideViewPr>
    <p:cSldViewPr snapToGrid="0">
      <p:cViewPr varScale="1">
        <p:scale>
          <a:sx n="75" d="100"/>
          <a:sy n="75" d="100"/>
        </p:scale>
        <p:origin x="600" y="54"/>
      </p:cViewPr>
      <p:guideLst/>
    </p:cSldViewPr>
  </p:slideViewPr>
  <p:outlineViewPr>
    <p:cViewPr>
      <p:scale>
        <a:sx n="33" d="100"/>
        <a:sy n="33" d="100"/>
      </p:scale>
      <p:origin x="0" y="-380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138C94D-1615-4951-A204-C57D2F5BA0F4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449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81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45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173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30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330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59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731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18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0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59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15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82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27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874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37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8C94D-1615-4951-A204-C57D2F5BA0F4}" type="datetimeFigureOut">
              <a:rPr lang="tr-TR" smtClean="0"/>
              <a:t>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677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Marka Kimliği: Tanımı ve Önemi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markanın tüketicilere sunduğu ve onların zihninde oluşturduğu kavramların toplamıdır. </a:t>
            </a:r>
            <a:r>
              <a:rPr lang="tr-TR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kimliği,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bireyin kimliğine benzer şekilde bir markanın sahip olduğu en temel ve değişmez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unsurlardır. Nasıl ki bir insanın kimliği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onun kişiliğini ve özelliklerini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belirliyorsa, markalar için de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 aynı rolü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üstlenmektedir.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25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Marka Kimliği Unsurları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dört temel yaklaşıma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dayanır:</a:t>
            </a:r>
          </a:p>
        </p:txBody>
      </p:sp>
    </p:spTree>
    <p:extLst>
      <p:ext uri="{BB962C8B-B14F-4D97-AF65-F5344CB8AC3E}">
        <p14:creationId xmlns:p14="http://schemas.microsoft.com/office/powerpoint/2010/main" val="81912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Ürün Olarak Marka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markanın kimliği,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sunduğu ürünlerin özellikleri ve işlevselliği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üzerinden şekillenir. Ürünlerin sağladığı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değer, kalite algısı ve kullanım deneyimi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kimliğini belirleyen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önemli faktörlerdir.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Nescafé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 kahve kategorisinin öncüsü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bilinmektedir.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Nescafé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içmek”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ifadesi, tüketicinin aklında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kahve içmekle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özdeşleşmiştir.</a:t>
            </a:r>
          </a:p>
        </p:txBody>
      </p:sp>
    </p:spTree>
    <p:extLst>
      <p:ext uri="{BB962C8B-B14F-4D97-AF65-F5344CB8AC3E}">
        <p14:creationId xmlns:p14="http://schemas.microsoft.com/office/powerpoint/2010/main" val="309645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Kurum Olarak Marka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 yalnızca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ürünlerle değil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şirketin genel imajı ve değerleri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de ilgilidir.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 kültürü, </a:t>
            </a:r>
            <a:r>
              <a:rPr lang="tr-TR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inovasyon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gücü, sosyal sorumluluk projeleri ve çalışanların tutumu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kimliğinin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parçasıdır.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yenilikçi ve çalışan dostu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kurum olarak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algılanmaktadır.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Google’ın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sadece sunduğu ürünlerden değil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çalışanlarına sunduğu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yaratıcı iş ortamı ve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inovasyon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anlayışından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beslenmektedir.</a:t>
            </a:r>
          </a:p>
        </p:txBody>
      </p:sp>
    </p:spTree>
    <p:extLst>
      <p:ext uri="{BB962C8B-B14F-4D97-AF65-F5344CB8AC3E}">
        <p14:creationId xmlns:p14="http://schemas.microsoft.com/office/powerpoint/2010/main" val="68767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Kişi Olarak Marka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Markalar,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insanlar gibi kişilik özelliklerine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sahip olabilirler. Tüketiciler,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kendilerine yakın buldukları marka kişiliklerini benimseyerek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markalarla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güçlü bağlar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kurarlar.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markası,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bireysel yaratıcılığı ve özgünlüğü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simgeleyen bir marka olarak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konumlandırılmıştır. Kullanıcıları genellikle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yenilikçi, özgür ruhlu ve farklı düşünen bireyler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algılanmaktadır.</a:t>
            </a:r>
          </a:p>
        </p:txBody>
      </p:sp>
    </p:spTree>
    <p:extLst>
      <p:ext uri="{BB962C8B-B14F-4D97-AF65-F5344CB8AC3E}">
        <p14:creationId xmlns:p14="http://schemas.microsoft.com/office/powerpoint/2010/main" val="420836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Sembol Olarak Marka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 oluştururken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semboller büyük bir öneme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sahiptir. Markaların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renkleri, logoları, maskotları ve ambalaj tasarımları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 zihninde markaya ilişkin çağrışımları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güçlendirmektedir.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McDonald’s’ın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altın kemerleri (golden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arches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 çapında tanınan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güçlü bir marka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sembolüdür.</a:t>
            </a:r>
          </a:p>
        </p:txBody>
      </p:sp>
    </p:spTree>
    <p:extLst>
      <p:ext uri="{BB962C8B-B14F-4D97-AF65-F5344CB8AC3E}">
        <p14:creationId xmlns:p14="http://schemas.microsoft.com/office/powerpoint/2010/main" val="380156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Marka Kişiliği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kişiliği,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markanın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tüketiciye çağrıştırdığı insani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özelliklerdir. Marka kimliğinin bir parçası olan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kişiliği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 ile marka arasındaki bağı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güçlendirir.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tüketiciler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herhangi bir </a:t>
            </a:r>
            <a:r>
              <a:rPr lang="tr-TR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olumlu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kişilik özelliklerine sahip olduklarını düşünürlerse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markanın 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ürünlerini daha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fazla satın alma eğilimi </a:t>
            </a: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gösterebileceklerdir.</a:t>
            </a:r>
            <a:endParaRPr lang="tr-TR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11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 lnSpcReduction="10000"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Marka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Kişiliği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Boyutları</a:t>
            </a:r>
            <a:endParaRPr lang="tr-T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Samimiyet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Dürüst, arkadaş canlısı ve güvenilir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(Örneğin, Johnson &amp; Johnson).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Heyecan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Cesur, modern ve yenilikçi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(Örneğin, </a:t>
            </a:r>
            <a:r>
              <a:rPr lang="tr-TR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Yeterlilik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Başarılı, güvenilir ve profesyonel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(Örneğin, Microsoft).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Sofistike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Lüks, zarif ve prestijli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(Örneğin, </a:t>
            </a:r>
            <a:r>
              <a:rPr lang="tr-TR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Rolex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Sağlamlık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Dayanıklı, maceraperest ve güçlü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(Örneğin, Jeep).</a:t>
            </a:r>
          </a:p>
        </p:txBody>
      </p:sp>
    </p:spTree>
    <p:extLst>
      <p:ext uri="{BB962C8B-B14F-4D97-AF65-F5344CB8AC3E}">
        <p14:creationId xmlns:p14="http://schemas.microsoft.com/office/powerpoint/2010/main" val="1435567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Marka Kişiliği Oluşturmanın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Faydaları</a:t>
            </a:r>
            <a:endParaRPr lang="tr-T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228600" algn="just">
              <a:lnSpc>
                <a:spcPct val="150000"/>
              </a:lnSpc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sadakatini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artırır</a:t>
            </a: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indent="228600" algn="just">
              <a:lnSpc>
                <a:spcPct val="150000"/>
              </a:lnSpc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Güven;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marka kişiliğinin en önemli unsuru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güvendir</a:t>
            </a: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indent="228600" algn="just">
              <a:lnSpc>
                <a:spcPct val="150000"/>
              </a:lnSpc>
            </a:pP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marka arasında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duygusal bir bağ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oluşturur.</a:t>
            </a:r>
          </a:p>
          <a:p>
            <a:pPr lvl="1" indent="228600" algn="just">
              <a:lnSpc>
                <a:spcPct val="150000"/>
              </a:lnSpc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Fiyat rekabetinden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kaçınmayı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sağlar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Harley-Davidson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“özgürlük” ve “isyan ruhu”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özdeşleşmiş bir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kişiliğine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sahiptir.</a:t>
            </a:r>
          </a:p>
        </p:txBody>
      </p:sp>
    </p:spTree>
    <p:extLst>
      <p:ext uri="{BB962C8B-B14F-4D97-AF65-F5344CB8AC3E}">
        <p14:creationId xmlns:p14="http://schemas.microsoft.com/office/powerpoint/2010/main" val="988626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Marka Kişiliği ve Konumlandırma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kişiliği, markanın pazarda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nasıl algılandığını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rakiplerinden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nasıl ayrıştığını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belirler.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Başlıca Marka Konumlandırma Stratejileri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Özdeşleşme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Tüketicinin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kimliğiyle örtüşen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marka kişiliği oluşturmak.</a:t>
            </a:r>
          </a:p>
          <a:p>
            <a:pPr marL="457200" lvl="1" indent="457200" algn="l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Nike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tr-TR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Sporcular ve motivasyon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Sembol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Güçlü semboller ile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 oluşturmak.</a:t>
            </a:r>
          </a:p>
          <a:p>
            <a:pPr marL="457200" lvl="1" indent="457200" algn="l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Lacoste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tr-TR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Timsah logosu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7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Lider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Olma: Pazarda lider konuma sahip olmak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Microsoft – </a:t>
            </a:r>
            <a:r>
              <a:rPr lang="tr-TR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Kurumsal yazılım devi</a:t>
            </a:r>
            <a:r>
              <a:rPr lang="tr-TR" sz="2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Fark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Yaratma: 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Benzersiz bir </a:t>
            </a:r>
            <a:r>
              <a:rPr lang="tr-TR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konumlandırma stratejisi 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uygulamak</a:t>
            </a:r>
            <a:r>
              <a:rPr lang="tr-TR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Tesla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Elektrikli araçların </a:t>
            </a:r>
            <a:r>
              <a:rPr lang="tr-TR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geleceği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2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kimliği; </a:t>
            </a:r>
            <a:r>
              <a:rPr lang="tr-TR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 markaya ilişkin inançlarını, kalite algılarını ve firmanın verdiği sözleri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içeren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çağrışımları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tanımlanır. Markanın </a:t>
            </a:r>
            <a:r>
              <a:rPr lang="tr-TR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özgünlüğünü ve sürekliliğini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sağlayarak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rakiplerinden farklılaşmasını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sağlar.</a:t>
            </a:r>
            <a:r>
              <a:rPr lang="tr-TR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Dayanıklılık,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bütüncül ve gerçekçi </a:t>
            </a:r>
            <a:r>
              <a:rPr lang="tr-TR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olmak üzere üç </a:t>
            </a:r>
            <a:r>
              <a:rPr lang="tr-TR" sz="2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özelliğe </a:t>
            </a:r>
            <a:r>
              <a:rPr lang="tr-TR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sahiptir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Ait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Olma: 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Belirli bir sosyal gruba </a:t>
            </a:r>
            <a:r>
              <a:rPr lang="tr-TR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aidiyet sağlamak</a:t>
            </a:r>
            <a:r>
              <a:rPr lang="tr-TR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Harley-Davidson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Motorcu </a:t>
            </a:r>
            <a:r>
              <a:rPr lang="tr-TR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topluluğu.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Efsane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Olma: 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</a:t>
            </a:r>
            <a:r>
              <a:rPr lang="tr-TR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tarihi ve kültürel bir mirasa 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sahip olması</a:t>
            </a:r>
            <a:r>
              <a:rPr lang="tr-TR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Coca-Cola – </a:t>
            </a:r>
            <a:r>
              <a:rPr lang="tr-TR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yıldan fazla geçmişiyle 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kültürel ikon.</a:t>
            </a:r>
            <a:endParaRPr lang="tr-TR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89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 ve marka kişiliği,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markaların tüketici zihninde güçlü bir yer edinmesi için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 öneme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sahiptir. Güçlü bir marka kimliği,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zaman içinde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sürdürülebilir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olmasını sağlar ve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 avantajı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kazandırır. Marka kişiliği ise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 ile marka arasında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duygusal bir bağ oluşturarak sadakati artırır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 stratejilerle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yönetilen bir marka,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pazarda uzun vadede başarı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 edebilir.</a:t>
            </a:r>
          </a:p>
        </p:txBody>
      </p:sp>
    </p:spTree>
    <p:extLst>
      <p:ext uri="{BB962C8B-B14F-4D97-AF65-F5344CB8AC3E}">
        <p14:creationId xmlns:p14="http://schemas.microsoft.com/office/powerpoint/2010/main" val="174031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Vaka </a:t>
            </a:r>
            <a:r>
              <a:rPr lang="tr-TR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Analizi: “</a:t>
            </a:r>
            <a:r>
              <a:rPr lang="tr-TR" sz="2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GreenSpark</a:t>
            </a:r>
            <a:r>
              <a:rPr lang="tr-TR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tr-TR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Sürdürülebilir Enerji Markasının Kimlik ve Kişilik Oluşturma Süreci</a:t>
            </a:r>
            <a:r>
              <a:rPr lang="tr-T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Sürdürülebilir enerji sektörü,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giderek büyüyen bir pazar haline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gelmektedir. Ancak bu alandaki birçok marka,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 zihninde yalnızca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 çözümler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sunan firmalar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olarak algılanmaktadır.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GreenSpark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yenilikçi enerji çözümleri sunan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 şirket olarak, yalnızca bir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 firması olmak yerine bir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 ve kimlik markası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yaratmak istemiştir.</a:t>
            </a:r>
            <a:endParaRPr lang="tr-TR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46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vaka çalışmasında, </a:t>
            </a:r>
            <a:r>
              <a:rPr lang="tr-TR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GreenSpark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Energy’nin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 ve kişiliğini inşa etme süreci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incelenecektir. Şirket,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markasını yalnızca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fonksiyonel faydalar üzerine değil, duygusal bağ ve toplumsal değerler üzerine de şekillendirmek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istemiştir.</a:t>
            </a:r>
            <a:endParaRPr lang="tr-TR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01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Marka Kimliği Stratejisi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GreenSpark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ilk olarak kendini sadece </a:t>
            </a:r>
            <a:r>
              <a:rPr lang="tr-TR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güneş ve rüzgar enerjisi sistemleri üreten bir firma olarak konumlandırmak 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yerine,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 yaşam tarzlarını değiştiren ve sürdürülebilir enerjiyle onları güçlendiren bir marka olarak konumlandırmaya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karar vermiştir.</a:t>
            </a:r>
            <a:endParaRPr lang="tr-TR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68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Bunun için şu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unsurlar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belirlenmiştir: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a. Ürün </a:t>
            </a:r>
            <a:r>
              <a:rPr lang="tr-T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 çözümlerini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sadece teknolojik ürünler olarak sunmaktan ziyade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“yaşam kalitesini artıran”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araçlar olarak </a:t>
            </a:r>
            <a:r>
              <a:rPr lang="tr-TR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tanımlamıştır.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b. Kurum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m</a:t>
            </a:r>
            <a:r>
              <a:rPr lang="tr-T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arka:</a:t>
            </a:r>
            <a:r>
              <a:rPr lang="tr-T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GreenSpark</a:t>
            </a:r>
            <a:r>
              <a:rPr lang="tr-TR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yalnızca </a:t>
            </a:r>
            <a:r>
              <a:rPr lang="tr-TR" sz="2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 dostu bir şirket olmanın ötesinde,</a:t>
            </a:r>
            <a:r>
              <a:rPr lang="tr-TR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“geleceğe yönelik sürdürülebilir kalkınma lideri”</a:t>
            </a:r>
            <a:r>
              <a:rPr lang="tr-TR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</a:t>
            </a:r>
            <a:r>
              <a:rPr lang="tr-TR" sz="2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konumlandırılmayı</a:t>
            </a:r>
            <a:r>
              <a:rPr lang="tr-TR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hedeflemiştir</a:t>
            </a:r>
            <a:r>
              <a:rPr lang="tr-TR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2846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 Kişi </a:t>
            </a:r>
            <a:r>
              <a:rPr lang="tr-TR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marka:</a:t>
            </a:r>
            <a:r>
              <a:rPr lang="tr-T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Markaya </a:t>
            </a:r>
            <a:r>
              <a:rPr lang="tr-TR" sz="3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“cesur, yenilikçi ve topluma değer katan bir lider”</a:t>
            </a:r>
            <a:r>
              <a:rPr lang="tr-TR" sz="3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kişiliği </a:t>
            </a:r>
            <a:r>
              <a:rPr lang="tr-TR" sz="3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kazandırılmıştır.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d.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Sembol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marka: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doğayı ve teknolojiyi birleştiren simgeler kullanarak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kendini farklılaştırmıştır.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 tasarımında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doğa ve enerji akışını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temsil eden soyut grafikler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kullanılmıştır</a:t>
            </a:r>
            <a:r>
              <a:rPr lang="tr-TR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278" y="3670300"/>
            <a:ext cx="2761222" cy="27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9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Marka Kişiliği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 oluşturulduktan sonra,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GreenSpark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Energy’nin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tüketicilerle nasıl bir ilişki kuracağına dair marka kişiliği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belirlenmiştir. Şirket,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markasını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sadece </a:t>
            </a:r>
            <a:r>
              <a:rPr lang="tr-T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fonksiyonel fayda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sağlayan bir teknoloji markası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değil, aynı zamanda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insanları </a:t>
            </a:r>
            <a:r>
              <a:rPr lang="tr-T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çevreci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 yaşama teşvik eden bir yol arkadaşı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konumlandırmıştır.</a:t>
            </a:r>
          </a:p>
        </p:txBody>
      </p:sp>
    </p:spTree>
    <p:extLst>
      <p:ext uri="{BB962C8B-B14F-4D97-AF65-F5344CB8AC3E}">
        <p14:creationId xmlns:p14="http://schemas.microsoft.com/office/powerpoint/2010/main" val="3454911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Kişiliği Boyutları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Samimiyet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GreenSpark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topluma yakın ve çevre dostu bir marka olarak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algılanmak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istemiştir.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Kampanyalarında büyük şirket söylemlerinden kaçınılarak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“herkesin kolayca sürdürülebilir enerjiye ulaşabileceği”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vurgulanmıştır.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Heyecan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yalnızca çevreci bir duruş sergilemek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yerine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geleceği şekillendiren yenilikçi bir marka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kimliği oluşturmuştur. Bu nedenle,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 nesil enerji teknolojileri ile ilgili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cesur ve iddialı söylemler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geliştirmiştir.</a:t>
            </a:r>
          </a:p>
        </p:txBody>
      </p:sp>
    </p:spTree>
    <p:extLst>
      <p:ext uri="{BB962C8B-B14F-4D97-AF65-F5344CB8AC3E}">
        <p14:creationId xmlns:p14="http://schemas.microsoft.com/office/powerpoint/2010/main" val="2546932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Yeterlik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GreenSpark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güvenilir ve güçlü bir enerji markası 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bilinmek istemiştir. Bu nedenle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güçlü mühendislik ve kalite garantileri 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 plana çıkarılmıştır</a:t>
            </a:r>
            <a:r>
              <a:rPr lang="tr-TR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Sofistike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Şirket, </a:t>
            </a:r>
            <a:r>
              <a:rPr lang="tr-TR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yalnızca enerji sektöründe faaliyet göstermeyen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estetik ve teknolojiye önem veren bir marka olarak 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konumlandırılmıştır.</a:t>
            </a:r>
            <a:endParaRPr lang="tr-TR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4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Marka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Kimliğinin Temel Özellikleri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tr-TR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1.Dayanıklılık</a:t>
            </a:r>
            <a:r>
              <a:rPr lang="tr-TR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 </a:t>
            </a:r>
            <a:r>
              <a:rPr lang="tr-TR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 içinde </a:t>
            </a:r>
            <a:r>
              <a:rPr lang="tr-TR" sz="3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istikrarlı</a:t>
            </a:r>
            <a:r>
              <a:rPr lang="tr-TR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olmalıdır. Marka, </a:t>
            </a:r>
            <a:r>
              <a:rPr lang="tr-TR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pazardaki değişimlere ve trendlere ayak uydursa da </a:t>
            </a:r>
            <a:r>
              <a:rPr lang="tr-TR" sz="3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kimliğini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korumalıdır.</a:t>
            </a:r>
          </a:p>
        </p:txBody>
      </p:sp>
    </p:spTree>
    <p:extLst>
      <p:ext uri="{BB962C8B-B14F-4D97-AF65-F5344CB8AC3E}">
        <p14:creationId xmlns:p14="http://schemas.microsoft.com/office/powerpoint/2010/main" val="2655988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Sağlamlık: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GreenSpark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sürdürülebilirlik ve uzun ömürlülük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üzerine kurulu bir marka olduğu için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sağlam, dayanıklı ve kararlı bir marka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mesajı oluşturmuştur.</a:t>
            </a:r>
            <a:r>
              <a:rPr lang="tr-TR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07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Pazarlama ve İletişim Stratejileri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 ve kişiliğini desteklemek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adına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GreenSpark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geleneksel reklam kampanyalarının ötesinde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“marka topluluğu”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oluşturmayı hedeflemiştir.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kapsamda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gerçekleştirilen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şunlardır:</a:t>
            </a:r>
          </a:p>
        </p:txBody>
      </p:sp>
    </p:spTree>
    <p:extLst>
      <p:ext uri="{BB962C8B-B14F-4D97-AF65-F5344CB8AC3E}">
        <p14:creationId xmlns:p14="http://schemas.microsoft.com/office/powerpoint/2010/main" val="1472497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 fontScale="77500" lnSpcReduction="20000"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 Tüketiciyle </a:t>
            </a:r>
            <a:r>
              <a:rPr lang="tr-TR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 Etkileşim: </a:t>
            </a:r>
            <a:r>
              <a:rPr lang="tr-TR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GreenSpark</a:t>
            </a:r>
            <a:r>
              <a:rPr lang="tr-TR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yalnızca ürün satışı yapmak yerine, </a:t>
            </a:r>
            <a:r>
              <a:rPr lang="tr-TR" sz="33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sz="33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GreenSpark</a:t>
            </a:r>
            <a:r>
              <a:rPr lang="tr-TR" sz="33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Yaşam” </a:t>
            </a:r>
            <a:r>
              <a:rPr lang="tr-TR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adıyla </a:t>
            </a:r>
            <a:r>
              <a:rPr lang="tr-TR" sz="33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platform oluşturmuş ve burada </a:t>
            </a:r>
            <a:r>
              <a:rPr lang="tr-TR" sz="33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çevreci yaşam ipuçları, enerji tasarrufu önerileri ve kullanıcı deneyimleri </a:t>
            </a:r>
            <a:r>
              <a:rPr lang="tr-TR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paylaşılmıştır</a:t>
            </a:r>
            <a:r>
              <a:rPr lang="tr-TR" sz="33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b. Sosyal </a:t>
            </a:r>
            <a:r>
              <a:rPr lang="tr-TR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Medya Aktivasyonu: </a:t>
            </a:r>
            <a:r>
              <a:rPr lang="tr-TR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Marka, </a:t>
            </a:r>
            <a:r>
              <a:rPr lang="tr-TR" sz="33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sürdürülebilir enerji hakkında</a:t>
            </a:r>
            <a:r>
              <a:rPr lang="tr-TR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3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farkındalık yaratmak için</a:t>
            </a:r>
            <a:r>
              <a:rPr lang="tr-TR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3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interaktif içerikler, yarışmalar ve gerçek kullanıcı deneyimlerine</a:t>
            </a:r>
            <a:r>
              <a:rPr lang="tr-TR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3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dayalı</a:t>
            </a:r>
            <a:r>
              <a:rPr lang="tr-TR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3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içerikler</a:t>
            </a:r>
            <a:r>
              <a:rPr lang="tr-TR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paylaşmıştır</a:t>
            </a:r>
            <a:r>
              <a:rPr lang="tr-TR" sz="33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 İş </a:t>
            </a:r>
            <a:r>
              <a:rPr lang="tr-TR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Birlikleri ve Toplumsal Projeler: </a:t>
            </a:r>
            <a:r>
              <a:rPr lang="tr-TR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GreenSpark</a:t>
            </a:r>
            <a:r>
              <a:rPr lang="tr-TR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3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şehir yönetimleri ve sivil toplum kuruluşlarıyla iş birliği yaparak </a:t>
            </a:r>
            <a:r>
              <a:rPr lang="tr-TR" sz="33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sosyal sorumluluk projelerine </a:t>
            </a:r>
            <a:r>
              <a:rPr lang="tr-TR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katılmıştır.</a:t>
            </a:r>
            <a:endParaRPr lang="tr-TR" sz="33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28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r>
              <a:rPr lang="tr-TR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Marka Kimliği ve Kişiliğinin Başarı Üzerindeki Etkisi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GreenSpark</a:t>
            </a:r>
            <a:r>
              <a:rPr lang="tr-T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Energy’nin</a:t>
            </a:r>
            <a:r>
              <a:rPr lang="tr-T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oluşturduğu </a:t>
            </a:r>
            <a:r>
              <a:rPr lang="tr-TR" sz="2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 ve marka kişiliği stratejileri</a:t>
            </a:r>
            <a:r>
              <a:rPr lang="tr-TR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şirketin yalnızca </a:t>
            </a:r>
            <a:r>
              <a:rPr lang="tr-TR" sz="2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 satışı yapan bir firma olmanın ötesine geçmesini </a:t>
            </a:r>
            <a:r>
              <a:rPr lang="tr-TR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sağlamıştır.</a:t>
            </a:r>
            <a:endParaRPr lang="tr-TR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buNone/>
            </a:pPr>
            <a:r>
              <a:rPr lang="tr-T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Başarı Faktörleri: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</a:t>
            </a:r>
            <a:r>
              <a:rPr lang="tr-TR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 </a:t>
            </a:r>
            <a:r>
              <a:rPr lang="tr-TR" sz="2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duygusal</a:t>
            </a:r>
            <a:r>
              <a:rPr lang="tr-TR" sz="2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</a:t>
            </a:r>
            <a:r>
              <a:rPr lang="tr-TR" sz="2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kurduğu bir marka </a:t>
            </a:r>
            <a:r>
              <a:rPr lang="tr-TR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haline gelmesi.</a:t>
            </a:r>
            <a:r>
              <a:rPr lang="tr-TR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 </a:t>
            </a:r>
            <a:r>
              <a:rPr lang="tr-TR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toplum içinde </a:t>
            </a:r>
            <a:r>
              <a:rPr lang="tr-TR" sz="2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güvenilir ve samimi bir </a:t>
            </a:r>
            <a:r>
              <a:rPr lang="tr-TR" sz="2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</a:t>
            </a:r>
            <a:r>
              <a:rPr lang="tr-TR" sz="2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oluşturması.</a:t>
            </a:r>
            <a:r>
              <a:rPr lang="tr-TR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 </a:t>
            </a:r>
            <a:r>
              <a:rPr lang="tr-TR" sz="2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Satışların %40 oranında </a:t>
            </a:r>
            <a:r>
              <a:rPr lang="tr-TR" sz="2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artması ve müşteri </a:t>
            </a:r>
            <a:r>
              <a:rPr lang="tr-TR" sz="2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sadakatinin</a:t>
            </a:r>
            <a:r>
              <a:rPr lang="tr-TR" sz="2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güçlenmesi.</a:t>
            </a:r>
            <a:endParaRPr lang="tr-TR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Sonuçlar:</a:t>
            </a:r>
            <a:endParaRPr lang="tr-T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 2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 içinde </a:t>
            </a:r>
            <a:r>
              <a:rPr lang="tr-TR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GreenSpark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Energy’nin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müşterilerinin </a:t>
            </a:r>
            <a:r>
              <a:rPr lang="tr-TR" sz="3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%65’i </a:t>
            </a:r>
            <a:r>
              <a:rPr lang="tr-TR" sz="3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yeniden alışveriş </a:t>
            </a:r>
            <a:r>
              <a:rPr lang="tr-TR" sz="3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yapmıştır.</a:t>
            </a:r>
            <a:endParaRPr lang="tr-TR" sz="3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b. Şirket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sosyal medya etkileşimlerinde 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sektör ortalamasının </a:t>
            </a:r>
            <a:r>
              <a:rPr lang="tr-TR" sz="3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%30 üzerinde bir katılım elde etmiştir.</a:t>
            </a:r>
            <a:endParaRPr lang="tr-TR" sz="3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 </a:t>
            </a:r>
            <a:r>
              <a:rPr lang="tr-TR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GreenSpark’ın</a:t>
            </a:r>
            <a:r>
              <a:rPr lang="tr-TR" sz="3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 aldığı </a:t>
            </a:r>
            <a:r>
              <a:rPr lang="tr-TR" sz="3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yerel çevre projeleri, tüketicilerin gözünde markaya sosyal sorumluluk bilinci </a:t>
            </a:r>
            <a:r>
              <a:rPr lang="tr-TR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kazandırmıştır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61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Değerlendirme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GreenSpark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Energy’nin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 oluşturma süreci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pazarda yalnızca teknik çözümler sunan bir enerji markası olmaktan çıkıp,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 yaşam tarzlarını şekillendiren ve değer sunan bir marka olma yolunda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önemli bir adım atmıştır.</a:t>
            </a:r>
            <a:endParaRPr lang="tr-TR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vaka çalışması,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 ve marka kişiliğinin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yalnızca bir markayı tanımlamakla kalmayıp,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 zamanda </a:t>
            </a:r>
            <a:r>
              <a:rPr lang="tr-TR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 sadakati ve marka değerini artıran önemli bir stratejik unsur olduğunu </a:t>
            </a:r>
            <a:r>
              <a:rPr lang="tr-T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göstermektedir.</a:t>
            </a:r>
            <a:endParaRPr lang="tr-TR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57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Hafta Marka Yönetimi Test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oruları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Marka kimliği kavramı neyi ifade eder?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Bir markanın fiyatlandırma stratejisini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Bir markanın içsel ve stratejik olarak belirlenen kimliğini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Markanın sadece tüketici algısında oluşan imajını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Bir markanın sadece fiziksel özelliklerini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Markanın sadece satış performansını</a:t>
            </a:r>
          </a:p>
        </p:txBody>
      </p:sp>
    </p:spTree>
    <p:extLst>
      <p:ext uri="{BB962C8B-B14F-4D97-AF65-F5344CB8AC3E}">
        <p14:creationId xmlns:p14="http://schemas.microsoft.com/office/powerpoint/2010/main" val="2722389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Marka kimliği oluşturma sürecinde ilk aşama nedir?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Ürün fiyatlandırmasını belirlemek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 ismini ve logosunu oluşturmak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Durum analizi yapmak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 sloganını belirlemek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Reklam kampanyalarını başlatmak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59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 lnSpcReduction="10000"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Marka kimliğinin temel özelliklerinden biri aşağıdakilerden hangisidir?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Sürekli değişen ve rakiplere göre şekillenen bir yapı olması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Kısa vadeli bir strateji olması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Tüketici isteklerine göre sürekli değişmesi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Dayanıklı, bütüncül ve gerçekçi olması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Sadece görsel unsurlar içermesi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16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Aşağıdakilerden hangisi marka kimliğini oluşturan temel unsurlardan biri değildir?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Ürün olarak marka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Kurum olarak marka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Kişi olarak marka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Sembol olarak marka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Fiyat olarak marka</a:t>
            </a:r>
          </a:p>
        </p:txBody>
      </p:sp>
    </p:spTree>
    <p:extLst>
      <p:ext uri="{BB962C8B-B14F-4D97-AF65-F5344CB8AC3E}">
        <p14:creationId xmlns:p14="http://schemas.microsoft.com/office/powerpoint/2010/main" val="332918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Bütüncül </a:t>
            </a:r>
            <a:r>
              <a:rPr lang="tr-TR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Yaklaşım:</a:t>
            </a:r>
            <a:r>
              <a:rPr lang="tr-T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kimliği, </a:t>
            </a:r>
            <a:r>
              <a:rPr lang="tr-TR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firmanın misyonu, vizyonu ve pazarlama stratejileriyle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uyumlu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olmalıdır.</a:t>
            </a:r>
            <a:endParaRPr lang="tr-TR" sz="3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084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Marka kişiliği aşağıdakilerden hangisiyle doğrudan ilişkilidir?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Markanın tüketici ile duygusal bağ kurma yeteneği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Markanın satış oranlarıyla doğrudan ilişkili olması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Markanın sadece pazarlama bütçesine bağlı olması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Sadece logoya ve sloganlara dayanması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Tüketicinin ürünü nasıl kullandığıyla alakalı olmaması</a:t>
            </a:r>
          </a:p>
        </p:txBody>
      </p:sp>
    </p:spTree>
    <p:extLst>
      <p:ext uri="{BB962C8B-B14F-4D97-AF65-F5344CB8AC3E}">
        <p14:creationId xmlns:p14="http://schemas.microsoft.com/office/powerpoint/2010/main" val="27665749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Marka kişiliğinin temel boyutları arasında yer alan "heyecan" faktörü aşağıdaki özelliklerden hangisini içerir?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Cesur, yenilikçi, maceracı ve genç olmak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Güvenilir, ciddi ve kararlı olmak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Geleneksel ve muhafazakar olmak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Sade, basit ve düz olmak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Sadece ürün tasarımına odaklanmak</a:t>
            </a:r>
          </a:p>
        </p:txBody>
      </p:sp>
    </p:spTree>
    <p:extLst>
      <p:ext uri="{BB962C8B-B14F-4D97-AF65-F5344CB8AC3E}">
        <p14:creationId xmlns:p14="http://schemas.microsoft.com/office/powerpoint/2010/main" val="3864677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Marka kimliği oluşturulurken yapılan "genişletilmiş kimlik" çalışmaları hangi unsurları kapsar?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Markanın temel vaatlerini içeren ana değerler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Ürün özelliklerine bağlı kalınarak belirlenen temel mesaj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Tamamlayıcı ve detay unsurlar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Markanın sadece fiyat stratejisine odaklanması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Sadece tüketicinin markayla ilgili algısını ölçmek</a:t>
            </a:r>
          </a:p>
        </p:txBody>
      </p:sp>
    </p:spTree>
    <p:extLst>
      <p:ext uri="{BB962C8B-B14F-4D97-AF65-F5344CB8AC3E}">
        <p14:creationId xmlns:p14="http://schemas.microsoft.com/office/powerpoint/2010/main" val="29020598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Tüketicilerin kendi kişiliklerine benzer markaları tercih etme eğilimi hangi marka stratejisi ile doğrudan ilişkilidir?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 genişletme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 konumlandırma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 kişiliği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 portföy yönetimi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 tescili</a:t>
            </a:r>
          </a:p>
        </p:txBody>
      </p:sp>
    </p:spTree>
    <p:extLst>
      <p:ext uri="{BB962C8B-B14F-4D97-AF65-F5344CB8AC3E}">
        <p14:creationId xmlns:p14="http://schemas.microsoft.com/office/powerpoint/2010/main" val="2982584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Aşağıdakilerden hangisi markaların tüketiciler için ilham verici bir kişiliğe sahip olmasını sağlayan bir unsurdur?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Müşteri memnuniyeti anketlerini düzenli olarak yapması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Yalnızca fiyat rekabetine odaklanması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Özgün bir hikaye ve değer sistemi oluşturması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Sadece rakip analizine odaklanması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Ürün çeşitliliğini artırması</a:t>
            </a:r>
          </a:p>
        </p:txBody>
      </p:sp>
    </p:spTree>
    <p:extLst>
      <p:ext uri="{BB962C8B-B14F-4D97-AF65-F5344CB8AC3E}">
        <p14:creationId xmlns:p14="http://schemas.microsoft.com/office/powerpoint/2010/main" val="1473106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Marka kişiliğinin tüketici sadakati üzerinde nasıl bir etkisi vardır?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 kişiliği güçlü olan markalar, tüketici sadakatini artırır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 kişiliği tüketici sadakati üzerinde hiçbir etkisi yoktur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 kişiliği sadece reklam stratejilerine etki eder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 kişiliği sadece lüks markalar için önemlidir</a:t>
            </a:r>
            <a:b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Marka kişiliği sadece genç tüketicileri hedefler</a:t>
            </a:r>
          </a:p>
        </p:txBody>
      </p:sp>
    </p:spTree>
    <p:extLst>
      <p:ext uri="{BB962C8B-B14F-4D97-AF65-F5344CB8AC3E}">
        <p14:creationId xmlns:p14="http://schemas.microsoft.com/office/powerpoint/2010/main" val="227492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tr-TR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Gerçekçilik:</a:t>
            </a:r>
            <a:r>
              <a:rPr lang="tr-T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</a:t>
            </a:r>
            <a:r>
              <a:rPr lang="tr-TR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verdiği mesajlar 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tüketiciye sunduğu </a:t>
            </a:r>
            <a:r>
              <a:rPr lang="tr-TR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vaatler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gerçekçi olmalı 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 beklentileriyle 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örtüşmelidir.</a:t>
            </a:r>
            <a:endParaRPr lang="tr-TR" sz="3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6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yıllardır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“yenilikçi, tasarım odaklı ve kullanıcı dostu” </a:t>
            </a:r>
            <a:r>
              <a:rPr lang="tr-TR" sz="3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kimliğini 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korumuştur. Şirketin </a:t>
            </a:r>
            <a:r>
              <a:rPr lang="tr-TR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 ürünleri ve hizmetleri 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3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kimlikle</a:t>
            </a:r>
            <a:r>
              <a:rPr lang="tr-T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tutarlıdır.</a:t>
            </a:r>
            <a:endParaRPr lang="tr-TR" sz="3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Marka Kimliği Planlama Modeli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tr-TR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Aaker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(1996),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güçlü bir marka kimliği oluşturmak için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belirli bir süreç izlenmesi gerektiğini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vurgulamaktadır. Bu süreç şu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aşamalardan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oluşur:</a:t>
            </a:r>
          </a:p>
        </p:txBody>
      </p:sp>
    </p:spTree>
    <p:extLst>
      <p:ext uri="{BB962C8B-B14F-4D97-AF65-F5344CB8AC3E}">
        <p14:creationId xmlns:p14="http://schemas.microsoft.com/office/powerpoint/2010/main" val="218346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 fontScale="85000" lnSpcReduction="10000"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Aşama 1: Durum Analizi</a:t>
            </a:r>
          </a:p>
          <a:p>
            <a:pPr marL="0" indent="457200" algn="l">
              <a:lnSpc>
                <a:spcPct val="150000"/>
              </a:lnSpc>
              <a:buNone/>
            </a:pPr>
            <a:r>
              <a:rPr lang="tr-TR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aşamada, </a:t>
            </a:r>
            <a:r>
              <a:rPr lang="tr-TR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iç ve dış çevresi </a:t>
            </a:r>
            <a:r>
              <a:rPr lang="tr-TR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</a:t>
            </a:r>
            <a:r>
              <a:rPr lang="tr-TR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edilir: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Müşteri Analizi: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 kitlenin </a:t>
            </a:r>
            <a:r>
              <a:rPr lang="tr-TR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ihtiyaçları, beklentileri ve algıları </a:t>
            </a:r>
            <a:r>
              <a:rPr lang="tr-TR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değerlendirilir.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Rakip Analizi: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Piyasadaki rakiplerin </a:t>
            </a:r>
            <a:r>
              <a:rPr lang="tr-TR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kimlikleri ve sundukları farklılıklar </a:t>
            </a:r>
            <a:r>
              <a:rPr lang="tr-TR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incelenir.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Analizi: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</a:t>
            </a:r>
            <a:r>
              <a:rPr lang="tr-TR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güçlü ve zayıf yönleri belirlenerek </a:t>
            </a:r>
            <a:r>
              <a:rPr lang="tr-TR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 vadeli stratejiler</a:t>
            </a:r>
            <a:r>
              <a:rPr lang="tr-TR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oluşturulur.</a:t>
            </a:r>
          </a:p>
        </p:txBody>
      </p:sp>
    </p:spTree>
    <p:extLst>
      <p:ext uri="{BB962C8B-B14F-4D97-AF65-F5344CB8AC3E}">
        <p14:creationId xmlns:p14="http://schemas.microsoft.com/office/powerpoint/2010/main" val="168238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Nike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müşteri analizleri sonucunda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 spor ürünlerinde yalnızca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fonksiyonelliğe değil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motivasyon kaynağı olacak bir markaya da ihtiyaç duyduğunu fark etmiş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tr-TR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tr-TR" sz="2800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tr-TR" sz="2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üşünme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</a:t>
            </a:r>
            <a:r>
              <a:rPr lang="tr-TR" sz="2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tr-TR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sloganıyla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kimliğini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güçlendirmiştir.</a:t>
            </a:r>
            <a:r>
              <a:rPr lang="tr-TR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16441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869</TotalTime>
  <Words>1667</Words>
  <Application>Microsoft Office PowerPoint</Application>
  <PresentationFormat>Geniş ekran</PresentationFormat>
  <Paragraphs>155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9" baseType="lpstr">
      <vt:lpstr>Arial</vt:lpstr>
      <vt:lpstr>Century Gothic</vt:lpstr>
      <vt:lpstr>Times New Roman</vt:lpstr>
      <vt:lpstr>Uçak İzi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 II   DERSİN İŞLENİŞİ KONULAR</dc:title>
  <dc:creator>erhan çitil</dc:creator>
  <cp:lastModifiedBy>erhan çitil</cp:lastModifiedBy>
  <cp:revision>218</cp:revision>
  <dcterms:created xsi:type="dcterms:W3CDTF">2025-02-10T12:53:37Z</dcterms:created>
  <dcterms:modified xsi:type="dcterms:W3CDTF">2025-03-07T04:42:51Z</dcterms:modified>
</cp:coreProperties>
</file>