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36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7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38.xml.rels" ContentType="application/vnd.openxmlformats-package.relationships+xml"/>
  <Override PartName="/ppt/slides/_rels/slide5.xml.rels" ContentType="application/vnd.openxmlformats-package.relationships+xml"/>
  <Override PartName="/ppt/slides/_rels/slide39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50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51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52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slides/_rels/slide40.xml.rels" ContentType="application/vnd.openxmlformats-package.relationships+xml"/>
  <Override PartName="/ppt/slides/_rels/slide41.xml.rels" ContentType="application/vnd.openxmlformats-package.relationships+xml"/>
  <Override PartName="/ppt/slides/_rels/slide42.xml.rels" ContentType="application/vnd.openxmlformats-package.relationships+xml"/>
  <Override PartName="/ppt/slides/_rels/slide43.xml.rels" ContentType="application/vnd.openxmlformats-package.relationships+xml"/>
  <Override PartName="/ppt/slides/_rels/slide44.xml.rels" ContentType="application/vnd.openxmlformats-package.relationships+xml"/>
  <Override PartName="/ppt/slides/_rels/slide45.xml.rels" ContentType="application/vnd.openxmlformats-package.relationships+xml"/>
  <Override PartName="/ppt/slides/_rels/slide46.xml.rels" ContentType="application/vnd.openxmlformats-package.relationships+xml"/>
  <Override PartName="/ppt/slides/_rels/slide47.xml.rels" ContentType="application/vnd.openxmlformats-package.relationships+xml"/>
  <Override PartName="/ppt/slides/_rels/slide48.xml.rels" ContentType="application/vnd.openxmlformats-package.relationships+xml"/>
  <Override PartName="/ppt/slides/_rels/slide49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50" Type="http://schemas.openxmlformats.org/officeDocument/2006/relationships/slide" Target="slides/slide47.xml"/><Relationship Id="rId51" Type="http://schemas.openxmlformats.org/officeDocument/2006/relationships/slide" Target="slides/slide48.xml"/><Relationship Id="rId52" Type="http://schemas.openxmlformats.org/officeDocument/2006/relationships/slide" Target="slides/slide49.xml"/><Relationship Id="rId53" Type="http://schemas.openxmlformats.org/officeDocument/2006/relationships/slide" Target="slides/slide50.xml"/><Relationship Id="rId54" Type="http://schemas.openxmlformats.org/officeDocument/2006/relationships/slide" Target="slides/slide51.xml"/><Relationship Id="rId55" Type="http://schemas.openxmlformats.org/officeDocument/2006/relationships/slide" Target="slides/slide52.xml"/><Relationship Id="rId5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>
            <a:off x="1584000" y="648000"/>
            <a:ext cx="6473880" cy="259308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" name=""/>
          <p:cNvSpPr/>
          <p:nvPr/>
        </p:nvSpPr>
        <p:spPr>
          <a:xfrm>
            <a:off x="4104000" y="4896000"/>
            <a:ext cx="4386240" cy="3405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56DBF6A0-127E-4138-8CD1-B397B8B23CD3}" type="author">
              <a:rPr b="0" lang="tr-TR" sz="1800" spc="-1" strike="noStrike">
                <a:solidFill>
                  <a:srgbClr val="ffffff"/>
                </a:solidFill>
                <a:latin typeface="Arial"/>
                <a:ea typeface="DejaVu Sans"/>
              </a:rPr>
              <a:t> </a:t>
            </a:fld>
            <a:endParaRPr b="0" lang="tr-T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"/>
          <p:cNvSpPr/>
          <p:nvPr/>
        </p:nvSpPr>
        <p:spPr>
          <a:xfrm>
            <a:off x="25920" y="4628880"/>
            <a:ext cx="6114240" cy="12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8640" bIns="864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"/>
          <p:cNvSpPr/>
          <p:nvPr/>
        </p:nvSpPr>
        <p:spPr>
          <a:xfrm>
            <a:off x="3859200" y="5324400"/>
            <a:ext cx="6234480" cy="14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440" bIns="144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" name=""/>
          <p:cNvSpPr/>
          <p:nvPr/>
        </p:nvSpPr>
        <p:spPr>
          <a:xfrm>
            <a:off x="4044960" y="4944960"/>
            <a:ext cx="1440" cy="481680"/>
          </a:xfrm>
          <a:custGeom>
            <a:avLst/>
            <a:gdLst>
              <a:gd name="textAreaLeft" fmla="*/ 1080 w 1440"/>
              <a:gd name="textAreaRight" fmla="*/ 6120 w 1440"/>
              <a:gd name="textAreaTop" fmla="*/ 1080 h 481680"/>
              <a:gd name="textAreaBottom" fmla="*/ 486360 h 48168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tr-TR" sz="4400" spc="-1" strike="noStrike">
                <a:solidFill>
                  <a:srgbClr val="ffffff"/>
                </a:solidFill>
                <a:latin typeface="Arial"/>
              </a:rPr>
              <a:t>Ana başlık metnini düzenlemek için tıklayın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Anahat metninin biçimini düzenlemek için tıklayın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800" spc="-1" strike="noStrike">
                <a:solidFill>
                  <a:srgbClr val="ffffff"/>
                </a:solidFill>
                <a:latin typeface="Arial"/>
              </a:rPr>
              <a:t>İkinci Anahat Düzeyi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Üçüncü Anahat Düzeyi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Dördüncü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Beşinci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Altıncı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Yedinci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"/>
          <p:cNvSpPr/>
          <p:nvPr/>
        </p:nvSpPr>
        <p:spPr>
          <a:xfrm>
            <a:off x="1584000" y="648000"/>
            <a:ext cx="6473880" cy="259308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44" name=""/>
          <p:cNvSpPr/>
          <p:nvPr/>
        </p:nvSpPr>
        <p:spPr>
          <a:xfrm>
            <a:off x="4104000" y="4896000"/>
            <a:ext cx="4386240" cy="3405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56EF0B17-A384-4223-90E7-10257EFD14E2}" type="author">
              <a:rPr b="0" lang="tr-TR" sz="1800" spc="-1" strike="noStrike">
                <a:solidFill>
                  <a:srgbClr val="ffffff"/>
                </a:solidFill>
                <a:latin typeface="Arial"/>
                <a:ea typeface="DejaVu Sans"/>
              </a:rPr>
              <a:t> </a:t>
            </a:fld>
            <a:endParaRPr b="0" lang="tr-T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" name=""/>
          <p:cNvSpPr/>
          <p:nvPr/>
        </p:nvSpPr>
        <p:spPr>
          <a:xfrm>
            <a:off x="25920" y="4628880"/>
            <a:ext cx="6114240" cy="12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8640" bIns="864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6" name=""/>
          <p:cNvSpPr/>
          <p:nvPr/>
        </p:nvSpPr>
        <p:spPr>
          <a:xfrm>
            <a:off x="3859200" y="5324400"/>
            <a:ext cx="6234480" cy="14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440" bIns="144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7" name=""/>
          <p:cNvSpPr/>
          <p:nvPr/>
        </p:nvSpPr>
        <p:spPr>
          <a:xfrm>
            <a:off x="4044960" y="4944960"/>
            <a:ext cx="1440" cy="481680"/>
          </a:xfrm>
          <a:custGeom>
            <a:avLst/>
            <a:gdLst>
              <a:gd name="textAreaLeft" fmla="*/ 1080 w 1440"/>
              <a:gd name="textAreaRight" fmla="*/ 6120 w 1440"/>
              <a:gd name="textAreaTop" fmla="*/ 1080 h 481680"/>
              <a:gd name="textAreaBottom" fmla="*/ 486360 h 48168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tr-TR" sz="4400" spc="-1" strike="noStrike">
                <a:solidFill>
                  <a:srgbClr val="ffffff"/>
                </a:solidFill>
                <a:latin typeface="Arial"/>
              </a:rPr>
              <a:t>Ana başlık metnini düzenlemek için tıklayın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Anahat metninin biçimini düzenlemek için tıklayın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800" spc="-1" strike="noStrike">
                <a:solidFill>
                  <a:srgbClr val="ffffff"/>
                </a:solidFill>
                <a:latin typeface="Arial"/>
              </a:rPr>
              <a:t>İkinci Anahat Düzeyi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Üçüncü Anahat Düzeyi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Dördüncü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Beşinci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Altıncı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Yedinci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372600" y="77760"/>
            <a:ext cx="8994240" cy="652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Arial"/>
              </a:rPr>
              <a:t>KONGRE VE FUAR YÖNETİMİ 7. HAFTA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368280" y="863640"/>
            <a:ext cx="8973360" cy="440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Times New Roman"/>
              </a:rPr>
              <a:t>    </a:t>
            </a: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Bu üniteyi tamamladıktan sonra;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162000" indent="-162000" algn="just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Etkinliklerin</a:t>
            </a:r>
            <a:r>
              <a:rPr b="1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1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etkilerini</a:t>
            </a:r>
            <a:r>
              <a:rPr b="1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tanımlayabilecek,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162000" indent="-162000" algn="just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Etkinliklerin </a:t>
            </a:r>
            <a:r>
              <a:rPr b="1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olumlu ve olumsuz etkilerini</a:t>
            </a:r>
            <a:r>
              <a:rPr b="1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tartışabilecek,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162000" indent="-162000" algn="just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Etkinliklerin </a:t>
            </a:r>
            <a:r>
              <a:rPr b="1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toplumsal ve ekonomik etkilerini </a:t>
            </a:r>
            <a:r>
              <a:rPr b="1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değerlendirebilecek,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162000" indent="-162000" algn="just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Etkinliklerin </a:t>
            </a:r>
            <a:r>
              <a:rPr b="1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kültürel ve çevresel etkilerini</a:t>
            </a:r>
            <a:r>
              <a:rPr b="1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değerlendirebilecek,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162000" indent="-162000" algn="just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Etkinliklerin </a:t>
            </a:r>
            <a:r>
              <a:rPr b="1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bireysel etkilerini</a:t>
            </a:r>
            <a:r>
              <a:rPr b="1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tartışabilecek bilgi ve becerilere sahip olabileceksiniz.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162000"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162000"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Bold"/>
              </a:rPr>
              <a:t>Etkinlikler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e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ev sahipliği yapılması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yerel halk için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toplumsal faydalar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sağlamaktadır.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Bu etkinlikler ev sahibi toplulukta bir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topluluk duygusu yaratılmasına katkı sağlar.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Etkinlikler,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ziyaretçilerle yerel halk arasında bir kültürel mübadele ortamı yaratarak yerel halk için eğlence ve boş zaman olanağı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sunarlar.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Araştırmalar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etkinliklerin toplulukların kültürel ve eğitimsel gelişmeleri açısından da önemli bir işleve sahip olduğunu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göstermektedir. Etkinliklerin 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düşünce ve görüşlerin mübadelesine olanak tanıdıklarını, böylelikle toplumsal eğitime destek vermektedir.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Farklı performanslar, müzikler, danslar, filmler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bireylerin yaşamlarını zenginleştirerek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yeni şeyler öğrenme ve deneyimleme arzusu duymalarıyla sonuçlanabilmektedir.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Etkinlikler, katılımcıların çeşitli üst düzey gereksinimlerinin tatmin edilmesi açısından da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bir takım olanaklar sunmaktadır.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Dahası,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etkinlikler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ziyaretçilerin kendilerini gerçekleştirmelerine katkı sunacak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eğitimsel, duyuşsal ve algısal fırsatlar yaratmaktadır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.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Tayvan’daki yerel bir festivalde,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kültürel keşfetmenin ziyaretçileri etkinliğe çeken en önemli unsur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olduğu belirlenmiştir.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Daha yakın tarihli bir çalışmada ise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Adana’da düzenlenen Uluslararası Portakal Çiçeği Karnavalı katılımcılarının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etkinliğe ilişkin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algıladıkları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boyutlar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arasındaki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‘bireysel yararlar’ boyutu altında ‘yöre kültürü ve portakal çiçeğine ilişkin bilgi artışı’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önemli bir boyut olarak tespit edilmiştir.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--İnsanlar bir mekân, ürün veya hizmet için para ödemezler. Tüketim elde edilecek faydalarla ilgilidir ve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etkinliklerin kişileri çekecek deneyimler yaratması etkinliğin başarısı ve sürekliliği açısından önemlidir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.--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ETKİNLİKLERİN BİREYSEL ETKİLERİ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Etkinliklerin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bireyleri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rahatlatıcı, mutlu edici etkilerinin yanında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yaşamlarına anlam katarak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daha sağlıklı bireylerin oluşmasına katkı sağlayacaktır.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Konuya ilişkin yapılmış pek çok araştırma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bireylerin toplumsallaşmak, etkinlik atmosferini yaşamak, eş dost ve akrabalarla vakit geçirmek, eğlenmek, etkinliklerde yeni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bir şeyler görmek ve deneyimlemek ve yaşamın gündelik angaryalarından, sıkıntılarından belirli bir süre uzaklaşmak için etkinliklere katıldığını göstermektedir.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Burada sıralanmış olan nedenlerin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öncelik sıralaması etkinlik türüne, bireyin sosyo-demografik durumuna ve zamana göre değişiklik göstermektedir.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Ancak nedeni ne olursa olsun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etkinlikler, katılımcı bireyler üzerinde bir takım etkilere sahiptir. Bu etkiler, olumlu olabileceği gibi olumsuz da olabilir.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 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Bold"/>
              </a:rPr>
              <a:t>Modern yaşam</a:t>
            </a:r>
            <a:r>
              <a:rPr b="1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Bold"/>
              </a:rPr>
              <a:t>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kentleşme, kalabalıklaşma ve endüstriyel ilişkilerin bireyler üzerinde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yarattığı baskılar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insanlarda bir takım olumsuzluklara neden olmaktadır. Bunların başında bireyin kendine, yaşadığı topluma ve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çevresine yabancılaşması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, daha da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yalnızlaşması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gelmektedir.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r>
              <a:rPr b="1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ETKİNLİKLERİN TOPLUMSAL ETKİLERİ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Bold"/>
              </a:rPr>
              <a:t>Etkinlikler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topluluklar tarafından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kültürel miraslarının sergilenmesi, şehrin tutundurulması,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şehre ziyaretçi çekilmesi ve yerel halk için yeni kültürel eğlence olanakları sunarak şehirdeki yaşam kalitesinin artırılması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amacıyla düzenlenirler.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Etkinlikler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de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bireylerin gündelik yaşamdan uzaklaşma ihtiyacına cevap veren özel olaylar olarak işlev görmektedir.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Etkinlikler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evden ve yaşanılan şehirden uzaklaşmak, rutin olandan kaçmak ve bireyi rahatlatma,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içinde bulunduğu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yabancılaşmayı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ortadan kaldırmasa da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azaltma işlevi görür.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Bunun için bireyin ille de mekân değiştirmesi, başka şehirlere gitmesi gerekmez.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Bireyin yaşadığı toplumda düzenlenecek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etkinliklerin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sunduğu olanaklar da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bireyi kısıtlı bir süre için de olsa rahatlatma işlevi görür.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Etkinliklerin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özellikle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birey için yeni olan, farklı olan deneyimler sunması, bu anlamda önemlidir.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5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Kaçış arayışındaki insanlar, yalnızca bir yerden ayrılıp yola çıkmaz, aynı zamanda harcadıkları zamana değecek belli bir yere ve belli bir etkinliğe doğru çıkarlar.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Örneğin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, artık yalnızca güneşin altında yatmakla yetinmeyen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kimi tatilciler, hava sörfüne, su kayağına, dağ tırmanışına araba yarışlarına, balon turlarına veya başka uç sporlara yönelmektedirler.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Etkinlikler de kaçış arayışında olan bireylere bir kaçış yeri, kaçış mekânı sunmaktadır.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ETKİNLİKLERİN EKONOMİK ETKİLERİ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Etkinlikler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değişen oranlarda da olsa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artan gelir ve istihdam olanakları gibi ekonomik etkilere sahiptir.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Burada anılan nedenlerden dolayı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pek çok ülke,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bölge ve şehir etkinlik pazarına girme veya özellikle mega spor etkinliklerini çekme arayışındadır.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Ancak bu tür büyük etkinliklerin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 net ekonomik katkısı konusunda şüpheler bulunmaktadır.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Büyük spor etkinliklerinin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 ev sahibi ülke veya şehre her zaman belirgin bir ekonomik katkı sağlamayabilir.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Bunun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temel nedeni de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bu tür organizasyonların gerçekleştirilebilmesi için yapılan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yüksek yatırım miktarlarıdır.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Olimpiyatlar, Dünya Fuarları gibi etkinliklerin kısa dönemli getirisi,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ne yazık ki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yapılan yatırımları karşılamamaktadır.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Etkinlikler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,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genellikle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turizm sezonu dışında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talebin düşük olduğu dönemlerde yapılmaktadır.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Dolayısıyla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etkinliğin yaratacağı talep özellikle konaklama işletmeleri için ilave doluluk oranları sağlamaktadır.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Etkinlikler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aynı zamanda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yatırımcıları ve ziyaretçileri de çektiğinden yeni istihdam olanakları da yaratarak şehrin veya bölgenin ekonomisine katkı sağlamaktadır.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9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2008 Pekin Olimpiyatları için Çin 40 Milyar ABD Doları civarında bir yatırım gerçekleştirmiştir.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Bu yatırımı yalnızca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spor tesislerine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değil aynı zamanda organizasyonun daha iyi gerçekleştirilebilmesi için gerekli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diğer alt ve üstyapıya harcamıştır.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 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FIFA resmi sitesi, FIFA’nın 2014 Dünya Kupası’ndan 4,5 milyar ABD Dolarlık bir gelir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elde edeceğini öngörmüştür. Bu gelirin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%60’ı televizyon yayınlarından,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%40’ının ise sponsorlardan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elde edilmesi planlanmıştır.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ETKİNLİKLERİN KÜLTÜREL ETKİLERİ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Festivaller, karnavallar, dinsel etkinlikler gibi kültürel kutlamalar ve sanat ve eğlence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genellikle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kültür turizmi başlığı altında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incelenmektedir.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Etkinlikler genellikle kültürün ve kültürel geleneklerin kutlanması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ve aynı zamanda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yerel halk, perakendeciler, sergileyiciler ve ziyaretçiler arasında ticari ve sosyal değişimlerin gerçekleşmesine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olanak tanımaktadır.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Etkinliklerle sanat arasında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yüksek düzeyde bir bağımlılık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söz konusudur.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Sanat, çağdaş kültürü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tanımlamasına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karşın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sanatsal etkinlikler belirli bir kitleye ulaşan sanatın yönünü ve içeriğini belirleyen yegâne unsurdur.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Yerel halk festivallerin ve benzeri etkinliklerin toplum açısından bir kutlama olduğunu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, bu etkinlikler sayesinde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toplum kimliğinin ve imajının geliştiğini, toplumdaki birlik ve beraberlik hissinin yaygınlaştığını ve toplumun yaşam kalitesinin iyileştiğini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düşünülmektedir.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Bir etkinlik programının kültürel içeriğine uygun izleyicilerin oluşturulması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özellikle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yerel kültürün korunması ve tutundurulmasının amaçlandığı durumlarda önemlidir.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Örneğin,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güreş Türklerin ata sporu olarak anılsa da yağlı güreşlerin günümüze kadar sürdürülmesi, yaşatılması, Kırkpınar Yağlı Güreşleri etkinliği ile mümkün olabilmektedir.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Kültürel ürünlere ilişkin önemli bir konu da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hediyelik eşya sektörüne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ilişkindir. İnsanlar, bir etkinliğe katılmak için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gittikleri varış noktalarında o yöreye ait, orayı ve o deneyimi anımsatan hediyelik eşyalar ve anmalıklar satın alırlar.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Bu hediyelik eşyalar ve anmalıklar seyahatin önemli bir bileşenidir ve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insanlar bu ürünlere önemli miktarlarda para ödemektedirler.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ETKİNLİKLERİN ÇEVRESEL ETKİLERİ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Etkinlikler fiziksel ve doğal çevre üzerinde de olumsuz etkiler yaratarak doğal, kültürel ve tarihi kaynakların bozulmasına neden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olacak etkilere sahip olabilmektedir.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Etkinlikler yaşanılan çevreyle birlikte doğal çevre üzerinde de bir takım olumsuz etkilere sahip olabilmektedir.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Etkinliklerin çevre üzerindeki etkilerini iki farklı boyut üzerinden ele alan Raj ve Musgrave’e (2009, s. 67) göre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etkinlikler, öncelikle insan yapımı çevre üzerinde bir takım etkilere neden olmaktadır.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Etkinlikler,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binalar ve etkinliklerin düzenlendiği destinasyonun dokusu üzerinde görsel etkiler yaratabilmekte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alan kullanımında değişiklikler yapılmasına neden olabilmekte ve destinasyonun altyapısı üzerinde aşırı yükten dolayı olumsuz etkiler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yaratabilmektedir.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Öte yandan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su ve hava kalitesinde olumsuz değişimler, doğal kaynakların, flora ve faunanın yok olması gibi doğal çevre ve eko-sistem üzerinde de olumsuz etkiler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ortaya çıkabilmektedir.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Son yıllarda etkinliklerde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çevreye duyarlı uygulamalara ilişkin bir eğilim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olduğu gözlenmektedir.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Etkinlik organizatörleri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yeşil politikalar üretmekte ve yeşil etkinlik alanları için çeşitli kriterler tanımlanmakta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ve sınıflandırılmaktadır.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Bunun yanı sıra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etkinliklerin çevre üzerindeki etkilerini en aza indirmek için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çeşitli programlar hazırlanmaktadır.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Bu programlar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atıkların geri dönüşümü, su, enerji tasarrufu, atık suların arıtılması ve yeniden kullanımı, aydınlatma ve havalandırmanın daha makul kullanımı gibi konuları kapsamaktadır.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ctr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ETKİNLİKLERİN MEKÂNLAR ÜZERİNDEKİ ETKİLERİ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Şehirler, Dünya Fuarları, EXPOlar ve spor etkinliklerini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çok uzun zamandan beri 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ekonomilerini canlandırmak, altyapıyı geliştirmek ve imajlarını pekiştirmenin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bir aracı olarak kullanmaktadırlar.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Küresel ekonominin bütünleşmesinin bir sonucu olarak,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pek çok şehir bu rekabet içine girmiş ve bunun sonucunda farklı yerlerde inşa edilmiş ortamlar, altyapı ve tesisler birbirine benzer hale gelmiştir.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Benzer şekilde etkinlikler,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toplumun yeni deneyimler yaşamasına, yeni şeyler öğrenmesine, kültürel ve sanatsal gösterilere katılmasına ve yeni beceriler keşfetmesine imkân vermektedir.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Ancak etkinliklerin toplum üzerindeki etkilerinin tam olarak anlaşılabilmesi için yoğun bir çaba harcanmaktadır.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1980’li yıllardan itibaren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ortaya çıkmaya başlayan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neo-liberal siyasal hareketlerin sonucunda, diğer turizm çekiciliklerinin yanında etkinlikler şehrin yeniden yapılandırılması ve mekân pazarlamasına katkı sağlamak üzere kullanılmaya başlanmışlardır.</a:t>
            </a:r>
            <a:r>
              <a:rPr b="0" lang="tr-TR" sz="3200" spc="-1" strike="noStrike" u="sng">
                <a:solidFill>
                  <a:srgbClr val="ffffff"/>
                </a:solidFill>
                <a:uFillTx/>
                <a:latin typeface="Arial"/>
                <a:ea typeface="MyriadPro-Bold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Kültürel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Bold"/>
              </a:rPr>
              <a:t>etkinlikler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, şehrin sokaklarına canlılık katan, şehrin imajını geliştiren ve halka o şehirde yaşamaktan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dolayı gurur duyma olanağı veren etkinliklerdir. Kültür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, büyüyen hizmet endüstrisi içinde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şehrin yaratıcı bir güç olarak yeniden temsil edilmesi için bir araçtır.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Bir şehrin sahip olduğu imaj, oraya ziyaretçilerin çekilmesinde oldukça önemlidir.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Büyük bir etkinliğin ev sahibi topluluğun veya ülkenin imajını şekillendirdiği, seyahat pazarında oraya ilişkin doğru ve istendik bir algı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yarattığı bilinmektedir.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9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Times New Roman"/>
              </a:rPr>
              <a:t>                            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Kendimizi Sınayalım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1.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etkinliklerin etkilerinden biri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değildir?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Toplumsal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Ekonomik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yriadPro-Bold"/>
              </a:rPr>
              <a:t>c. Tarihsel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Kültürel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Çevresel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9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 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2.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etkinliklerin düzenlendiği yerlerdeki sonuçlarından biri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değildir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yriadPro-Bold"/>
              </a:rPr>
              <a:t>a. Yerel yöneticileri ödüllendirir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Ziyaretçi çeker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Gelir yaratır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Toplumsal yaşamı canlandırır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Topluluk duygusu yaratır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3.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Etkinliklerin toplumsal etkilerine ilişkin olarak aşağıdakilerden hangisi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yanlıştır?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Yerel halka kutlamalar sunar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Toplum kimliği gelişir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Toplumsal bağlılık gelişir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Topluma yeni deneyimler sunar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yriadPro-Bold"/>
              </a:rPr>
              <a:t>e. Doğal çevreyi korur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4.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Yerel halk etkinliklere ilişkin olarak aşağıdakilerden hangisine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itiraz edebilir?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Toplumsal bağlılığın gelişmesine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Altyapı ve üstyapı yatırımlarına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Toplumda hoşgörünün gelişmesine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yriadPro-Bold"/>
              </a:rPr>
              <a:t>d. Kamu kaynaklarının kullanımına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Kültürel değerlerin korunmasına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5.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Etkinlik için harcanacak kaynakların kullanımına ilişkin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olarak en temel sorun aşağıdakilerden hangisidir?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Yerel kaynakların kullanılması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Yerel kaynakların düzeyi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Yerel kaynakların büyüklüğü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Yerle kaynakların bolluğu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yriadPro-Bold"/>
              </a:rPr>
              <a:t>e. Yerel kaynakların farklı amaçlarla kullanımı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6.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bireyler üzerindeki baskılardan biri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değildir?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Kentleşme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yriadPro-Bold"/>
              </a:rPr>
              <a:t>b. Yenilik arayışı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Kalabalıklaşma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Endüstriye ilişkiler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Yabancılaşma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7.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Etkinliklerin ekonomik etkilerine ilişkin olarak aşağıdaki ifadelerden hangisi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yanlıştır?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Gelir ve istihdam yaratır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Yerel yönetimlere ekonomik katkı sağlar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Yatırımcı ve ziyaretçi çeker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Altyapı ve üstyapı yatırımları gerçekleştirilir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yriadPro-Bold"/>
              </a:rPr>
              <a:t>e. Gelirin artmasıyla yaşam ucuzlar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Etkinliklerle birlikte artan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rekreasyon tesislerinin sayısı ve niteliği yerel halka eğlence,öğrenme ve kültürel ağırlama olanakları sunar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ve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 yerel halkın toplum sağlığına katkıda bulunur.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8.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Etkinliklerin başarısının tam olarak ölçülebilmesinde aşağıdakilerden hangisi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kullanılmaz?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yriadPro-Bold"/>
              </a:rPr>
              <a:t>a. Etkinliklerdeki sanatçı sayıları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Etkinliğin ziyaretçi sayısı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Etkinliğin fiziksel katkıları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Etkinliğin toplum üzerindeki etkileri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Etkinliğin şehir yaşamına etkileri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9.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Etkinliklerin kültürel etkileri konusunda aşağıdakilerden hangisi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söylenemez?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Etkinliklerin en önemli bileşeni kültürdür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Etkinlikler yerel kültürü tanıtır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Etkinlikler yerel kültürü bozar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yriadPro-Bold"/>
              </a:rPr>
              <a:t>d. Etkinlikler kültürden çok sanatı yüceltir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Etkinlikler kültürü yozlaştırır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10.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Etkinliklerin mekânlar üzerindeki etkisine ilişkin olarak aşağıdaki ifadelerden hangisi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yanlıştır?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Mekânlar arasındaki rekabeti artırır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Mekânlar için imaj oluşturulmasını destekler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Mekânların pazarlanmasını kolaylaştırır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Yeni mekânlar oluşturur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yriadPro-Bold"/>
              </a:rPr>
              <a:t>e. Mekânlar yalnızca etkinliklerde kullanılır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Türkiye’de yapılan benzer bir çalışmada,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Eskişehir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halkının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şehirde düzenlenen festivaller ve etkinliklerin etkilerine yönelik algıları üzerine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 yapılan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araştırmada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dört boyut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belirlenmiş olup, bu boyutlar;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kentsel gurur, olumsuz etkiler, kültürel etkiler ve sosyo-ekonomik etkiler şeklinde ortaya çıkmıştır.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8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Bu çalışmaya göre bir yerleşim yerinde düzenlenen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etkinliklerin kapsamı ve boyutu geliştikçe kentte yaşayanların o kentte yaşıyor olmaktan dolayı gurur duydukları görülmektedir.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Mutluluk duygusu ile ilişkili olarak tanımlanan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gurur duygusu hem bireysel hem de toplumsal açıdan önemlidir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ve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olumlu, güzel şeyleri başarmış olma duygusu ile birlikte ortaya çıkmaktadır.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Etkinlikler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topluma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eğlence olanağı sunmanın yanında, bireylerin topluluğa bağlılıklarını gösterebilmeleri için de özel durumlar yaratırlar.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Toplumun yeniden canlanmasına ve bireylerin topluluğa bağlılığının geliştirilmesine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olanak tanırlar.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3360" cy="497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8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Etkinlikler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modern toplumların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yabancı ziyaretçi ve harcamalarını bölgeye çekme, yeni bir şehir imajı oluşturma ve kültürel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yaratıcılık ve toplumsal bağlılık için itici bir güç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oluşturma hedeflerini gerçekleştirmesine yardımcı olurlar.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Örneğin, İzmir Enternasyonel Fuarı’nın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sosyo-ekonomik etkilerinin ortaya konulmaya çalışıldığı bir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çalışmada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en önemli olarak algılanan etkinin topluluğa bağlılık duygusunun geliştirilmesi olduğunu belirlemişlerdir.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2359</TotalTime>
  <Application>LibreOffice/7.4.3.2$Windows_x86 LibreOffice_project/1048a8393ae2eeec98dff31b5c133c5f1d08b890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2024-02-24T12:41:21Z</dcterms:created>
  <dc:creator/>
  <dc:description/>
  <dc:language>tr-TR</dc:language>
  <cp:lastModifiedBy/>
  <dcterms:modified xsi:type="dcterms:W3CDTF">2024-04-25T21:41:55Z</dcterms:modified>
  <cp:revision>284</cp:revision>
  <dc:subject/>
  <dc:title>Lights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