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95" r:id="rId3"/>
    <p:sldId id="257" r:id="rId4"/>
    <p:sldId id="258" r:id="rId5"/>
    <p:sldId id="259" r:id="rId6"/>
    <p:sldId id="296" r:id="rId7"/>
    <p:sldId id="297" r:id="rId8"/>
    <p:sldId id="260" r:id="rId9"/>
    <p:sldId id="261" r:id="rId10"/>
    <p:sldId id="262" r:id="rId11"/>
    <p:sldId id="298" r:id="rId12"/>
    <p:sldId id="263" r:id="rId13"/>
    <p:sldId id="299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2" r:id="rId41"/>
    <p:sldId id="291" r:id="rId42"/>
    <p:sldId id="293" r:id="rId43"/>
    <p:sldId id="294" r:id="rId4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71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18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36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857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76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79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40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5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38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702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57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19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05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99554-3D4E-49EE-9F36-D3E80F3517B7}" type="datetimeFigureOut">
              <a:rPr lang="tr-TR" smtClean="0"/>
              <a:pPr/>
              <a:t>28.11.2024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C4635-C3F6-4E6A-AA81-15354747767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134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1. Kavram Olarak Halkla İlişkiler ve Pazarlama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Halkla ilişkiler,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 markanın ya da kuruluşun itibarını ve algısını yönetmek için kullanılan stratejik bir iletişim sürecidir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   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Pazarlama ise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 ve hizmetlerin satışını artırmayı hedefleyen faaliyetlerden oluşur</a:t>
            </a:r>
            <a:r>
              <a:rPr lang="x-none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Bu iki alanın </a:t>
            </a:r>
            <a:r>
              <a:rPr lang="tr-TR" sz="32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ortak noktası, hedef kitleyle etkili bir iletişim kurmaktır</a:t>
            </a:r>
            <a:r>
              <a:rPr lang="x-none" sz="32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</a:rPr>
              <a:t>Halkla ilişkiler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pazarlamanın tamamlayıcı bir unsuru 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olarak görülür</a:t>
            </a:r>
            <a:r>
              <a:rPr lang="x-none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</a:t>
            </a:r>
            <a:r>
              <a:rPr lang="tr-CY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azarlama karması;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Ü</a:t>
            </a:r>
            <a:r>
              <a:rPr lang="tr-CY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rün, fiyat, dağıtım, tutundurmadan oluşur.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T</a:t>
            </a:r>
            <a:r>
              <a:rPr lang="tr-CY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utundurma karması ise;</a:t>
            </a:r>
            <a:r>
              <a:rPr lang="tr-CY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reklam, halkla ilişkiler, satış promosyanları, kişisel satış, doğrudan v dijital satştır. 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7.  Pazarlama Amaçlı Halkla İlişkiler (MPR)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MPR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 ilişkilerin tekniklerini kullanarak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pazarlama hedeflerine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ulaşmayı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amaçlar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Medya ilişkileri, içerik pazarlama ve sosyal sorumluluk projeleri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bu sürecin bir parçasıdır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teknikler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tüketici algısını ve satın alma davranışlarını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olumlu yönde etkiler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MPR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 kampanyalarını destekleyen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stratejik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bir araçtır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65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55600" y="368300"/>
            <a:ext cx="11506200" cy="6057900"/>
          </a:xfrm>
        </p:spPr>
        <p:txBody>
          <a:bodyPr/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CY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azarlama 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amaçlı halkla ilişkiler</a:t>
            </a:r>
            <a:r>
              <a:rPr lang="tr-CY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planının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adımları</a:t>
            </a:r>
            <a:r>
              <a:rPr lang="tr-CY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ise ;</a:t>
            </a:r>
            <a:endParaRPr lang="tr-TR" sz="32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</a:rPr>
              <a:t>a. Sorunu 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belirleme</a:t>
            </a:r>
            <a:r>
              <a:rPr lang="tr-CY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: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"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Şimdi neler oluyor?" sorusuyla ürün, hedef kitle, fiyat, pazarlar ve dağıtım gibi temel unsurlar analiz edilir.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CY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b.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Planlama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</a:rPr>
              <a:t>ve 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Programlama</a:t>
            </a:r>
            <a:r>
              <a:rPr lang="tr-CY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: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"Neyi, neden yapmalıyız?" sorusu ile hedefler ve stratejiler netleştirilir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c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</a:rPr>
              <a:t>. Faaliyet ve 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İletişim</a:t>
            </a:r>
            <a:r>
              <a:rPr lang="tr-CY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: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"Nasıl yaparız ve nasıl söyleriz?" sorusu ile iletişim faaliyetleri planlanır.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</a:rPr>
              <a:t>d. 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Programı değerlendirme</a:t>
            </a:r>
            <a:r>
              <a:rPr lang="tr-CY" sz="3200" b="1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: </a:t>
            </a:r>
            <a:r>
              <a:rPr lang="tr-TR" sz="3200" dirty="0">
                <a:solidFill>
                  <a:srgbClr val="FFFF00"/>
                </a:solidFill>
              </a:rPr>
              <a:t>"Ne yaptık?" sorusuyla sonuçlar analiz edilir.</a:t>
            </a:r>
            <a:r>
              <a:rPr lang="tr-CY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olarak belirtebiliriz.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892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a-DK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8. MPR'nin Hedefleri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MPR'nin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ana hedefleri arasında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marka bilinirliğini artırmak, itibar oluşturmak ve tüketicilerle duygusal bir bağ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kurmak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bulunur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Ayrıca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kriz durumlarında tüketici güvenini yeniden kazanmak da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MPR'nin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önemli bir fonksiyonudur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Bu hedeflere ulaşmak için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medya ve toplumsal kanallar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 bir şekilde kullanılır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251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31800" y="342900"/>
            <a:ext cx="11366500" cy="58340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CY" sz="3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</a:t>
            </a:r>
            <a:r>
              <a:rPr lang="tr-TR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azarlama </a:t>
            </a:r>
            <a:r>
              <a:rPr lang="tr-TR" sz="3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amaçlı halkla ilişkilerin</a:t>
            </a:r>
            <a:r>
              <a:rPr lang="tr-CY" sz="3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kullanım yerlerinden </a:t>
            </a:r>
            <a:r>
              <a:rPr lang="tr-TR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biri</a:t>
            </a:r>
            <a:r>
              <a:rPr lang="tr-CY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olarak şunları söyleyebiliriz :</a:t>
            </a:r>
            <a:endParaRPr lang="tr-CY" sz="32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. Reklamdan önce haber yapmak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Lider ve uzman olarak şirketi konumlandırmak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Başlık sponsorluğu vasıtasıyla markanın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bilinirliğini</a:t>
            </a:r>
            <a:endParaRPr lang="tr-TR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artırmak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CY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Eski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ürünlerin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yeni faydalarını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duyurmak</a:t>
            </a:r>
            <a:endParaRPr lang="tr-CY" sz="3200" b="1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CY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e.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D</a:t>
            </a:r>
            <a:r>
              <a:rPr lang="tr-CY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aha detaylı olarak ürünü anlatmak 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39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9.  Tarihten Pazarlama Amaçlı Halkla İlişkiler Örnekleri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Edward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Bernays’in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“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Torches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of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Freedom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”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kampanyası,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kadınların sigara içimini teşvik eden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bir halkla ilişkiler stratejisiydi</a:t>
            </a:r>
            <a:r>
              <a:rPr lang="x-none" sz="3200" b="0" i="0" u="none" strike="noStrike" baseline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Coca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-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Cola’nın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Noel Baba figürü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ise markanın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sıcak ve samimi bir imaj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kazanmasını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sağladı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örnekler,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MPR’nin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pazarlama üzerindeki etkisini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açıkça göstermektedir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378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2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10.Türkiye’den Bir Pazarlama Amaçlı Halkla İlişkiler Örneği</a:t>
            </a:r>
            <a:endParaRPr lang="tr-TR" sz="28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Türk Hava Yolları’nın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uluslararası spor sponsorlukları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başarılı bir MPR örneğidir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Marka, global ölçekte bilinirlik kazanmak için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Barcelona ve Manchester United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 ünlü takımlarla iş birliği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yapmıştır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Bu strateji,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markanın hem yerel hem de uluslararası pazarda algısını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güçlendirmiştir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358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11.    Pazarlama Halkla İlişkilerinin İki Alanı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 halkla ilişkileri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proaktif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ve reaktif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olarak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iki ana alana ayrılır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Proaktif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MPR, markanın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tanıtımını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içerirken, reaktif MPR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krizlere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yanıt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vermeyi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hedefler</a:t>
            </a:r>
            <a:r>
              <a:rPr lang="x-none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Her iki alan, farklı durumlar için önemlidir ve etkili bir şekilde yönetilmelidir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396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1.1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Proaktif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Pazarlama Halkla İlişkileri Nedir?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Proaktif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MPR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önceden planlanan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stratejik iletişim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çalışmalarıdır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Bu süreçte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yeni ürün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lansmanları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sponsorluk anlaşmaları ve sosyal sorumluluk projeleri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devreye girer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Amaç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markanın itibarını ve bilinirliğini artırmaktır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Proaktif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yaklaşım,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uzun vadeli marka sadakati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oluşturur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008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 Reaktif Pazarlama Halkla İlişkileri Nedir?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Reaktif MPR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kriz durumlarında veya beklenmedik olaylara yanıt vermek için kullanılan stratejik bir yaklaşımdır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Markalar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bu süreçte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itibarlarını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korumak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için hızlı ve etkili bir iletişim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yürütür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Reaktif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MPR’nin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başarısı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doğru bir kriz yönetim planına bağlıdır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14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14. 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Proaktif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ve Reaktif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MPR’nin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Karşılaştırması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Proaktif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MPR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planlı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bir süreçtir ve genellikle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olumlu fırsatları değerlendirmeyi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hedefler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Reaktif MPR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ise kriz durumlarında zararı en aza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indirmeyi amaçlar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İkisi arasındaki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temel fark,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yaklaşımın zamanı ve içeriğidir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Başarılı markalar, her iki alanı da etkili bir şekilde yönetir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7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8300" y="622300"/>
            <a:ext cx="11480800" cy="5554663"/>
          </a:xfrm>
        </p:spPr>
        <p:txBody>
          <a:bodyPr/>
          <a:lstStyle/>
          <a:p>
            <a:pPr marL="0" indent="0" algn="just"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CY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CY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alkla</a:t>
            </a:r>
            <a:r>
              <a:rPr lang="tr-CY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geçirdiği tarihsel gelişim süreci temel olarak </a:t>
            </a:r>
            <a:r>
              <a:rPr lang="tr-TR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Grunig</a:t>
            </a:r>
            <a:r>
              <a:rPr lang="tr-TR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Hunt</a:t>
            </a:r>
            <a:r>
              <a:rPr lang="tr-TR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konulan dört model çerçevesinde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incelenmektedir</a:t>
            </a:r>
            <a:r>
              <a:rPr lang="tr-CY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CY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asın ajansı modeli, kamu oyu bilgilendime modeli, iki yönlü asimetrik model,iki yönlü simetik model.</a:t>
            </a:r>
            <a:endParaRPr lang="tr-TR" sz="3200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24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15. </a:t>
            </a:r>
            <a:r>
              <a:rPr lang="tr-TR" sz="32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MPR’nin</a:t>
            </a: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Pazarlama Stratejilerindeki Rolü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MPR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 stratejilerinde önemli bir yer tutar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Doğru bir MPR stratejisi, markanın hedef kitlesiyle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etkili bir bağ kurmasına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yardımcı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olur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Ayrıca,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kriz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yönetiminde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halkla ilişkiler teknikleri pazarlama faaliyetlerini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destekler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uyum, markanın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sürdürülebilir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büyümesine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katkı sağlar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55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es-ES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16</a:t>
            </a:r>
            <a:r>
              <a:rPr lang="x-none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es-ES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MPR ve Sosyal Medya</a:t>
            </a:r>
            <a:endParaRPr lang="es-ES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 medya, pazarlama amaçlı halkla ilişkilerin önemli bir aracıdır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Markalar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sosyal medya platformları aracılığıyla hedef kitlelerine ulaşabilir ve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algılarını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şekillendirebilir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Örneğin,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hashtag</a:t>
            </a:r>
            <a:r>
              <a:rPr lang="x-none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(</a:t>
            </a:r>
            <a:r>
              <a:rPr lang="es-ES" dirty="0"/>
              <a:t>“# (diyez)” ile başlayan bir kelime veya kelime grubudur</a:t>
            </a:r>
            <a:r>
              <a:rPr lang="es-ES" dirty="0" smtClean="0"/>
              <a:t>.</a:t>
            </a:r>
            <a:r>
              <a:rPr lang="es-ES" sz="3200" dirty="0"/>
              <a:t> </a:t>
            </a:r>
            <a:r>
              <a:rPr lang="es-ES" sz="3200" dirty="0" smtClean="0"/>
              <a:t>#</a:t>
            </a:r>
            <a:r>
              <a:rPr lang="x-none" sz="3200" dirty="0" smtClean="0"/>
              <a:t>bayramiçmyo</a:t>
            </a:r>
            <a:r>
              <a:rPr lang="x-none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)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kampanyaları ve kullanıcı deneyimi paylaşımları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sosyal medya MPR çalışmalarında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sıkça kullanılır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Bu süreçte,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etkileşim ve ölçümleme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önemlidir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774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es-ES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17.  Dijital Pazarlama ve Halkla İlişkiler</a:t>
            </a:r>
            <a:endParaRPr lang="es-ES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Dijital pazarlama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 ilişkiler stratejilerinin etkisini artırmak için dijital kanalları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kullanır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Bloglar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, videolar, e-postalar ve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influencer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iş birlikleri,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MPR'nin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dijitalleşen dünyadaki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araçlarıdır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Bu süreçte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dijital içeriklerin özgün ve hedef odaklı olması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başarıyı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artırır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Dijitalleşme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halkla ilişkiler süreçlerini hızlandırmıştır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85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18. Etkinlik Yönetimi ve MPR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Etkinlikler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 ilişkiler ve pazarlamanın bir arada kullanıldığı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güçlü araçlardan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biridir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Yeni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ürün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lansmanları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, basın toplantıları ve sponsorluk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etkinlikleri</a:t>
            </a:r>
            <a:r>
              <a:rPr lang="x-none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 çalışmalarında sıkça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tercih edilir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Etkinlikler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markaların doğrudan hedef kitleleriyle etkileşime geçmesini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Bu süreçte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detaylı planlama ve ölçümleme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kritik öneme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sahiptir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9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19. Medya İlişkileri ve MPR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Medya ilişkileri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halkla ilişkilerin temel taşlarından biridir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ve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 süreçlerinde büyük rol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oynar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Basın bültenleri, röportajlar ve haber değeri taşıyan etkinlikler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medya aracılığıyla geniş kitlelere ulaşmayı sağlar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Doğru medya ilişkileri, marka itibarını ve bilinirliğini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artırır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Medya kanalları stratejik olarak seçilmelidir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75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20. MPR ve Marka Bağlılığı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MPR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tüketicilerle duygusal bağ kurarak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marka bağlılığını artırmayı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hedefler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Sosyal sorumluluk projeleri ve toplumsal farkındalık kampanyaları,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bağlamda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etkili araçlardır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 bağlılığı,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sadık bir müşteri kitlesi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oluşturmanın yanı sıra olumlu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ağızdan ağıza pazarlamayı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da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destekler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Bu süreç,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 vadeli bir strateji gerektirir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18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21. Kriz Yönetiminde MPR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Kriz yönetimi,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reaktif </a:t>
            </a:r>
            <a:r>
              <a:rPr lang="tr-TR" sz="3200" b="0" i="0" u="none" strike="noStrike" baseline="0" dirty="0" err="1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MPR’nin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en önemli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alanlarından biridir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Markalar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beklenmedik olaylar karşısında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hızlı ve stratejik bir iletişim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yürütmelidir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Örneğin,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ürün geri çağırma veya negatif medya haberleri,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doğru yönetilmezse marka itibarına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zarar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verebilir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Kriz sonrası değerlendirme ve raporlama,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gelecekte benzer durumlara hazırlık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6151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22. MPR ve Tüketici Davranışları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MPR, tüketici davranışlarını etkileyerek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satın alma kararlarını yönlendirme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gücüne sahiptir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Özellikle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olumlu marka algısı ve güven,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tüketicilerin markayı tercih etmesinde belirleyici bir rol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oynar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 hikaye anlatımı ve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mesajlama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bu davranışların şekillenmesinde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etkilidir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Tüketicilerin duygusal tepkileri, MPR stratejilerinde dikkate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alınmalıdır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317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23. </a:t>
            </a:r>
            <a:r>
              <a:rPr lang="tr-TR" sz="32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MPR'nin</a:t>
            </a: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Başarısını Ölçmek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MPR’nin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başarısını ölçmek için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medya görünürlüğü, hedef kitleye ulaşma oranı ve mesaj etkisi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 metrikler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kullanılır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Dijital ortamda ise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web sitesi trafiği, sosyal medya etkileşimleri ve dönüşüm oranları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önemli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göstergelerdir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Düzenli analiz ve raporlama, stratejilerin geliştirilmesi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için gereklidir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Ölçümleme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MPR’nin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değerini kanıtlar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147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da-DK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24. MPR ve Rekabet Avantajı</a:t>
            </a:r>
            <a:endParaRPr lang="da-DK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MPR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markalara rakiplerine karşı önemli bir avantaj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sağlayabilir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Örneğin,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yenilikçi bir ürün tanıtımı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 başarılı bir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sosyal sorumluluk kampanyası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markayı ön plana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çıkarabilir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Rekabet avantajını sürdürebilmek için sürekli yenilik ve tüketici beklentilerine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uyum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şarttır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süreçte, </a:t>
            </a:r>
            <a:r>
              <a:rPr lang="tr-TR" sz="3200" b="0" i="0" u="none" strike="noStrike" baseline="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MPR’nin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yaratıcı yönü ön plandadır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7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2. Halkla İlişkiler ve Pazarlamanın Tarihsel Gelişimi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CY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Halkla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ilişkiler, </a:t>
            </a:r>
            <a:r>
              <a:rPr lang="tr-TR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yüzyılın başlarında kurumsal itibarın yönetimiyle başlamıştır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pazarlama ile </a:t>
            </a:r>
            <a:r>
              <a:rPr lang="tr-CY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dirty="0" err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tkileşiminin</a:t>
            </a:r>
            <a:r>
              <a:rPr lang="tr-TR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başlangıcını, halkla ilişkiler tarihçesi </a:t>
            </a:r>
            <a:r>
              <a:rPr lang="tr-TR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CY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bütünleştirmeye </a:t>
            </a:r>
            <a:r>
              <a:rPr lang="tr-TR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çalışıldığında karşımıza çıkan kişi elbette ki </a:t>
            </a:r>
            <a:r>
              <a:rPr lang="tr-TR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Phineas</a:t>
            </a:r>
            <a:r>
              <a:rPr lang="tr-TR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Taylor </a:t>
            </a:r>
            <a:r>
              <a:rPr lang="tr-TR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Barnum’dur</a:t>
            </a:r>
            <a:r>
              <a:rPr lang="tr-CY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tr-CY" sz="3200" b="0" i="0" u="none" strike="noStrike" baseline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  </a:t>
            </a:r>
            <a:r>
              <a:rPr lang="tr-TR" sz="3200" b="0" i="0" u="none" strike="noStrike" baseline="0" smtClean="0">
                <a:solidFill>
                  <a:srgbClr val="FFFF00"/>
                </a:solidFill>
                <a:latin typeface="Times New Roman" panose="02020603050405020304" pitchFamily="18" charset="0"/>
              </a:rPr>
              <a:t>Pazarlama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ise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sanayi devriminden sonra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üretimin artışıyla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 kazanmıştır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1980’li yıllarda pazarlama anlayışında meydana gelen</a:t>
            </a:r>
            <a:r>
              <a:rPr lang="tr-CY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değişimle </a:t>
            </a:r>
            <a:r>
              <a:rPr lang="tr-CY" sz="40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satış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ön plana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çıkmıştır</a:t>
            </a:r>
            <a:r>
              <a:rPr lang="tr-CY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159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25. Küresel Pazarda MPR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Küresel pazarda MPR,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farklı kültürler ve beklentilere uygun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stratejiler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gerektirir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Örneğin, bir ülkenin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değerlerine uygun sosyal sorumluluk projeleri,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markanın o bölgede kabul görmesini kolaylaştırır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Küresel MPR, yerel uzmanlık ve global vizyonun birleşimiyle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yürütülmelidir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Küresel stratejiler,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marka bilinirliğini artırmada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etkilidir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506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27. Sürdürülebilirlik ve MPR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MPR, sürdürülebilirlik projelerinin tanıtımında etkili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bir araçtır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Çevre dostu uygulamalar, geri dönüşüm kampanyaları ve enerji tasarrufu projeleri,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MPR çalışmalarıyla geniş kitlelere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ulaştırılabilir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tür kampanyalar,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markaların toplumsal değerler ile uyumunu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güçlendirir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Sürdürülebilirlik,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tüketici güvenini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artırır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3080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28. Yerel ve Küresel MPR Farkları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Yerel MPR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hedef kitlenin bulunduğu bölgenin </a:t>
            </a:r>
            <a:r>
              <a:rPr lang="tr-TR" sz="3200" b="0" i="0" u="none" strike="noStrike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kültürel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 değerlerine odaklanırken,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küresel MPR daha </a:t>
            </a:r>
            <a:r>
              <a:rPr lang="tr-TR" sz="3200" b="0" i="0" u="none" strike="noStrike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geniş çapta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mesajlar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Her iki yaklaşımın başarısı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hedef kitlenin </a:t>
            </a:r>
            <a:r>
              <a:rPr lang="tr-TR" sz="3200" b="0" i="0" u="none" strike="noStrike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doğru analizine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bağlıdır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Örneğin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bir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bölgede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etkili olan mesaj,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başka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bir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bölgede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aynı etkiyi yaratmayabilir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Bu nedenle,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strateji yerelleştirilmelidir</a:t>
            </a:r>
            <a:r>
              <a:rPr lang="x-none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49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29. Etkili Bir MPR Planı Nasıl Hazırlanır?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 bir MPR planı için </a:t>
            </a:r>
            <a:r>
              <a:rPr lang="tr-TR" sz="3200" b="0" i="0" u="none" strike="noStrike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hedef kitlenin belirlenmesi, mesajın oluşturulması ve doğru kanalların seçilmesi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gereklidir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Ayrıca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zamanlama, bütçe ve risk analizleri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 planın bir parçası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olmalıdır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Sürekli ölçümleme ve geri bildirim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planın etkili bir şekilde uygulanmasını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sağlar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İyi bir MPR planı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, detaylı bir yol haritasıdır</a:t>
            </a:r>
            <a:r>
              <a:rPr lang="x-none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3458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</a:t>
            </a:r>
            <a:r>
              <a:rPr lang="tr-CY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eğerlendirme Soruları. 9. hafta Hİ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x-none" sz="3200" b="1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1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Soru : 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1. Aşağıdakilerden hangisi </a:t>
            </a:r>
            <a:r>
              <a:rPr lang="tr-TR" sz="32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Grunig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ve </a:t>
            </a:r>
            <a:r>
              <a:rPr lang="tr-TR" sz="32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Hunt’un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ortaya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koymuş</a:t>
            </a:r>
            <a:r>
              <a:rPr lang="tr-CY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olduğu 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dört halkla ilişkiler modelinden biri değildir?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Halkla ilişkiler gelişim modeli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İki yönlü asimetrik model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İki yönlü simetrik model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Kamuyu bilgilendirme modeli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Basın ajansı modeli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0333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06400" y="533400"/>
            <a:ext cx="11430000" cy="5643563"/>
          </a:xfrm>
        </p:spPr>
        <p:txBody>
          <a:bodyPr/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2. Aşağıdakilerden hangisi pazarlama halkla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ilişkilerinin</a:t>
            </a:r>
            <a:r>
              <a:rPr lang="tr-CY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ilk </a:t>
            </a: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uygulayıcısı olarak değerlendirilebilir?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Ivy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Lee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James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Grunig</a:t>
            </a:r>
            <a:endParaRPr lang="tr-TR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George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Bear</a:t>
            </a:r>
            <a:endParaRPr lang="tr-TR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Phineas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Taylor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Barnum</a:t>
            </a:r>
            <a:endParaRPr lang="tr-TR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Phillip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Kotler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3334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31800" y="444500"/>
            <a:ext cx="11341100" cy="57324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10000"/>
              </a:lnSpc>
              <a:buNone/>
            </a:pP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3. 1980’li yıllarda pazarlama anlayışında meydana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gelen</a:t>
            </a:r>
            <a:r>
              <a:rPr lang="tr-CY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değişimle </a:t>
            </a: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aşağıdakilerden hangisi ön plana çıkmıştır?</a:t>
            </a:r>
          </a:p>
          <a:p>
            <a:pPr marL="0" lvl="0" indent="457200" algn="just">
              <a:lnSpc>
                <a:spcPct val="11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Ürün</a:t>
            </a:r>
          </a:p>
          <a:p>
            <a:pPr marL="0" lvl="0" indent="457200" algn="just">
              <a:lnSpc>
                <a:spcPct val="11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Tutundurma</a:t>
            </a:r>
          </a:p>
          <a:p>
            <a:pPr marL="0" lvl="0" indent="457200" algn="just">
              <a:lnSpc>
                <a:spcPct val="11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Satış</a:t>
            </a:r>
          </a:p>
          <a:p>
            <a:pPr marL="0" lvl="0" indent="457200" algn="just">
              <a:lnSpc>
                <a:spcPct val="11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Kâr</a:t>
            </a:r>
          </a:p>
          <a:p>
            <a:pPr marL="0" lvl="0" indent="457200" algn="just">
              <a:lnSpc>
                <a:spcPct val="11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Müşteri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7943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79400" y="520700"/>
            <a:ext cx="11620500" cy="56562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4. Aşağıdakilerden hangisi, bütünsel pazarlama anlayışında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,</a:t>
            </a:r>
            <a:r>
              <a:rPr lang="tr-CY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değer </a:t>
            </a: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oluştururken dikkat edilmesi gereken </a:t>
            </a:r>
            <a:r>
              <a:rPr lang="tr-TR" sz="3200" b="1" dirty="0" err="1" smtClean="0">
                <a:solidFill>
                  <a:srgbClr val="92D050"/>
                </a:solidFill>
                <a:latin typeface="Times New Roman" panose="02020603050405020304" pitchFamily="18" charset="0"/>
              </a:rPr>
              <a:t>husu</a:t>
            </a:r>
            <a:r>
              <a:rPr lang="tr-CY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s</a:t>
            </a:r>
            <a:r>
              <a:rPr lang="tr-TR" sz="3200" b="1" dirty="0" err="1" smtClean="0">
                <a:solidFill>
                  <a:srgbClr val="92D050"/>
                </a:solidFill>
                <a:latin typeface="Times New Roman" panose="02020603050405020304" pitchFamily="18" charset="0"/>
              </a:rPr>
              <a:t>lardan</a:t>
            </a:r>
            <a:r>
              <a:rPr lang="tr-CY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biri </a:t>
            </a: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değildir?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Bilişsel Alan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İş Mimarisi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Yapılandırma Şekli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Pazarlama Aktiviteleri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İşletim Sistemi</a:t>
            </a:r>
            <a:endParaRPr lang="pt-B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030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4800" y="419100"/>
            <a:ext cx="11506200" cy="57578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5. Aşağıdakilerden hangisi pazarlama süreci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modelinin</a:t>
            </a:r>
            <a:r>
              <a:rPr lang="tr-CY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rgbClr val="92D050"/>
                </a:solidFill>
                <a:latin typeface="Times New Roman" panose="02020603050405020304" pitchFamily="18" charset="0"/>
              </a:rPr>
              <a:t>aşamalarından </a:t>
            </a:r>
            <a:r>
              <a:rPr lang="tr-TR" sz="32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biri değildir?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Pazarı ve müşteri ihtiyaç ile isteklerini anlamak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Müşteri yönelimli bir pazarlama stratejisi tasarlanmak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Kâr yönelimli bir pazarlama stratejisi hazırlamak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Üstün değer ileten bütünleşik bir pazarlama programı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oluşturmak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Kârlı bir ilişki kurmak ve müşteri tatmini oluşturmak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0803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19100" y="533400"/>
            <a:ext cx="11544300" cy="56435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6. Aşağıdakilerden hangisi </a:t>
            </a:r>
            <a:r>
              <a:rPr lang="tr-TR" sz="32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Kotler’in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halkla ilişkiler ile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pazarlama</a:t>
            </a:r>
            <a:r>
              <a:rPr lang="tr-CY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arasındaki 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ilişkiyi açıklayan modellerden biri değildir?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Pazarlama amaçlı halkla ilişkiler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Eşit, fakat üst üste binen fonksiyonlar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Pazarlamanın baskın olması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Halkla ilişkilerin baskın olması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Aynı fonksiyon olarak pazarlama ve halkla ilişkiler</a:t>
            </a:r>
            <a:endParaRPr lang="da-DK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87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3. Halkla İlişkiler ve Pazarlamanın Günümüzdeki Rolü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Bugün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 ilişkiler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medya ilişkileri ve kriz yönetiminden sosyal sorumluluk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projelerine kadar geniş bir alanı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kapsar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 ise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dijitalleşme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ile birlikte daha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yenilikçi ve kişiselleştirilmiş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hale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gelmiştir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iki alan,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markaların sürdürülebilir başarısında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kritik rol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oynar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Ortak amaç,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tüketicilerle güçlü bir bağ kurmaktır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Bütünsel pazarlama </a:t>
            </a: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anlayışı</a:t>
            </a:r>
            <a:r>
              <a:rPr lang="tr-CY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nda bilişsel alan, müşteri avantajları, müşteri yönetimi, iş ortamı, iş ortağı yönetimi gibi alanlarla kurumsal yapılarını yenilerler.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801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92100" y="571500"/>
            <a:ext cx="11518900" cy="5605463"/>
          </a:xfrm>
        </p:spPr>
        <p:txBody>
          <a:bodyPr/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7. Aşağıdakilerden hangisi pazarlama karmasının bir unsurudur?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Kâr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Gelir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Paylaşım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Dağıtım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Satış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365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19100" y="381000"/>
            <a:ext cx="11366500" cy="57959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8. Aşağıdakilerden hangisi tutundurmanın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unsurlarından</a:t>
            </a:r>
            <a:r>
              <a:rPr lang="tr-CY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biri 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değildir?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Fiyat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Satış tutundurma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Kişisel satış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Halkla ilişkiler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Reklam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2222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381000"/>
            <a:ext cx="11353800" cy="57959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9. Aşağıdakilerden hangisi pazarlama amaçlı halkla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ilişkiler</a:t>
            </a:r>
            <a:r>
              <a:rPr lang="tr-CY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planının 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adımlarından biri değildir?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Planlama ve Programlama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Stratejik yönetim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Faaliyet ve İletişim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Sorunu belirleme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Programı değerlendirme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746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92100"/>
            <a:ext cx="11493500" cy="58848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10. Aşağıdakilerden hangisi pazarlama amaçlı halkla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ilişkilerin</a:t>
            </a:r>
            <a:r>
              <a:rPr lang="tr-CY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kullanım </a:t>
            </a:r>
            <a:r>
              <a:rPr lang="tr-TR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yerlerinden biri değildir?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a. Reklamdan önce haber yapmak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b. Lider ve uzman olarak şirketi konumlandırmak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c. Başlık sponsorluğu vasıtasıyla markanın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bilinirliğini</a:t>
            </a:r>
            <a:endParaRPr lang="tr-TR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artırmak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d. Hedef kitle ile uyum sağlanacak </a:t>
            </a:r>
            <a:r>
              <a:rPr lang="tr-TR" sz="3200" b="1">
                <a:solidFill>
                  <a:srgbClr val="FFFF00"/>
                </a:solidFill>
                <a:latin typeface="Times New Roman" panose="02020603050405020304" pitchFamily="18" charset="0"/>
              </a:rPr>
              <a:t>karşılıklı </a:t>
            </a:r>
            <a:r>
              <a:rPr lang="tr-TR" sz="32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ilişkileri</a:t>
            </a:r>
            <a:endParaRPr lang="tr-TR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gerçekleştirmek.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e. Eski ürünlerin yeni faydalarını duyurmak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55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4. Pazarlama ile Halkla İlişkiler Bağlantısı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Pazarlama ve halkla ilişkiler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birbirine paralel ilerleyen iki alandır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ürün ve hizmetlerin tanıtımını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yaparken, halkla ilişkiler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marka algısını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yönetir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 bir strateji, bu iki disiplinin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uyumlu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bir şekilde çalışmasını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gerektirir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81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393700"/>
            <a:ext cx="11506200" cy="5783263"/>
          </a:xfrm>
        </p:spPr>
        <p:txBody>
          <a:bodyPr>
            <a:normAutofit/>
          </a:bodyPr>
          <a:lstStyle/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 </a:t>
            </a:r>
            <a:r>
              <a:rPr lang="tr-TR" sz="32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süreci modelinin </a:t>
            </a:r>
            <a:r>
              <a:rPr lang="tr-TR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aşamaları</a:t>
            </a:r>
            <a:r>
              <a:rPr lang="tr-CY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olarak aşağıdakileri belirtebiliriz:</a:t>
            </a:r>
            <a:endParaRPr lang="tr-TR" sz="32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a. Pazarı ve müşteri ihtiyaç ile isteklerini anlamak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b. Müşteri yönelimli bir pazarlama stratejisi tasarlanmak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c. </a:t>
            </a:r>
            <a:r>
              <a:rPr lang="tr-TR" sz="32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K</a:t>
            </a:r>
            <a:r>
              <a:rPr lang="tr-CY" sz="32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ar için müşterilerden değer ele etmek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d. Üstün değer ileten bütünleşik bir pazarlama programı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oluşturmak</a:t>
            </a:r>
          </a:p>
          <a:p>
            <a:pPr marL="0" lvl="0" indent="457200" algn="just">
              <a:lnSpc>
                <a:spcPct val="100000"/>
              </a:lnSpc>
              <a:buNone/>
            </a:pP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e. Kârlı bir ilişki kurmak ve müşteri tatmini oluşturmak</a:t>
            </a:r>
          </a:p>
        </p:txBody>
      </p:sp>
    </p:spTree>
    <p:extLst>
      <p:ext uri="{BB962C8B-B14F-4D97-AF65-F5344CB8AC3E}">
        <p14:creationId xmlns:p14="http://schemas.microsoft.com/office/powerpoint/2010/main" val="21893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393700"/>
            <a:ext cx="11506200" cy="57832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CY" sz="320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CY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de-D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Philip </a:t>
            </a:r>
            <a:r>
              <a:rPr lang="de-DE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de-D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de-D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William </a:t>
            </a:r>
            <a:r>
              <a:rPr lang="de-DE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Mindak</a:t>
            </a:r>
            <a:r>
              <a:rPr lang="tr-CY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ve halkla ilişkiler arasındaki örgütsel </a:t>
            </a:r>
            <a:r>
              <a:rPr lang="tr-TR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ilişkiyi</a:t>
            </a:r>
            <a:r>
              <a:rPr lang="tr-CY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izlemek </a:t>
            </a:r>
            <a:r>
              <a:rPr lang="tr-TR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beş farklı model </a:t>
            </a:r>
            <a:r>
              <a:rPr lang="tr-TR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önermişlerdir</a:t>
            </a:r>
            <a:r>
              <a:rPr lang="tr-CY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CY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unlar : 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CY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Ayrı</a:t>
            </a:r>
            <a:r>
              <a:rPr lang="tr-TR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, fakat eşit </a:t>
            </a: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fonksiyonlar</a:t>
            </a:r>
            <a:endParaRPr lang="tr-CY" sz="280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Eşit, fakat üst üste binen </a:t>
            </a: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fonksiyonlar</a:t>
            </a:r>
            <a:endParaRPr lang="tr-CY" sz="280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Pazarlamanın </a:t>
            </a:r>
            <a:r>
              <a:rPr lang="tr-TR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baskın </a:t>
            </a: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olması</a:t>
            </a:r>
            <a:endParaRPr lang="tr-CY" sz="280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Halkla </a:t>
            </a:r>
            <a:r>
              <a:rPr lang="tr-TR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ilişkilerin baskın </a:t>
            </a: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olması</a:t>
            </a:r>
            <a:endParaRPr lang="tr-CY" sz="280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Aynı </a:t>
            </a:r>
            <a:r>
              <a:rPr lang="tr-TR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fonksiyon olarak pazarlama ve halkla </a:t>
            </a:r>
            <a:r>
              <a:rPr lang="tr-TR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ilişkiler</a:t>
            </a:r>
            <a:r>
              <a:rPr lang="tr-CY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dir. </a:t>
            </a:r>
          </a:p>
          <a:p>
            <a:pPr marL="0" indent="0" algn="just">
              <a:buNone/>
            </a:pPr>
            <a:r>
              <a:rPr lang="tr-CY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CY" sz="32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   Bu modellerin ortak noktası </a:t>
            </a:r>
            <a:r>
              <a:rPr lang="tr-TR" sz="32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pazarlama ve 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halkla ilişkiler arasındaki ilişkiyi incelemeleri ve bu iki disiplinin nasıl işlediğini veya birbirini nasıl tamamladığını anlamaya çalışmalarıdır. </a:t>
            </a:r>
          </a:p>
        </p:txBody>
      </p:sp>
    </p:spTree>
    <p:extLst>
      <p:ext uri="{BB962C8B-B14F-4D97-AF65-F5344CB8AC3E}">
        <p14:creationId xmlns:p14="http://schemas.microsoft.com/office/powerpoint/2010/main" val="2582796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5. Pazarlama İletişimi Nedir?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 iletişimi,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tüketicilere ürün veya hizmetlerin faydalarını anlatmak için kullanılan yöntemlerin bütünüdür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Reklam, promosyon, halkla ilişkiler ve dijital iletişim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sürecin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parçalarıdır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tüketici davranışlarını etkilemek ve marka bilinirliğini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artırmaktır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Pazarlama iletişiminde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 mesaj ve kanal seçimi kritik öneme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sahiptir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849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6. Pazarlama İletişiminin Araçları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 iletişiminde kullanılan araçlar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arasında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reklam, halkla ilişkiler, doğrudan pazarlama, dijital medya ve etkinlikler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yer alır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Bu araçlar,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 kitleye ulaşmak ve marka mesajını iletmek için kullanılır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Her bir aracın etkisi, hedeflenen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demografik yapıya ve mesajın içeriğine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bağlı olarak 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değişir</a:t>
            </a:r>
            <a:r>
              <a:rPr lang="x-none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r>
              <a:rPr lang="tr-TR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 kombinasyon, </a:t>
            </a:r>
            <a:r>
              <a:rPr lang="tr-TR" sz="3200" b="0" i="0" u="none" strike="noStrike" baseline="0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başarıyı</a:t>
            </a:r>
            <a:r>
              <a:rPr lang="tr-TR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artırır</a:t>
            </a:r>
            <a:r>
              <a:rPr lang="x-none" sz="3200" b="0" i="0" u="none" strike="noStrike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tr-TR" sz="3200" b="0" i="0" u="none" strike="noStrike" baseline="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269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2326</Words>
  <Application>Microsoft Office PowerPoint</Application>
  <PresentationFormat>Geniş ekran</PresentationFormat>
  <Paragraphs>152</Paragraphs>
  <Slides>43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Times New Roman</vt:lpstr>
      <vt:lpstr>Office Theme</vt:lpstr>
      <vt:lpstr>1. Kavram Olarak Halkla İlişkiler ve Pazarlama</vt:lpstr>
      <vt:lpstr>PowerPoint Sunusu</vt:lpstr>
      <vt:lpstr>2. Halkla İlişkiler ve Pazarlamanın Tarihsel Gelişimi</vt:lpstr>
      <vt:lpstr>3. Halkla İlişkiler ve Pazarlamanın Günümüzdeki Rolü</vt:lpstr>
      <vt:lpstr>4. Pazarlama ile Halkla İlişkiler Bağlantısı</vt:lpstr>
      <vt:lpstr>PowerPoint Sunusu</vt:lpstr>
      <vt:lpstr>PowerPoint Sunusu</vt:lpstr>
      <vt:lpstr>5. Pazarlama İletişimi Nedir?</vt:lpstr>
      <vt:lpstr>6. Pazarlama İletişiminin Araçları</vt:lpstr>
      <vt:lpstr>7.  Pazarlama Amaçlı Halkla İlişkiler (MPR)</vt:lpstr>
      <vt:lpstr>PowerPoint Sunusu</vt:lpstr>
      <vt:lpstr>8. MPR'nin Hedefleri</vt:lpstr>
      <vt:lpstr>PowerPoint Sunusu</vt:lpstr>
      <vt:lpstr>9.  Tarihten Pazarlama Amaçlı Halkla İlişkiler Örnekleri</vt:lpstr>
      <vt:lpstr>10.Türkiye’den Bir Pazarlama Amaçlı Halkla İlişkiler Örneği</vt:lpstr>
      <vt:lpstr>11.    Pazarlama Halkla İlişkilerinin İki Alanı</vt:lpstr>
      <vt:lpstr>11.1. Proaktif Pazarlama Halkla İlişkileri Nedir?</vt:lpstr>
      <vt:lpstr>11.2  Reaktif Pazarlama Halkla İlişkileri Nedir?</vt:lpstr>
      <vt:lpstr>14.  Proaktif ve Reaktif MPR’nin Karşılaştırması</vt:lpstr>
      <vt:lpstr>15. MPR’nin Pazarlama Stratejilerindeki Rolü</vt:lpstr>
      <vt:lpstr>16. MPR ve Sosyal Medya</vt:lpstr>
      <vt:lpstr>17.  Dijital Pazarlama ve Halkla İlişkiler</vt:lpstr>
      <vt:lpstr>18. Etkinlik Yönetimi ve MPR</vt:lpstr>
      <vt:lpstr>19. Medya İlişkileri ve MPR</vt:lpstr>
      <vt:lpstr>20. MPR ve Marka Bağlılığı</vt:lpstr>
      <vt:lpstr>21. Kriz Yönetiminde MPR</vt:lpstr>
      <vt:lpstr>22. MPR ve Tüketici Davranışları</vt:lpstr>
      <vt:lpstr>23. MPR'nin Başarısını Ölçmek</vt:lpstr>
      <vt:lpstr>24. MPR ve Rekabet Avantajı</vt:lpstr>
      <vt:lpstr>25. Küresel Pazarda MPR</vt:lpstr>
      <vt:lpstr>27. Sürdürülebilirlik ve MPR</vt:lpstr>
      <vt:lpstr>28. Yerel ve Küresel MPR Farkları</vt:lpstr>
      <vt:lpstr>29. Etkili Bir MPR Planı Nasıl Hazırlanır?</vt:lpstr>
      <vt:lpstr>Değerlendirme Soruları. 9. hafta Hİ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1: Kavram Olarak Halkla İlişkiler ve Pazarlama</dc:title>
  <dc:creator>erhan çitil</dc:creator>
  <cp:lastModifiedBy>erhan çitil</cp:lastModifiedBy>
  <cp:revision>119</cp:revision>
  <dcterms:created xsi:type="dcterms:W3CDTF">2024-11-24T04:09:31Z</dcterms:created>
  <dcterms:modified xsi:type="dcterms:W3CDTF">2024-11-28T04:52:23Z</dcterms:modified>
</cp:coreProperties>
</file>