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_rels/slide35.xml.rels" ContentType="application/vnd.openxmlformats-package.relationships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36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7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38.xml.rels" ContentType="application/vnd.openxmlformats-package.relationships+xml"/>
  <Override PartName="/ppt/slides/_rels/slide5.xml.rels" ContentType="application/vnd.openxmlformats-package.relationships+xml"/>
  <Override PartName="/ppt/slides/_rels/slide39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50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51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52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53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_rels/slide32.xml.rels" ContentType="application/vnd.openxmlformats-package.relationships+xml"/>
  <Override PartName="/ppt/slides/_rels/slide33.xml.rels" ContentType="application/vnd.openxmlformats-package.relationships+xml"/>
  <Override PartName="/ppt/slides/_rels/slide34.xml.rels" ContentType="application/vnd.openxmlformats-package.relationships+xml"/>
  <Override PartName="/ppt/slides/_rels/slide40.xml.rels" ContentType="application/vnd.openxmlformats-package.relationships+xml"/>
  <Override PartName="/ppt/slides/_rels/slide41.xml.rels" ContentType="application/vnd.openxmlformats-package.relationships+xml"/>
  <Override PartName="/ppt/slides/_rels/slide42.xml.rels" ContentType="application/vnd.openxmlformats-package.relationships+xml"/>
  <Override PartName="/ppt/slides/_rels/slide43.xml.rels" ContentType="application/vnd.openxmlformats-package.relationships+xml"/>
  <Override PartName="/ppt/slides/_rels/slide44.xml.rels" ContentType="application/vnd.openxmlformats-package.relationships+xml"/>
  <Override PartName="/ppt/slides/_rels/slide45.xml.rels" ContentType="application/vnd.openxmlformats-package.relationships+xml"/>
  <Override PartName="/ppt/slides/_rels/slide46.xml.rels" ContentType="application/vnd.openxmlformats-package.relationships+xml"/>
  <Override PartName="/ppt/slides/_rels/slide47.xml.rels" ContentType="application/vnd.openxmlformats-package.relationships+xml"/>
  <Override PartName="/ppt/slides/_rels/slide48.xml.rels" ContentType="application/vnd.openxmlformats-package.relationships+xml"/>
  <Override PartName="/ppt/slides/_rels/slide4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slide" Target="slides/slide52.xml"/><Relationship Id="rId56" Type="http://schemas.openxmlformats.org/officeDocument/2006/relationships/slide" Target="slides/slide53.xml"/><Relationship Id="rId57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>
            <a:off x="1584000" y="648000"/>
            <a:ext cx="6478560" cy="259776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" name=""/>
          <p:cNvSpPr/>
          <p:nvPr/>
        </p:nvSpPr>
        <p:spPr>
          <a:xfrm>
            <a:off x="4104000" y="4896000"/>
            <a:ext cx="4390920" cy="34524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fld id="{92BC1581-9390-4A24-92AB-13D3421E2661}" type="author">
              <a:rPr b="0" lang="tr-TR" sz="1800" spc="-1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fld>
            <a:endParaRPr b="0" lang="tr-T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2" name=""/>
          <p:cNvSpPr/>
          <p:nvPr/>
        </p:nvSpPr>
        <p:spPr>
          <a:xfrm>
            <a:off x="25920" y="4628880"/>
            <a:ext cx="6118920" cy="1692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12240" bIns="1224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3" name=""/>
          <p:cNvSpPr/>
          <p:nvPr/>
        </p:nvSpPr>
        <p:spPr>
          <a:xfrm>
            <a:off x="3859200" y="5324400"/>
            <a:ext cx="6239160" cy="612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5040" bIns="504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" name=""/>
          <p:cNvSpPr/>
          <p:nvPr/>
        </p:nvSpPr>
        <p:spPr>
          <a:xfrm>
            <a:off x="4044960" y="4944960"/>
            <a:ext cx="6120" cy="486360"/>
          </a:xfrm>
          <a:custGeom>
            <a:avLst/>
            <a:gdLst>
              <a:gd name="textAreaLeft" fmla="*/ 1080 w 6120"/>
              <a:gd name="textAreaRight" fmla="*/ 6120 w 6120"/>
              <a:gd name="textAreaTop" fmla="*/ 1080 h 486360"/>
              <a:gd name="textAreaBottom" fmla="*/ 486360 h 486360"/>
            </a:gdLst>
            <a:ahLst/>
            <a:rect l="textAreaLeft" t="textAreaTop" r="textAreaRight" b="textAreaBottom"/>
            <a:pathLst>
              <a:path w="21600" h="1393714">
                <a:moveTo>
                  <a:pt x="10800" y="0"/>
                </a:moveTo>
                <a:arcTo wR="10800" hR="10800" stAng="16200000" swAng="-5400000"/>
                <a:lnTo>
                  <a:pt x="0" y="1382914"/>
                </a:lnTo>
                <a:arcTo wR="10800" hR="10800" stAng="10800000" swAng="-5400000"/>
                <a:lnTo>
                  <a:pt x="10800" y="1393714"/>
                </a:lnTo>
                <a:arcTo wR="10800" hR="10800" stAng="5400000" swAng="-5400000"/>
                <a:lnTo>
                  <a:pt x="21600" y="10800"/>
                </a:lnTo>
                <a:arcTo wR="10800" hR="10800" stAng="0" swAng="-5400000"/>
                <a:close/>
              </a:path>
            </a:pathLst>
          </a:custGeom>
          <a:solidFill>
            <a:srgbClr val="cccccc">
              <a:alpha val="70000"/>
            </a:srgbClr>
          </a:soli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tr-TR" sz="4400" spc="-1" strike="noStrike">
                <a:solidFill>
                  <a:srgbClr val="ffffff"/>
                </a:solidFill>
                <a:latin typeface="Arial"/>
              </a:rPr>
              <a:t>Ana başlık metnini düzenlemek için tıklayın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Anahat metninin biçimini düzenlemek için tıklayın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800" spc="-1" strike="noStrike">
                <a:solidFill>
                  <a:srgbClr val="ffffff"/>
                </a:solidFill>
                <a:latin typeface="Arial"/>
              </a:rPr>
              <a:t>İkinci Anahat Düzeyi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Üçüncü Anahat Düzeyi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Dördüncü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Beşinci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Altıncı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Yedinci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"/>
          <p:cNvSpPr/>
          <p:nvPr/>
        </p:nvSpPr>
        <p:spPr>
          <a:xfrm>
            <a:off x="1584000" y="648000"/>
            <a:ext cx="6478560" cy="259776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44" name=""/>
          <p:cNvSpPr/>
          <p:nvPr/>
        </p:nvSpPr>
        <p:spPr>
          <a:xfrm>
            <a:off x="4104000" y="4896000"/>
            <a:ext cx="4390920" cy="345240"/>
          </a:xfrm>
          <a:prstGeom prst="rect">
            <a:avLst/>
          </a:prstGeom>
          <a:noFill/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fld id="{D3EC556C-12BE-4322-A587-9393737E436D}" type="author">
              <a:rPr b="0" lang="tr-TR" sz="1800" spc="-1" strike="noStrike">
                <a:solidFill>
                  <a:srgbClr val="ffffff"/>
                </a:solidFill>
                <a:latin typeface="Arial"/>
                <a:ea typeface="DejaVu Sans"/>
              </a:rPr>
              <a:t> </a:t>
            </a:fld>
            <a:endParaRPr b="0" lang="tr-TR" sz="18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5" name=""/>
          <p:cNvSpPr/>
          <p:nvPr/>
        </p:nvSpPr>
        <p:spPr>
          <a:xfrm>
            <a:off x="25920" y="4628880"/>
            <a:ext cx="6118920" cy="1692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12240" bIns="1224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6" name=""/>
          <p:cNvSpPr/>
          <p:nvPr/>
        </p:nvSpPr>
        <p:spPr>
          <a:xfrm>
            <a:off x="3859200" y="5324400"/>
            <a:ext cx="6239160" cy="6120"/>
          </a:xfrm>
          <a:prstGeom prst="roundRect">
            <a:avLst>
              <a:gd name="adj" fmla="val 50000"/>
            </a:avLst>
          </a:prstGeom>
          <a:gradFill rotWithShape="0">
            <a:gsLst>
              <a:gs pos="0">
                <a:srgbClr val="cccccc">
                  <a:alpha val="70196"/>
                </a:srgbClr>
              </a:gs>
              <a:gs pos="100000">
                <a:srgbClr val="333333">
                  <a:alpha val="70196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5040" bIns="504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7" name=""/>
          <p:cNvSpPr/>
          <p:nvPr/>
        </p:nvSpPr>
        <p:spPr>
          <a:xfrm>
            <a:off x="4044960" y="4944960"/>
            <a:ext cx="6120" cy="486360"/>
          </a:xfrm>
          <a:custGeom>
            <a:avLst/>
            <a:gdLst>
              <a:gd name="textAreaLeft" fmla="*/ 1080 w 6120"/>
              <a:gd name="textAreaRight" fmla="*/ 6120 w 6120"/>
              <a:gd name="textAreaTop" fmla="*/ 1080 h 486360"/>
              <a:gd name="textAreaBottom" fmla="*/ 486360 h 486360"/>
            </a:gdLst>
            <a:ahLst/>
            <a:rect l="textAreaLeft" t="textAreaTop" r="textAreaRight" b="textAreaBottom"/>
            <a:pathLst>
              <a:path w="21600" h="1393714">
                <a:moveTo>
                  <a:pt x="10800" y="0"/>
                </a:moveTo>
                <a:arcTo wR="10800" hR="10800" stAng="16200000" swAng="-5400000"/>
                <a:lnTo>
                  <a:pt x="0" y="1382914"/>
                </a:lnTo>
                <a:arcTo wR="10800" hR="10800" stAng="10800000" swAng="-5400000"/>
                <a:lnTo>
                  <a:pt x="10800" y="1393714"/>
                </a:lnTo>
                <a:arcTo wR="10800" hR="10800" stAng="5400000" swAng="-5400000"/>
                <a:lnTo>
                  <a:pt x="21600" y="10800"/>
                </a:lnTo>
                <a:arcTo wR="10800" hR="10800" stAng="0" swAng="-5400000"/>
                <a:close/>
              </a:path>
            </a:pathLst>
          </a:custGeom>
          <a:solidFill>
            <a:srgbClr val="cccccc">
              <a:alpha val="70000"/>
            </a:srgbClr>
          </a:solidFill>
          <a:ln w="1800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tr-TR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tr-TR" sz="4400" spc="-1" strike="noStrike">
                <a:solidFill>
                  <a:srgbClr val="ffffff"/>
                </a:solidFill>
                <a:latin typeface="Arial"/>
              </a:rPr>
              <a:t>Ana başlık metnini düzenlemek için tıklayın</a:t>
            </a:r>
            <a:endParaRPr b="0" lang="tr-TR" sz="44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Anahat metninin biçimini düzenlemek için tıklayın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800" spc="-1" strike="noStrike">
                <a:solidFill>
                  <a:srgbClr val="ffffff"/>
                </a:solidFill>
                <a:latin typeface="Arial"/>
              </a:rPr>
              <a:t>İkinci Anahat Düzeyi</a:t>
            </a:r>
            <a:endParaRPr b="0" lang="tr-TR" sz="2800" spc="-1" strike="noStrike">
              <a:solidFill>
                <a:srgbClr val="ffffff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400" spc="-1" strike="noStrike">
                <a:solidFill>
                  <a:srgbClr val="ffffff"/>
                </a:solidFill>
                <a:latin typeface="Arial"/>
              </a:rPr>
              <a:t>Üçüncü Anahat Düzeyi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Dördüncü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Beşinci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Altıncı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tr-TR" sz="2000" spc="-1" strike="noStrike">
                <a:solidFill>
                  <a:srgbClr val="ffffff"/>
                </a:solidFill>
                <a:latin typeface="Arial"/>
              </a:rPr>
              <a:t>Yedinci Anahat Düzeyi</a:t>
            </a:r>
            <a:endParaRPr b="0" lang="tr-TR" sz="20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372600" y="77760"/>
            <a:ext cx="8998920" cy="65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Arial"/>
              </a:rPr>
              <a:t>KONGRE VE FUAR YÖNETİMİ 2. HAFTA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368280" y="863640"/>
            <a:ext cx="8978040" cy="4413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        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İçeriklerine Göre Etkinlik Türleri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• </a:t>
            </a:r>
            <a:r>
              <a:rPr b="0" i="1" lang="tr-TR" sz="3200" spc="-1" strike="noStrike">
                <a:solidFill>
                  <a:srgbClr val="ffff00"/>
                </a:solidFill>
                <a:latin typeface="MinionPro-It"/>
                <a:ea typeface="MinionPro-It"/>
              </a:rPr>
              <a:t>Performans sanat etkinlikleri:</a:t>
            </a:r>
            <a:r>
              <a:rPr b="0" i="1" lang="tr-TR" sz="3200" spc="-1" strike="noStrike">
                <a:solidFill>
                  <a:srgbClr val="ffffff"/>
                </a:solidFill>
                <a:latin typeface="MinionPro-It"/>
                <a:ea typeface="MinionPro-It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Bu etkinliklerde,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müzik, dans, tiyatro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gibi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sıklıkla izleyicilerin karşısında yapılan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performansa dayalı sanat alanları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yer almaktadır.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Örneğin,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Anadolu Ateşi topluluğunun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dans gösterileri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buna örnek olarak verilebilir.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• </a:t>
            </a:r>
            <a:r>
              <a:rPr b="0" i="1" lang="tr-TR" sz="3200" spc="-1" strike="noStrike">
                <a:solidFill>
                  <a:srgbClr val="ffff00"/>
                </a:solidFill>
                <a:latin typeface="MinionPro-It"/>
                <a:ea typeface="MinionPro-It"/>
              </a:rPr>
              <a:t>Katılımcı sanat etkinlikleri</a:t>
            </a:r>
            <a:r>
              <a:rPr b="0" i="1" lang="tr-TR" sz="3200" spc="-1" strike="noStrike">
                <a:solidFill>
                  <a:srgbClr val="ffffff"/>
                </a:solidFill>
                <a:latin typeface="MinionPro-It"/>
                <a:ea typeface="MinionPro-It"/>
              </a:rPr>
              <a:t>: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Bu etkinliklerde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izleyici ile sanatçı arasında bir ayrım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olmaz.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İ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zleyici de gösterinin bir parçasıdır.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İnteraktif tiyatro oyunları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,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buna örnek olarak gösterilebilir. Bu tip oyunlarda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izleyici de oyunun bir parçası haline gelmekte, oyunu biçimlendirmekte ve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pasif halden aktif hale geçmektedir.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İş ve Ticaret Etkinlikleri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Bu tip etkinliklerde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amaç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;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iş ilişkilerini geliştirmek, ürün tanıtımı yapmak, satış yapmak, kurumsal imajı güçlendirmek, bağış toplamak, bilgi paylaşmak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gibi iş odaklıdır.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İş ve ticaret etkinlikleri içinde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ticari sergiler, fuarlar, ürün tanıtım etkinlikleri, satış, toplantılar gibi etkinlikler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 sayılabilir.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 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Ticari sergiler ve fuarlar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, bir ana endüstrinin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inionPro-Regular"/>
              </a:rPr>
              <a:t>pazarlama etkinliği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 olarak değerlendirilebilir. </a:t>
            </a:r>
            <a:r>
              <a:rPr b="0" lang="tr-TR" sz="4000" spc="-1" strike="noStrike">
                <a:solidFill>
                  <a:srgbClr val="ffff00"/>
                </a:solidFill>
                <a:latin typeface="Arial"/>
                <a:ea typeface="MinionPro-Regular"/>
              </a:rPr>
              <a:t>Fuar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, </a:t>
            </a:r>
            <a:r>
              <a:rPr b="0" lang="tr-TR" sz="3200" spc="-1" strike="noStrike">
                <a:solidFill>
                  <a:srgbClr val="b4c7dc"/>
                </a:solidFill>
                <a:latin typeface="Arial"/>
                <a:ea typeface="MinionPro-Regular"/>
              </a:rPr>
              <a:t>“ticareti geliştirmek amacıyla belli bir süre için kurulan pazar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  olarak tanımlanabilir.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3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Ticari sergiler ve fuarlar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 ile aşağıdaki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amaçlar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 gerçekleştirilebilir :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•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Mevcut müşteriler ile ilişkileri geliştirmek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,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•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Olası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 müşterileri belirlemek,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•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Yeni pazarlara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 açılmak,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•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Rakipler ve sektördeki yeni gelişmeler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 ile ilgili bilgi edinmek,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•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Ürün siparişi almak,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•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Kurum imajını güçlendirmek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Fuarlar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, düzenleniş amacına göre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beş farklı türe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 ayrılmaktadır. Bunlar;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genel fuarlar, tüketici fuarları, büyük ihtisas fuarları, küçük ihtisas fuarları ve solo fuarlardır.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 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Fuarlar, hedeflenen kitlenin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coğrafyasına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 göre de sınıflandırılmaktadır. Buna göre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fuarlar; bölgesel fuarlar, ulusal fuarlar ve uluslararası fuarlar olmak üzere üç farklı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 türde gerçekleşebilmektedir.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  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Spor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Etkinlikleri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Spor,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kökleri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yriadPro-Bold"/>
              </a:rPr>
              <a:t>çok eski tarihlere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 kadar uzanan bir uygulamadır.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Örneğin, Antik Çağda Olimpia’da başlayan antik oyunlar, bugün Olimpiyat Oyunları olarak varlığını sürdürmektedir.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1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Modern anlamda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1896’da Atina’da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 gerçekleştirilen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Olimpiyat Oyunları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 ise son olarak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2016 yılında Rio’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da düzenlenmiştir. Günümüzün en önemli </a:t>
            </a:r>
            <a:r>
              <a:rPr b="0" lang="tr-TR" sz="3200" spc="-1" strike="noStrike" u="sng">
                <a:solidFill>
                  <a:srgbClr val="ffffff"/>
                </a:solidFill>
                <a:uFillTx/>
                <a:latin typeface="Arial"/>
                <a:ea typeface="MinionPro-Regular"/>
              </a:rPr>
              <a:t>mega etkinliklerinden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 biri olan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inionPro-Regular"/>
              </a:rPr>
              <a:t>Olimpiyat Oyunları’ndan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 başka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inionPro-Regular"/>
              </a:rPr>
              <a:t>Formula 1, FİFA Dünya Kupası, Wimbledon Tenis Şampiyonası, Avrupa Rugby Kupası, Avrupa Yüzme Şampiyonası, Dünya Atletizm Şampiyonası, UEFA Şampiyonlar Ligi, Universiade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 gibi çok sayıda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büyük spor etkinliği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düzenlenmektedir.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5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 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Spor etkinliklerinin sınıflandırılmasında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 temel alınabilecek bazı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kriterler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 bulunmaktadır. Bu kriterler, şu şekilde sıralanabilir: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• </a:t>
            </a:r>
            <a:r>
              <a:rPr b="0" i="1" lang="tr-TR" sz="3200" spc="-1" strike="noStrike">
                <a:solidFill>
                  <a:srgbClr val="ffff00"/>
                </a:solidFill>
                <a:latin typeface="MinionPro-It"/>
                <a:ea typeface="MinionPro-It"/>
              </a:rPr>
              <a:t>İç mekân ve dış mekân spor etkinlikleri:</a:t>
            </a:r>
            <a:r>
              <a:rPr b="0" i="1" lang="tr-TR" sz="3200" spc="-1" strike="noStrike">
                <a:solidFill>
                  <a:srgbClr val="ffffff"/>
                </a:solidFill>
                <a:latin typeface="MinionPro-It"/>
                <a:ea typeface="MinionPro-It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Kimi spor etkinlikleri, spor salonları gibi iç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mekânda kimileri ise dış mekânda gerçekleşir.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• </a:t>
            </a:r>
            <a:r>
              <a:rPr b="0" i="1" lang="tr-TR" sz="3200" spc="-1" strike="noStrike">
                <a:solidFill>
                  <a:srgbClr val="ffff00"/>
                </a:solidFill>
                <a:latin typeface="Times New Roman"/>
                <a:ea typeface="MinionPro-It"/>
              </a:rPr>
              <a:t>Karada, suda veya havada yapılan spor etkinlikleri:</a:t>
            </a:r>
            <a:r>
              <a:rPr b="0" i="1" lang="tr-TR" sz="3200" spc="-1" strike="noStrike">
                <a:solidFill>
                  <a:srgbClr val="ffffff"/>
                </a:solidFill>
                <a:latin typeface="Times New Roman"/>
                <a:ea typeface="MinionPro-It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Kimi sporlar karada, kimileri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havada ve kimileri de suda yapılır. Bu doğrultuda spor etkinlikleri de bu türlere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göre farklılaşmaktadır.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• </a:t>
            </a:r>
            <a:r>
              <a:rPr b="0" i="1" lang="tr-TR" sz="3200" spc="-1" strike="noStrike">
                <a:solidFill>
                  <a:srgbClr val="ffff00"/>
                </a:solidFill>
                <a:latin typeface="Times New Roman"/>
                <a:ea typeface="MinionPro-It"/>
              </a:rPr>
              <a:t>Düzenli olarak gerçekleşenler veya bir kereliğine düzenlenenler</a:t>
            </a:r>
            <a:r>
              <a:rPr b="0" i="1" lang="tr-TR" sz="3200" spc="-1" strike="noStrike">
                <a:solidFill>
                  <a:srgbClr val="ffffff"/>
                </a:solidFill>
                <a:latin typeface="Times New Roman"/>
                <a:ea typeface="MinionPro-It"/>
              </a:rPr>
              <a:t>: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Kimi etkinlikler bir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kereliğine düzenlenirler ve düzenlenmeye devam etmez. Kimi spor etkinlikleri ise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düzenli aralıklarla uzun yıllar boyunca düzenlenmeye devam eder.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2400" spc="-1" strike="noStrike">
                <a:solidFill>
                  <a:srgbClr val="ffffff"/>
                </a:solidFill>
                <a:latin typeface="Arial"/>
                <a:ea typeface="MinionPro-Regular"/>
              </a:rPr>
              <a:t>İçerikleri temel alınarak etkinliklere ilişkin yapılan sınıflamalardan birine göre </a:t>
            </a:r>
            <a:r>
              <a:rPr b="0" lang="tr-TR" sz="2400" spc="-1" strike="noStrike">
                <a:solidFill>
                  <a:srgbClr val="ffff00"/>
                </a:solidFill>
                <a:latin typeface="Arial"/>
                <a:ea typeface="MinionPro-Regular"/>
              </a:rPr>
              <a:t>etkinlik türleri, Tablo 1.3’te görüldüğü gibidir.</a:t>
            </a:r>
            <a:endParaRPr b="0" lang="tr-TR" sz="24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89" name="" descr=""/>
          <p:cNvPicPr/>
          <p:nvPr/>
        </p:nvPicPr>
        <p:blipFill>
          <a:blip r:embed="rId1"/>
          <a:stretch/>
        </p:blipFill>
        <p:spPr>
          <a:xfrm>
            <a:off x="1781280" y="1066680"/>
            <a:ext cx="6165720" cy="4603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crosoft YaHei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• </a:t>
            </a:r>
            <a:r>
              <a:rPr b="0" i="1" lang="tr-TR" sz="3200" spc="-1" strike="noStrike">
                <a:solidFill>
                  <a:srgbClr val="ffff00"/>
                </a:solidFill>
                <a:latin typeface="Times New Roman"/>
                <a:ea typeface="MinionPro-It"/>
              </a:rPr>
              <a:t>Kamusal veya özel spor etkinlikleri</a:t>
            </a:r>
            <a:r>
              <a:rPr b="0" i="1" lang="tr-TR" sz="3200" spc="-1" strike="noStrike">
                <a:solidFill>
                  <a:srgbClr val="ffffff"/>
                </a:solidFill>
                <a:latin typeface="Times New Roman"/>
                <a:ea typeface="MinionPro-It"/>
              </a:rPr>
              <a:t>: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Kimi spor etkinlikleri devlet desteği ve doğrudan yönetimi ile gerçekleşir. Kimileri ise özel kurumlar veya sponsorlar aracılığı ile düzenlenir.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• </a:t>
            </a:r>
            <a:r>
              <a:rPr b="0" i="1" lang="tr-TR" sz="3200" spc="-1" strike="noStrike">
                <a:solidFill>
                  <a:srgbClr val="ffff00"/>
                </a:solidFill>
                <a:latin typeface="Times New Roman"/>
                <a:ea typeface="MinionPro-It"/>
              </a:rPr>
              <a:t>Profesyonel veya amatör spor etkinlikleri</a:t>
            </a:r>
            <a:r>
              <a:rPr b="0" i="1" lang="tr-TR" sz="3200" spc="-1" strike="noStrike">
                <a:solidFill>
                  <a:srgbClr val="ffffff"/>
                </a:solidFill>
                <a:latin typeface="Times New Roman"/>
                <a:ea typeface="MinionPro-It"/>
              </a:rPr>
              <a:t>: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Kimi spor etkinlikleri profesyonel oyuncular, takımlar için düzenlenirken kimileri amatör olarak söz konusu sporu yapanlar için organize edilir.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Eğitim ve Bilim Etkinlikleri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Bu etkinlikler,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bilimsel üretim amaçlarıyla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gerçekleşen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konferans, çalıştay, kongre, toplantı, seminer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gibi etkinliklerdir. Etkinliklerde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bilgi alışverişi yapmak, farklı öğrenme süreçleri için olanak sağlamak, tartışmak ve değerlendirmek, bir konu hakkında eğitim vermek ve almak gibi beklentilere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karşılık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bulunması amaçlanır.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Arial"/>
              </a:rPr>
              <a:t>   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Rekreasyon Etkinlikleri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Bu tip etkinliklerde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temel amaç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boş zamanın eğlence amacıyla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değerlendirilmesidir.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Örneğin, eğlence amacıyla gerçekleştirilen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bir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dans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gösterisi, otellerde düzenlenen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animasyon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etkinlikleri,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spor müsabakaları ve konserler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,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bu etkinliklere örnek olarak verilebilir.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Arial"/>
              </a:rPr>
              <a:t>    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Politik Etkinlikler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Hükümetler ve siyasi partiler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tarafından düzenlenen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etkinlikler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,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bu kategoride değerlendirilmektedir.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Örneğin,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yabancı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bir ülkenin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Cumhurbaşkanı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için düzenlenen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karşılama töreni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 de,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bir siyasi partinin olağan kongresi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de bu kapsamdaki etkinlikler içinde yer alır. Bu etkinliklerin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en önemli özelliği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yriadPro-Bold"/>
              </a:rPr>
              <a:t>haber bültenlerinde yer almaları ve gündem yaratabilmeleridir.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Times New Roman"/>
              </a:rPr>
              <a:t>   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Kişisel Etkinlikler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 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Bu etkinlikler,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birey ve grup düzeyinde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gerçekleşen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(kitlesel değil) etkinliklerdir.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Örneğin,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evlilik törenleri, doğum günü kutlamaları, mahalle sakinlerinin bir araya geldiği toplantılar, kutlamalar,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bu etkinlik türü içinde değerlendirilebilir.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Times New Roman"/>
              </a:rPr>
              <a:t>  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Dijital Etkinlikler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Dijital etkinlikler her ne kadar içeriklerine göre etkinlik türleri içinde yer almasa da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günümüz teknolojik gelişmeleri sonucunda ortaya çıkmış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Bold"/>
              </a:rPr>
              <a:t>sanal etkinlikler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 önemli bir yer tutmaktadır. Bir kullanıcı konferansı, müşteri zirvesi, ticaret fuarı ve satışa başlama toplantısı yapılabilir.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Times New Roman"/>
              </a:rPr>
              <a:t>   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TOPLANTI VE KONGRELER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  </a:t>
            </a:r>
            <a:r>
              <a:rPr b="1" lang="tr-TR" sz="3200" spc="-1" strike="noStrike">
                <a:solidFill>
                  <a:srgbClr val="ffff00"/>
                </a:solidFill>
                <a:latin typeface="Times New Roman"/>
                <a:ea typeface="MinionPro-Bold"/>
              </a:rPr>
              <a:t>Toplantı,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belirli amaçlarla bir araya gelmiş bir grup insan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için kullanılabilecek en kapsayıcı kavram olarak tanımlanmaktadır. Toplantı kapsamında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konferans, sempozyum, kongre, kurultay, forum, seminer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 gibi çeşitli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etkinlik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türlerinden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söz edilebilmektedir.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 </a:t>
            </a:r>
            <a:r>
              <a:rPr b="1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Kongre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ise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yalnızca çok sayıda kişinin bir araya geldiği ve turizm potansiyeli yaratan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bir toplantı türüdür.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 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  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Toplantılar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da diğer etkinlikler gibi çeşitli biçimlerde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sınıflandırılmaktadır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. Toplantı türleri aşağıdaki gibidir: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8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i="1" lang="tr-TR" sz="3200" spc="-1" strike="noStrike">
                <a:solidFill>
                  <a:srgbClr val="ffffff"/>
                </a:solidFill>
                <a:latin typeface="MinionPro-It"/>
                <a:ea typeface="MinionPro-It"/>
              </a:rPr>
              <a:t>• </a:t>
            </a:r>
            <a:r>
              <a:rPr b="0" i="1" lang="tr-TR" sz="3200" spc="-1" strike="noStrike">
                <a:solidFill>
                  <a:srgbClr val="ffff00"/>
                </a:solidFill>
                <a:latin typeface="Times New Roman"/>
                <a:ea typeface="MinionPro-It"/>
              </a:rPr>
              <a:t>Amaç:</a:t>
            </a:r>
            <a:r>
              <a:rPr b="0" i="1" lang="tr-TR" sz="3200" spc="-1" strike="noStrike">
                <a:solidFill>
                  <a:srgbClr val="ffffff"/>
                </a:solidFill>
                <a:latin typeface="Times New Roman"/>
                <a:ea typeface="MinionPro-It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Politik, bilgi alışverişi, eğitim, ekonomi amaçlı toplantılar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i="1" lang="tr-TR" sz="3200" spc="-1" strike="noStrike">
                <a:solidFill>
                  <a:srgbClr val="ffffff"/>
                </a:solidFill>
                <a:latin typeface="Times New Roman"/>
                <a:ea typeface="MinionPro-It"/>
              </a:rPr>
              <a:t>• </a:t>
            </a:r>
            <a:r>
              <a:rPr b="0" i="1" lang="tr-TR" sz="3200" spc="-1" strike="noStrike">
                <a:solidFill>
                  <a:srgbClr val="ffff00"/>
                </a:solidFill>
                <a:latin typeface="Times New Roman"/>
                <a:ea typeface="MinionPro-It"/>
              </a:rPr>
              <a:t>Konu</a:t>
            </a:r>
            <a:r>
              <a:rPr b="0" i="1" lang="tr-TR" sz="3200" spc="-1" strike="noStrike">
                <a:solidFill>
                  <a:srgbClr val="ffffff"/>
                </a:solidFill>
                <a:latin typeface="Times New Roman"/>
                <a:ea typeface="MinionPro-It"/>
              </a:rPr>
              <a:t>: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Bibliyografi, doküman, basın, din, etik, sosyal bilimler, hümanist çalışmalar;  uluslararası ilişkiler, politika, hukuk, kamu idaresi, sosyal yaşam seviyesi, meslekler,işverenler, ekonomi, finans, ticaret, sanayi, tarım, ulaşım, seyahat; teknoloji,ilim; sağlık, eğitim, sanat, radyo, sinema, spor, eğlence konulu toplantılar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i="1" lang="tr-TR" sz="3200" spc="-1" strike="noStrike">
                <a:solidFill>
                  <a:srgbClr val="ffffff"/>
                </a:solidFill>
                <a:latin typeface="Times New Roman"/>
                <a:ea typeface="MinionPro-It"/>
              </a:rPr>
              <a:t>• </a:t>
            </a:r>
            <a:r>
              <a:rPr b="0" i="1" lang="tr-TR" sz="3200" spc="-1" strike="noStrike">
                <a:solidFill>
                  <a:srgbClr val="ffff00"/>
                </a:solidFill>
                <a:latin typeface="Times New Roman"/>
                <a:ea typeface="MinionPro-It"/>
              </a:rPr>
              <a:t>Düzenlendikleri yer</a:t>
            </a:r>
            <a:r>
              <a:rPr b="0" i="1" lang="tr-TR" sz="3200" spc="-1" strike="noStrike">
                <a:solidFill>
                  <a:srgbClr val="ffffff"/>
                </a:solidFill>
                <a:latin typeface="Times New Roman"/>
                <a:ea typeface="MinionPro-It"/>
              </a:rPr>
              <a:t>: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Uluslararası toplantılar, ulusal toplantılar, bölgesel toplantılar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5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Times New Roman"/>
              </a:rPr>
              <a:t>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It"/>
              </a:rPr>
              <a:t>•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It"/>
              </a:rPr>
              <a:t>Katılımcı Sayısı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i="1" lang="tr-TR" sz="3200" spc="-1" strike="noStrike">
                <a:solidFill>
                  <a:srgbClr val="ffffff"/>
                </a:solidFill>
                <a:latin typeface="Times New Roman"/>
                <a:ea typeface="MinionPro-It"/>
              </a:rPr>
              <a:t> </a:t>
            </a:r>
            <a:r>
              <a:rPr b="0" i="1" lang="tr-TR" sz="3200" spc="-1" strike="noStrike">
                <a:solidFill>
                  <a:srgbClr val="ffff00"/>
                </a:solidFill>
                <a:latin typeface="Times New Roman"/>
                <a:ea typeface="MinionPro-It"/>
              </a:rPr>
              <a:t>0-50 arası:</a:t>
            </a:r>
            <a:r>
              <a:rPr b="0" i="1" lang="tr-TR" sz="3200" spc="-1" strike="noStrike">
                <a:solidFill>
                  <a:srgbClr val="ffffff"/>
                </a:solidFill>
                <a:latin typeface="Times New Roman"/>
                <a:ea typeface="MinionPro-It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Seminerler, kolokyumlar, çalışma grup toplantıları, tartışmalar, komisyon toplantıları, yuvarlak masa toplantıları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i="1" lang="tr-TR" sz="3200" spc="-1" strike="noStrike">
                <a:solidFill>
                  <a:srgbClr val="ffffff"/>
                </a:solidFill>
                <a:latin typeface="Times New Roman"/>
                <a:ea typeface="MinionPro-It"/>
              </a:rPr>
              <a:t>   </a:t>
            </a:r>
            <a:r>
              <a:rPr b="0" i="1" lang="tr-TR" sz="3200" spc="-1" strike="noStrike">
                <a:solidFill>
                  <a:srgbClr val="ffff00"/>
                </a:solidFill>
                <a:latin typeface="Times New Roman"/>
                <a:ea typeface="MinionPro-It"/>
              </a:rPr>
              <a:t>50-300 arası:</a:t>
            </a:r>
            <a:r>
              <a:rPr b="0" i="1" lang="tr-TR" sz="3200" spc="-1" strike="noStrike">
                <a:solidFill>
                  <a:srgbClr val="ffffff"/>
                </a:solidFill>
                <a:latin typeface="Times New Roman"/>
                <a:ea typeface="MinionPro-It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Konferanslar, sempozyumlar, kolokyumlar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i="1" lang="tr-TR" sz="3200" spc="-1" strike="noStrike">
                <a:solidFill>
                  <a:srgbClr val="ffffff"/>
                </a:solidFill>
                <a:latin typeface="Times New Roman"/>
                <a:ea typeface="MinionPro-It"/>
              </a:rPr>
              <a:t>   </a:t>
            </a:r>
            <a:r>
              <a:rPr b="0" i="1" lang="tr-TR" sz="3200" spc="-1" strike="noStrike">
                <a:solidFill>
                  <a:srgbClr val="ffff00"/>
                </a:solidFill>
                <a:latin typeface="Times New Roman"/>
                <a:ea typeface="MinionPro-It"/>
              </a:rPr>
              <a:t>300 ve yukarı:</a:t>
            </a:r>
            <a:r>
              <a:rPr b="0" i="1" lang="tr-TR" sz="3200" spc="-1" strike="noStrike">
                <a:solidFill>
                  <a:srgbClr val="ffffff"/>
                </a:solidFill>
                <a:latin typeface="Times New Roman"/>
                <a:ea typeface="MinionPro-It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Kongreler, genel kurullar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i="1" lang="tr-TR" sz="3200" spc="-1" strike="noStrike">
                <a:solidFill>
                  <a:srgbClr val="ffffff"/>
                </a:solidFill>
                <a:latin typeface="Times New Roman"/>
                <a:ea typeface="MinionPro-It"/>
              </a:rPr>
              <a:t>• </a:t>
            </a:r>
            <a:r>
              <a:rPr b="0" i="1" lang="tr-TR" sz="3200" spc="-1" strike="noStrike">
                <a:solidFill>
                  <a:srgbClr val="ffff00"/>
                </a:solidFill>
                <a:latin typeface="Times New Roman"/>
                <a:ea typeface="MinionPro-It"/>
              </a:rPr>
              <a:t>Düzenlenme Sıklığı:</a:t>
            </a:r>
            <a:r>
              <a:rPr b="0" i="1" lang="tr-TR" sz="3200" spc="-1" strike="noStrike">
                <a:solidFill>
                  <a:srgbClr val="ffffff"/>
                </a:solidFill>
                <a:latin typeface="Times New Roman"/>
                <a:ea typeface="MinionPro-It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Olağan toplantılar, yıllık toplantılar, iki yıllık toplantılar, üç yıllık toplantılar, olağandışı (düzensiz) toplantılar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Tablo 1.3’te görüldüğü gibi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</a:rPr>
              <a:t>etkinlikler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,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</a:rPr>
              <a:t>içerikleri temel alınarak sınıflandırıldığında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;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</a:rPr>
              <a:t>kültürel kutlamalar, sanat etkinlikleri, iş ve ticaret etkinlikleri, spor etkinlikleri, eğitim ve bilim etkinlikleri, rekreasyon etkinlikleri, politik etkinlikler ve kişisel etkinlikler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olarak 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</a:rPr>
              <a:t>sekiz başlık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</a:rPr>
              <a:t>altında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</a:rPr>
              <a:t>toplanabilmektedir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. Bu etkinlik türlerine ve içeriklerine kısaca değinmekte yarar vardır.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   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Yukarıda çeşitli açılardan sınıflandırılan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toplantı türlerinden bazıları hakkında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kısa bilgi verilmesi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 gerekmektedir: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It"/>
              </a:rPr>
              <a:t>  </a:t>
            </a:r>
            <a:r>
              <a:rPr b="1" i="1" lang="tr-TR" sz="3200" spc="-1" strike="noStrike">
                <a:solidFill>
                  <a:srgbClr val="ffff00"/>
                </a:solidFill>
                <a:latin typeface="Times New Roman"/>
                <a:ea typeface="MinionPro-BoldIt"/>
              </a:rPr>
              <a:t>Uluslararası toplantılar:</a:t>
            </a:r>
            <a:r>
              <a:rPr b="1" i="1" lang="tr-TR" sz="3200" spc="-1" strike="noStrike">
                <a:solidFill>
                  <a:srgbClr val="ffffff"/>
                </a:solidFill>
                <a:latin typeface="Times New Roman"/>
                <a:ea typeface="MinionPro-BoldIt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Uluslararası alandan katılımcıların yer aldığı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toplantılardır.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Bu tip toplantılarda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çeşitli ülkelerden katılımcılar, toplantının gerçekleştiği ülkeye gelir ve toplantıya katılırlar.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Bu bakımdan, uluslararası toplantıların yarattığı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bir yabancı turist hareketi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bulunmaktadır.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It"/>
              </a:rPr>
              <a:t>    </a:t>
            </a:r>
            <a:r>
              <a:rPr b="1" i="1" lang="tr-TR" sz="3200" spc="-1" strike="noStrike">
                <a:solidFill>
                  <a:srgbClr val="ffff00"/>
                </a:solidFill>
                <a:latin typeface="Times New Roman"/>
                <a:ea typeface="MinionPro-BoldIt"/>
              </a:rPr>
              <a:t>Ulusal toplantılar:</a:t>
            </a:r>
            <a:r>
              <a:rPr b="1" i="1" lang="tr-TR" sz="3200" spc="-1" strike="noStrike">
                <a:solidFill>
                  <a:srgbClr val="ffffff"/>
                </a:solidFill>
                <a:latin typeface="Times New Roman"/>
                <a:ea typeface="MinionPro-BoldIt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Ulusal toplantılar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gerçekleştikleri ülkeden kişilerinin katıldığı toplantılardır.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Örneğin, Türkiye’de,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İstanbul’da gerçekleşen bir ulusal toplantıya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ülkemizin çeşitli kentlerinden ilgili kişiler gelir ve toplantıya katılırlar.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Ulusal toplantılar, bir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iç turizm hareketi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yaratabilir.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It"/>
              </a:rPr>
              <a:t>   </a:t>
            </a:r>
            <a:r>
              <a:rPr b="1" i="1" lang="tr-TR" sz="3200" spc="-1" strike="noStrike">
                <a:solidFill>
                  <a:srgbClr val="ffff00"/>
                </a:solidFill>
                <a:latin typeface="Times New Roman"/>
                <a:ea typeface="MinionPro-BoldIt"/>
              </a:rPr>
              <a:t>Bölgesel toplantılar:</a:t>
            </a:r>
            <a:r>
              <a:rPr b="1" i="1" lang="tr-TR" sz="3200" spc="-1" strike="noStrike">
                <a:solidFill>
                  <a:srgbClr val="ffffff"/>
                </a:solidFill>
                <a:latin typeface="Times New Roman"/>
                <a:ea typeface="MinionPro-BoldIt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Bu tip toplantılarda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belirli bir bölge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temel alınmaktadır.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Örneğin,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İç Anadolu Bölgesi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kapsamında düzenlenen bir toplantı,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yalnızca bu bölgeden katılımcıları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misafir edecektir.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    </a:t>
            </a:r>
            <a:r>
              <a:rPr b="1" i="1" lang="tr-TR" sz="3200" spc="-1" strike="noStrike">
                <a:solidFill>
                  <a:srgbClr val="ffff00"/>
                </a:solidFill>
                <a:latin typeface="Times New Roman"/>
                <a:ea typeface="MinionPro-BoldIt"/>
              </a:rPr>
              <a:t>Konferans:</a:t>
            </a:r>
            <a:r>
              <a:rPr b="1" i="1" lang="tr-TR" sz="3200" spc="-1" strike="noStrike">
                <a:solidFill>
                  <a:srgbClr val="ffffff"/>
                </a:solidFill>
                <a:latin typeface="Times New Roman"/>
                <a:ea typeface="MinionPro-BoldIt"/>
              </a:rPr>
              <a:t>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Belirli bir konuda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uzmanlaşmış kişilerin bilgilerinden yararlanmak,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bu kişilerin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bilgi ve deneyimlerini aktarmaları için ortam sunmak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amacıyla düzenlenen etkinliklerdir.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 Bu doğrultuda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konferanslarda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eylem yerine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bilgi ön plandadır.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Diğer taraftan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konferansların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etkileşim olanağı</a:t>
            </a:r>
            <a:r>
              <a:rPr b="0" lang="tr-TR" sz="3200" spc="-1" strike="noStrike" u="sng">
                <a:solidFill>
                  <a:srgbClr val="ffffff"/>
                </a:solidFill>
                <a:uFillTx/>
                <a:latin typeface="Times New Roman"/>
                <a:ea typeface="MinionPro-Regular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azdır</a:t>
            </a:r>
            <a:r>
              <a:rPr b="0" lang="tr-TR" sz="3200" spc="-1" strike="noStrike" u="sng">
                <a:solidFill>
                  <a:srgbClr val="ffffff"/>
                </a:solidFill>
                <a:uFillTx/>
                <a:latin typeface="Times New Roman"/>
                <a:ea typeface="MinionPro-Regular"/>
              </a:rPr>
              <a:t>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It"/>
              </a:rPr>
              <a:t>   </a:t>
            </a:r>
            <a:r>
              <a:rPr b="1" i="1" lang="tr-TR" sz="3200" spc="-1" strike="noStrike">
                <a:solidFill>
                  <a:srgbClr val="ffff00"/>
                </a:solidFill>
                <a:latin typeface="Times New Roman"/>
                <a:ea typeface="MinionPro-BoldIt"/>
              </a:rPr>
              <a:t>Kongre:</a:t>
            </a:r>
            <a:r>
              <a:rPr b="1" i="1" lang="tr-TR" sz="3200" spc="-1" strike="noStrike">
                <a:solidFill>
                  <a:srgbClr val="ffffff"/>
                </a:solidFill>
                <a:latin typeface="Times New Roman"/>
                <a:ea typeface="MinionPro-BoldIt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Kongreler pek çok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farklı gruptan insanın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katıldığı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geniş kapsamlı toplantılardır.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Kongreler,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bilimsel, eğitim ve politik amaçlarla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düzenlenebilir.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   </a:t>
            </a:r>
            <a:r>
              <a:rPr b="1" i="1" lang="tr-TR" sz="3200" spc="-1" strike="noStrike">
                <a:solidFill>
                  <a:srgbClr val="ffff00"/>
                </a:solidFill>
                <a:latin typeface="Times New Roman"/>
                <a:ea typeface="MinionPro-BoldIt"/>
              </a:rPr>
              <a:t>Sempozyum:</a:t>
            </a:r>
            <a:r>
              <a:rPr b="1" i="1" lang="tr-TR" sz="3200" spc="-1" strike="noStrike">
                <a:solidFill>
                  <a:srgbClr val="ffffff"/>
                </a:solidFill>
                <a:latin typeface="Times New Roman"/>
                <a:ea typeface="MinionPro-BoldIt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Sempozyumlar, genel olarak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bilimsel amaçlarla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düzenlenir.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1-3 gün arasında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süren sempozyumlarda katılımcılar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bilimsel çalışmaları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konu ile ilgilenen kişilere aktarırlar.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It"/>
              </a:rPr>
              <a:t>  </a:t>
            </a:r>
            <a:r>
              <a:rPr b="1" i="1" lang="tr-TR" sz="3200" spc="-1" strike="noStrike">
                <a:solidFill>
                  <a:srgbClr val="ffff00"/>
                </a:solidFill>
                <a:latin typeface="Times New Roman"/>
                <a:ea typeface="MinionPro-BoldIt"/>
              </a:rPr>
              <a:t>Forum:</a:t>
            </a:r>
            <a:r>
              <a:rPr b="1" i="1" lang="tr-TR" sz="3200" spc="-1" strike="noStrike">
                <a:solidFill>
                  <a:srgbClr val="ffffff"/>
                </a:solidFill>
                <a:latin typeface="Times New Roman"/>
                <a:ea typeface="MinionPro-BoldIt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Forumlar,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bir tartışma platformu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olarak düşünülmelidir.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Panelistler veya başkanlar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tarafından yürütülür.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Karşılıklı soru-cevap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şeklinde ilerleyen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bir içeriğe sahiptir.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    </a:t>
            </a:r>
            <a:r>
              <a:rPr b="1" i="1" lang="tr-TR" sz="3200" spc="-1" strike="noStrike">
                <a:solidFill>
                  <a:srgbClr val="ffff00"/>
                </a:solidFill>
                <a:latin typeface="Times New Roman"/>
                <a:ea typeface="MinionPro-BoldIt"/>
              </a:rPr>
              <a:t>Seminer:</a:t>
            </a:r>
            <a:r>
              <a:rPr b="1" i="1" lang="tr-TR" sz="3200" spc="-1" strike="noStrike">
                <a:solidFill>
                  <a:srgbClr val="ffffff"/>
                </a:solidFill>
                <a:latin typeface="Times New Roman"/>
                <a:ea typeface="MinionPro-BoldIt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Genellikle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tek veya birkaç oturum içerir.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Burada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amaç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uzman kişinin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diğerlerine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bilgi ve deneyimlerini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aktarmasıdır.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20-50 arasında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kişinin katıldığı seminerlerdir.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     </a:t>
            </a:r>
            <a:r>
              <a:rPr b="1" i="1" lang="tr-TR" sz="3200" spc="-1" strike="noStrike">
                <a:solidFill>
                  <a:srgbClr val="ffff00"/>
                </a:solidFill>
                <a:latin typeface="Times New Roman"/>
                <a:ea typeface="MinionPro-BoldIt"/>
              </a:rPr>
              <a:t>Çalıştay:</a:t>
            </a:r>
            <a:r>
              <a:rPr b="1" i="1" lang="tr-TR" sz="3200" spc="-1" strike="noStrike">
                <a:solidFill>
                  <a:srgbClr val="ffffff"/>
                </a:solidFill>
                <a:latin typeface="Times New Roman"/>
                <a:ea typeface="MinionPro-BoldIt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Çalıştaylarda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amaç</a:t>
            </a:r>
            <a:r>
              <a:rPr b="0" lang="tr-TR" sz="3200" spc="-1" strike="noStrike" u="sng">
                <a:solidFill>
                  <a:srgbClr val="ffffff"/>
                </a:solidFill>
                <a:uFillTx/>
                <a:latin typeface="Times New Roman"/>
                <a:ea typeface="MinionPro-Regular"/>
              </a:rPr>
              <a:t>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belirli bir konuda bilgi ve beceri geliştirmek, tartışma ortamı yaratmaktır.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Çalıştaya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küçük bir grup katılır.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Times New Roman"/>
              </a:rPr>
              <a:t>   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Kültürel Kutlamalar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 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Bold"/>
              </a:rPr>
              <a:t>Festivaller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, geçit törenleri, milli bayramlar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gibi etkinliğin gerçekleştiği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ülke ve kentin yerel kültürü ve milli değerleri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bakımından önem taşıyan etkinliklerdir. Bu tür etkinliklerde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esas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olan,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o kültüre ait olmalarıdır.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Örnek olarak Cumhuriyet Bayramı kutlamaları, 10 Kasım Atatürk’ü anma törenleri ve Ramazan Bayramı verilebilir.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    </a:t>
            </a:r>
            <a:r>
              <a:rPr b="1" i="1" lang="tr-TR" sz="3200" spc="-1" strike="noStrike">
                <a:solidFill>
                  <a:srgbClr val="ffff00"/>
                </a:solidFill>
                <a:latin typeface="Times New Roman"/>
                <a:ea typeface="MinionPro-BoldIt"/>
              </a:rPr>
              <a:t>Panel:</a:t>
            </a:r>
            <a:r>
              <a:rPr b="1" i="1" lang="tr-TR" sz="3200" spc="-1" strike="noStrike">
                <a:solidFill>
                  <a:srgbClr val="ffffff"/>
                </a:solidFill>
                <a:latin typeface="Times New Roman"/>
                <a:ea typeface="MinionPro-BoldIt"/>
              </a:rPr>
              <a:t>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Uzmanlık alanı ile ilgili iki veya daha fazla kişinin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aynı zamanda ve ortamda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konuşma yaptığı toplantılardır.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    </a:t>
            </a:r>
            <a:r>
              <a:rPr b="1" i="1" lang="tr-TR" sz="3200" spc="-1" strike="noStrike">
                <a:solidFill>
                  <a:srgbClr val="ffff00"/>
                </a:solidFill>
                <a:latin typeface="Times New Roman"/>
                <a:ea typeface="MinionPro-BoldIt"/>
              </a:rPr>
              <a:t>Kolokyum:</a:t>
            </a:r>
            <a:r>
              <a:rPr b="1" i="1" lang="tr-TR" sz="3200" spc="-1" strike="noStrike">
                <a:solidFill>
                  <a:srgbClr val="ffffff"/>
                </a:solidFill>
                <a:latin typeface="Times New Roman"/>
                <a:ea typeface="MinionPro-BoldIt"/>
              </a:rPr>
              <a:t>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Bilimsel bir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konu, sorun veya durumu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tartışmak için araştırmacıların bir araya geldiği ve  çözüm üretmeye çalıştıkları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toplantılardır.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  </a:t>
            </a:r>
            <a:r>
              <a:rPr b="1" i="1" lang="tr-TR" sz="3200" spc="-1" strike="noStrike">
                <a:solidFill>
                  <a:srgbClr val="ffff00"/>
                </a:solidFill>
                <a:latin typeface="Times New Roman"/>
                <a:ea typeface="MinionPro-BoldIt"/>
              </a:rPr>
              <a:t>Kurumsal Toplantılar:</a:t>
            </a:r>
            <a:r>
              <a:rPr b="1" i="1" lang="tr-TR" sz="3200" spc="-1" strike="noStrike">
                <a:solidFill>
                  <a:srgbClr val="ffffff"/>
                </a:solidFill>
                <a:latin typeface="Times New Roman"/>
                <a:ea typeface="MinionPro-BoldIt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Kurumların gerçekleştirdikleri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yönetim kurulu toplantıları ve komite toplantıları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,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bu kapsamda değerlendirilebilir. Bu tip toplantılarda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tartışma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yürütülebilir,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bilgi paylaşımı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söz konusu olabilir,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kurumsal karar alınabilir.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Örnekler :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131" name="" descr=""/>
          <p:cNvPicPr/>
          <p:nvPr/>
        </p:nvPicPr>
        <p:blipFill>
          <a:blip r:embed="rId1"/>
          <a:stretch/>
        </p:blipFill>
        <p:spPr>
          <a:xfrm>
            <a:off x="533520" y="619920"/>
            <a:ext cx="9181440" cy="50500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5000"/>
          </a:bodyPr>
          <a:p>
            <a:pPr indent="0" algn="ctr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Times New Roman"/>
              </a:rPr>
              <a:t>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yriadPro-Bold"/>
              </a:rPr>
              <a:t>Kendimizi Sınayalım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1.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 unsurlardan hangisi etkinlik tanımı içinde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yer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alamaz?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a. Etkinlik belirli bir amaç doğrultusunda gerçekleşir.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b. Etkinlik belirli bir yerde gerçekleşir.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inionPro-Bold"/>
              </a:rPr>
              <a:t>c. Etkinlik günlük yaşantının içindeki rutin bir olaydır.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d. Etkinlik belirli bir zaman aralığında gerçekleşir.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e. Etkinlik geçici bir olaydır.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5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2.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etkinliğin özgünlük özelliğini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açıklamaktadır?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a. Etkinlik geçici bir olaydır.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b. Etkinlikte yaratılan ortam etkinliğin başarısını etkiler.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c. Etkinlik plansız bir olaydır.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inionPro-Regular"/>
              </a:rPr>
              <a:t>d. Benzer içeriklerdeki etkinlikler bile birbirinden farklıdır.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e. Etkinlik ile eşsiz bir etkinlik deneyimi yaratılmaya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çalışılır.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9000"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3.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özel etkinliklerin tanımıdır?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a. Günlük hayat içindeki düzenli olarak devam eden bir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faaliyet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inionPro-Regular"/>
              </a:rPr>
              <a:t>b. Günlük hayat içindeki normal yaşantının dışındaki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inionPro-Regular"/>
              </a:rPr>
              <a:t>bir olay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c. Kendiliğinden oluşan eylemler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d. Günlük hayat içindeki sıradan olaylar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e. Plansız, aniden gelişen olaylar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4.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özellikli etkinlikleri mega etkinliklerden ayıran temel unsurdur?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a. Büyük ölçeklidir.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b. Kalabalık grupları çeker.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c. Bölgeye yatırım ve kaynak çeker.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d. İçinde festivalleri ve diğer etkinlikleri barındırır.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inionPro-Regular"/>
              </a:rPr>
              <a:t>e. Belirli bir yere bağlıdır.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5.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Aşağıdakilerden hangisi içeriklerine göre etkinlik türlerinden biri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değildir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inionPro-Bold"/>
              </a:rPr>
              <a:t>a. Planlanan etkinlikler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b. Kültürel kutlamalar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c. Sanat etkinlikleri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d. Politik etkinlikler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Bold"/>
              </a:rPr>
              <a:t>e. Kişisel etkinlikler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6.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Bir kişinin doğum günü kutlaması aşağıdaki etkinlik türlerinden hangisinin kapsamına girmektedir?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a. Sanat etkinlikleri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b. Kültürel kutlamalar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inionPro-Regular"/>
              </a:rPr>
              <a:t>c. Kişisel etkinlikler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d. Politik etkinlikler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e. Rekreasyon etkinlikleri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Görüldüğü gibi kültürel kutlamalar içinde değerlendirilen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festivaller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tarihseldir, yöreseldir ve belirli sembolik unsurlar yaygın olarak kullanılır.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 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Diğer taraftan festivallerin bir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teması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vardır ve bu tema,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katılımcılar ve izleyiciler için bir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çekicilik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olarak görülmektedir.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7.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Rio Karnavalı aşağıdaki seçeneklerden hangisinin kapsamına girer?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a. Mega etkinlik – sanat etkinlikleri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b. Özellikli etkinlik – sanat etkinlikleri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c. Mega etkinlik – kültürel kutlamalar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inionPro-Regular"/>
              </a:rPr>
              <a:t>d. Özellikli etkinlik – kültürel kutlamalar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e. Özellikli etkinlik – iş ve ticaret etkinlikleri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8.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Uzmanlık alanı ile ilgili bir-iki veya daha fazla kişinin konuşma yaptığı toplantı türü aşağıdakilerden hangisidir?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inionPro-Regular"/>
              </a:rPr>
              <a:t>a. Panel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b. Sempozyum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c. Kongre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d. Forum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e. Çalıştay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9.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 seçeneklerden hangisi amacı bakımından diğerlerinden farklı bir toplantı türüdür?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a. Forum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inionPro-Regular"/>
              </a:rPr>
              <a:t>b. Seminer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c. Kongre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d. Sempozyum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e. Çalıştay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</a:t>
            </a:r>
            <a:r>
              <a:rPr b="1" lang="tr-TR" sz="3200" spc="-1" strike="noStrike">
                <a:solidFill>
                  <a:srgbClr val="ffffff"/>
                </a:solidFill>
                <a:latin typeface="Times New Roman"/>
                <a:ea typeface="MyriadPro-Bold"/>
              </a:rPr>
              <a:t>10. 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Aşağıdaki etkinliklerden hangisi gerçekleştiği ülke, kent veya turizm destinasyonunun markalaşmasına katkı sağlayabilir?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a. Seminer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b. Kurumsal toplantılar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c. Ürün tanıtım etkinlikleri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MinionPro-Regular"/>
              </a:rPr>
              <a:t>d. Festival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e. Satış etkinlikleri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Times New Roman"/>
              </a:rPr>
              <a:t>   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Festivaller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, aynı zamanda bir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turizm etkisi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de yaratır. Bir taraftan gerçekleştikleri ülke, kent ve destinasyonun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markalaşması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 sürecine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katkı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sağlarken bir taraftan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turistler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için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bir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çekicilik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olarak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konumlandırılırlar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. </a:t>
            </a:r>
            <a:r>
              <a:rPr b="0" lang="tr-TR" sz="3200" spc="-1" strike="noStrike">
                <a:solidFill>
                  <a:srgbClr val="ffff00"/>
                </a:solidFill>
                <a:latin typeface="Times New Roman"/>
                <a:ea typeface="MinionPro-Regular"/>
              </a:rPr>
              <a:t>Günümüzde festivaller nedeniyle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veya bir festivale katılmak için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Times New Roman"/>
                <a:ea typeface="MinionPro-Regular"/>
              </a:rPr>
              <a:t>seyahat eden turistler</a:t>
            </a:r>
            <a:r>
              <a:rPr b="0" lang="tr-TR" sz="3200" spc="-1" strike="noStrike">
                <a:solidFill>
                  <a:srgbClr val="ffffff"/>
                </a:solidFill>
                <a:latin typeface="Times New Roman"/>
                <a:ea typeface="MinionPro-Regular"/>
              </a:rPr>
              <a:t> vardır. 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 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Bir diğer şekilde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festivaller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,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gidilen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destinasyonda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 gerçekleştirilen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kültürel etkin</a:t>
            </a:r>
            <a:r>
              <a:rPr b="0" lang="tr-TR" sz="3200" spc="-1" strike="noStrike">
                <a:solidFill>
                  <a:srgbClr val="ffff00"/>
                </a:solidFill>
                <a:latin typeface="MinionPro-Regular"/>
                <a:ea typeface="MinionPro-Regular"/>
              </a:rPr>
              <a:t>likler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arasında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 yer alır.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Turistin temel seyahat nedeni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inionPro-Regular"/>
              </a:rPr>
              <a:t>festival değildir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.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 Bu durumda turist,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festival ile karşılaşabilir veya karşılaşamaz.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00"/>
                </a:solidFill>
                <a:latin typeface="Arial"/>
              </a:rPr>
              <a:t>  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Sanat Etkinlikleri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Sanatın farklı dalları ile ilgili düzenlenen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etkinlikler, bu kapsamda değerlendirilebilir.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Örneğin, resim sergisi, konser, dans gösterileri, ödül törenleri, bu tip etkinlikler içinde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yer alabilir. Bu etkinliklere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yriadPro-Bold"/>
              </a:rPr>
              <a:t>örnek olarak Akbank Caz Festivali, Sertab Erener Konseri, Cannes Film Festivali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yriadPro-Bold"/>
              </a:rPr>
              <a:t> gibi etkinlikler verilebilir.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/>
          </p:nvPr>
        </p:nvSpPr>
        <p:spPr>
          <a:xfrm>
            <a:off x="368280" y="139680"/>
            <a:ext cx="9210960" cy="5137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Arial"/>
              </a:rPr>
              <a:t>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Sanat etkinlikleri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, içerdikleri sanat alanına ve özelliklerine bağlı olarak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inionPro-Regular"/>
              </a:rPr>
              <a:t>üçe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Regular"/>
              </a:rPr>
              <a:t> ayrılarak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Regular"/>
              </a:rPr>
              <a:t> incelenebilir :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  <a:p>
            <a:pPr indent="0" algn="just">
              <a:lnSpc>
                <a:spcPct val="100000"/>
              </a:lnSpc>
              <a:spcBef>
                <a:spcPts val="1417"/>
              </a:spcBef>
              <a:buNone/>
              <a:tabLst>
                <a:tab algn="l" pos="0"/>
              </a:tabLst>
            </a:pPr>
            <a:r>
              <a:rPr b="0" lang="tr-TR" sz="3200" spc="-1" strike="noStrike">
                <a:solidFill>
                  <a:srgbClr val="ffffff"/>
                </a:solidFill>
                <a:latin typeface="MinionPro-Regular"/>
                <a:ea typeface="MinionPro-Regular"/>
              </a:rPr>
              <a:t>• </a:t>
            </a:r>
            <a:r>
              <a:rPr b="0" i="1" lang="tr-TR" sz="3200" spc="-1" strike="noStrike">
                <a:solidFill>
                  <a:srgbClr val="ffff00"/>
                </a:solidFill>
                <a:latin typeface="MinionPro-It"/>
                <a:ea typeface="MinionPro-It"/>
              </a:rPr>
              <a:t>Görsel sanat etkinlikleri:</a:t>
            </a:r>
            <a:r>
              <a:rPr b="0" i="1" lang="tr-TR" sz="3200" spc="-1" strike="noStrike">
                <a:solidFill>
                  <a:srgbClr val="ffffff"/>
                </a:solidFill>
                <a:latin typeface="MinionPro-It"/>
                <a:ea typeface="MinionPro-It"/>
              </a:rPr>
              <a:t> 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It"/>
              </a:rPr>
              <a:t>Bu etkinlikler kapsamında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inionPro-It"/>
              </a:rPr>
              <a:t>resim, heykel, fotoğraf sergileri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It"/>
              </a:rPr>
              <a:t>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It"/>
              </a:rPr>
              <a:t>gibi sanat alanları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It"/>
              </a:rPr>
              <a:t> değerlendirilmektedir. 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It"/>
              </a:rPr>
              <a:t>Örneğin,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inionPro-It"/>
              </a:rPr>
              <a:t>2005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It"/>
              </a:rPr>
              <a:t> yılında gerçekleşen </a:t>
            </a:r>
            <a:r>
              <a:rPr b="0" lang="tr-TR" sz="3200" spc="-1" strike="noStrike" u="sng">
                <a:solidFill>
                  <a:srgbClr val="ffff00"/>
                </a:solidFill>
                <a:uFillTx/>
                <a:latin typeface="Arial"/>
                <a:ea typeface="MinionPro-It"/>
              </a:rPr>
              <a:t>Pablo Picasso’nun 135 eserinin</a:t>
            </a:r>
            <a:r>
              <a:rPr b="0" lang="tr-TR" sz="3200" spc="-1" strike="noStrike">
                <a:solidFill>
                  <a:srgbClr val="ffff00"/>
                </a:solidFill>
                <a:latin typeface="Arial"/>
                <a:ea typeface="MinionPro-It"/>
              </a:rPr>
              <a:t> yer aldığı sergi,</a:t>
            </a:r>
            <a:r>
              <a:rPr b="0" lang="tr-TR" sz="3200" spc="-1" strike="noStrike">
                <a:solidFill>
                  <a:srgbClr val="ffffff"/>
                </a:solidFill>
                <a:latin typeface="Arial"/>
                <a:ea typeface="MinionPro-It"/>
              </a:rPr>
              <a:t> buna örnek olarak verilebilir.</a:t>
            </a:r>
            <a:endParaRPr b="0" lang="tr-TR" sz="3200" spc="-1" strike="noStrike">
              <a:solidFill>
                <a:srgbClr val="ffffff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746</TotalTime>
  <Application>LibreOffice/7.4.3.2$Windows_x86 LibreOffice_project/1048a8393ae2eeec98dff31b5c133c5f1d08b890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2024-02-24T12:41:21Z</dcterms:created>
  <dc:creator/>
  <dc:description/>
  <dc:language>tr-TR</dc:language>
  <cp:lastModifiedBy/>
  <dcterms:modified xsi:type="dcterms:W3CDTF">2024-03-28T18:12:52Z</dcterms:modified>
  <cp:revision>69</cp:revision>
  <dc:subject/>
  <dc:title>Lights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