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21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6.xml.rels" ContentType="application/vnd.openxmlformats-package.relationships+xml"/>
  <Override PartName="/ppt/slides/_rels/slide50.xml.rels" ContentType="application/vnd.openxmlformats-package.relationships+xml"/>
  <Override PartName="/ppt/slides/_rels/slide23.xml.rels" ContentType="application/vnd.openxmlformats-package.relationships+xml"/>
  <Override PartName="/ppt/slides/_rels/slide7.xml.rels" ContentType="application/vnd.openxmlformats-package.relationships+xml"/>
  <Override PartName="/ppt/slides/_rels/slide51.xml.rels" ContentType="application/vnd.openxmlformats-package.relationships+xml"/>
  <Override PartName="/ppt/slides/_rels/slide24.xml.rels" ContentType="application/vnd.openxmlformats-package.relationships+xml"/>
  <Override PartName="/ppt/slides/_rels/slide8.xml.rels" ContentType="application/vnd.openxmlformats-package.relationships+xml"/>
  <Override PartName="/ppt/slides/_rels/slide52.xml.rels" ContentType="application/vnd.openxmlformats-package.relationships+xml"/>
  <Override PartName="/ppt/slides/_rels/slide25.xml.rels" ContentType="application/vnd.openxmlformats-package.relationships+xml"/>
  <Override PartName="/ppt/slides/_rels/slide9.xml.rels" ContentType="application/vnd.openxmlformats-package.relationships+xml"/>
  <Override PartName="/ppt/slides/_rels/slide53.xml.rels" ContentType="application/vnd.openxmlformats-package.relationships+xml"/>
  <Override PartName="/ppt/slides/_rels/slide26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slides/_rels/slide54.xml.rels" ContentType="application/vnd.openxmlformats-package.relationships+xml"/>
  <Override PartName="/ppt/slides/_rels/slide55.xml.rels" ContentType="application/vnd.openxmlformats-package.relationships+xml"/>
  <Override PartName="/ppt/slides/_rels/slide56.xml.rels" ContentType="application/vnd.openxmlformats-package.relationships+xml"/>
  <Override PartName="/ppt/slides/_rels/slide57.xml.rels" ContentType="application/vnd.openxmlformats-package.relationships+xml"/>
  <Override PartName="/ppt/slides/_rels/slide58.xml.rels" ContentType="application/vnd.openxmlformats-package.relationships+xml"/>
  <Override PartName="/ppt/slides/_rels/slide59.xml.rels" ContentType="application/vnd.openxmlformats-package.relationships+xml"/>
  <Override PartName="/ppt/slides/_rels/slide60.xml.rels" ContentType="application/vnd.openxmlformats-package.relationships+xml"/>
  <Override PartName="/ppt/slides/_rels/slide61.xml.rels" ContentType="application/vnd.openxmlformats-package.relationships+xml"/>
  <Override PartName="/ppt/slides/_rels/slide62.xml.rels" ContentType="application/vnd.openxmlformats-package.relationships+xml"/>
  <Override PartName="/ppt/slides/_rels/slide63.xml.rels" ContentType="application/vnd.openxmlformats-package.relationships+xml"/>
  <Override PartName="/ppt/slides/_rels/slide64.xml.rels" ContentType="application/vnd.openxmlformats-package.relationships+xml"/>
  <Override PartName="/ppt/slides/_rels/slide65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63" Type="http://schemas.openxmlformats.org/officeDocument/2006/relationships/slide" Target="slides/slide60.xml"/><Relationship Id="rId64" Type="http://schemas.openxmlformats.org/officeDocument/2006/relationships/slide" Target="slides/slide61.xml"/><Relationship Id="rId65" Type="http://schemas.openxmlformats.org/officeDocument/2006/relationships/slide" Target="slides/slide62.xml"/><Relationship Id="rId66" Type="http://schemas.openxmlformats.org/officeDocument/2006/relationships/slide" Target="slides/slide63.xml"/><Relationship Id="rId67" Type="http://schemas.openxmlformats.org/officeDocument/2006/relationships/slide" Target="slides/slide64.xml"/><Relationship Id="rId68" Type="http://schemas.openxmlformats.org/officeDocument/2006/relationships/slide" Target="slides/slide65.xml"/><Relationship Id="rId6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4294967295 Dikdörtgen"/>
          <p:cNvSpPr/>
          <p:nvPr/>
        </p:nvSpPr>
        <p:spPr>
          <a:xfrm>
            <a:off x="1584000" y="648000"/>
            <a:ext cx="6474960" cy="25941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4294967295 Dikdörtgen"/>
          <p:cNvSpPr/>
          <p:nvPr/>
        </p:nvSpPr>
        <p:spPr>
          <a:xfrm>
            <a:off x="4104000" y="4896000"/>
            <a:ext cx="4387320" cy="3416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57BBF9B8-2810-4017-92BB-1DC826C9B2EF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1 Yuvarlatılmış Dikdörtgen"/>
          <p:cNvSpPr/>
          <p:nvPr/>
        </p:nvSpPr>
        <p:spPr>
          <a:xfrm>
            <a:off x="25920" y="4628880"/>
            <a:ext cx="6115320" cy="13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0080" bIns="1008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2 Yuvarlatılmış Dikdörtgen"/>
          <p:cNvSpPr/>
          <p:nvPr/>
        </p:nvSpPr>
        <p:spPr>
          <a:xfrm>
            <a:off x="3859200" y="5324400"/>
            <a:ext cx="6235560" cy="25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2160" bIns="216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3 Serbest Form"/>
          <p:cNvSpPr/>
          <p:nvPr/>
        </p:nvSpPr>
        <p:spPr>
          <a:xfrm>
            <a:off x="4044960" y="4944960"/>
            <a:ext cx="2520" cy="482760"/>
          </a:xfrm>
          <a:custGeom>
            <a:avLst/>
            <a:gdLst>
              <a:gd name="textAreaLeft" fmla="*/ 1080 w 2520"/>
              <a:gd name="textAreaRight" fmla="*/ 6120 w 2520"/>
              <a:gd name="textAreaTop" fmla="*/ 1080 h 482760"/>
              <a:gd name="textAreaBottom" fmla="*/ 486360 h 4827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94967295 Dikdörtgen"/>
          <p:cNvSpPr/>
          <p:nvPr/>
        </p:nvSpPr>
        <p:spPr>
          <a:xfrm>
            <a:off x="1584000" y="648000"/>
            <a:ext cx="6474960" cy="25941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4" name="4294967295 Dikdörtgen"/>
          <p:cNvSpPr/>
          <p:nvPr/>
        </p:nvSpPr>
        <p:spPr>
          <a:xfrm>
            <a:off x="4104000" y="4896000"/>
            <a:ext cx="4387320" cy="3416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CEE3DB1D-4D53-4B0F-9274-B52DF2C525F1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1 Yuvarlatılmış Dikdörtgen"/>
          <p:cNvSpPr/>
          <p:nvPr/>
        </p:nvSpPr>
        <p:spPr>
          <a:xfrm>
            <a:off x="25920" y="4628880"/>
            <a:ext cx="6115320" cy="13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0080" bIns="1008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2 Yuvarlatılmış Dikdörtgen"/>
          <p:cNvSpPr/>
          <p:nvPr/>
        </p:nvSpPr>
        <p:spPr>
          <a:xfrm>
            <a:off x="3859200" y="5324400"/>
            <a:ext cx="6235560" cy="25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2160" bIns="216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7" name="3 Serbest Form"/>
          <p:cNvSpPr/>
          <p:nvPr/>
        </p:nvSpPr>
        <p:spPr>
          <a:xfrm>
            <a:off x="4044960" y="4944960"/>
            <a:ext cx="2520" cy="482760"/>
          </a:xfrm>
          <a:custGeom>
            <a:avLst/>
            <a:gdLst>
              <a:gd name="textAreaLeft" fmla="*/ 1080 w 2520"/>
              <a:gd name="textAreaRight" fmla="*/ 6120 w 2520"/>
              <a:gd name="textAreaTop" fmla="*/ 1080 h 482760"/>
              <a:gd name="textAreaBottom" fmla="*/ 486360 h 4827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72600" y="78120"/>
            <a:ext cx="8995320" cy="6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Sponsorluk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74440" cy="441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 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Sponsorluk Kategorilerinin </a:t>
            </a:r>
            <a:r>
              <a:rPr b="0" lang="tr-TR" sz="1700" spc="-1" strike="noStrike">
                <a:solidFill>
                  <a:srgbClr val="ffff00"/>
                </a:solidFill>
                <a:latin typeface="Arial"/>
              </a:rPr>
              <a:t>Sınıflandırılması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Sponsor Açısından Sponsorluk </a:t>
            </a:r>
            <a:r>
              <a:rPr b="0" lang="tr-TR" sz="1700" spc="-1" strike="noStrike">
                <a:solidFill>
                  <a:srgbClr val="ffff00"/>
                </a:solidFill>
                <a:latin typeface="Arial"/>
              </a:rPr>
              <a:t>Kategorileri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Sponsorluğu Yapılan </a:t>
            </a:r>
            <a:r>
              <a:rPr b="0" lang="tr-TR" sz="1700" spc="-1" strike="noStrike">
                <a:solidFill>
                  <a:srgbClr val="ffff00"/>
                </a:solidFill>
                <a:latin typeface="Arial"/>
              </a:rPr>
              <a:t>Kişi, Kuruluş ya da Marka Açısından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 Sponsorluk Kategorileri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Sponsorluğa </a:t>
            </a:r>
            <a:r>
              <a:rPr b="0" lang="tr-TR" sz="1700" spc="-1" strike="noStrike">
                <a:solidFill>
                  <a:srgbClr val="ffff00"/>
                </a:solidFill>
                <a:latin typeface="Arial"/>
              </a:rPr>
              <a:t>Verilen Öneme Göre Sponsorluk Kategorileri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Malzeme-teçhizat-ekipman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Sponsorluk yapılacak organizasyonlara verilecek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destek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her zaman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nakdi olarak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gerçekleşmeyebilir.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tür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organizasyonlarda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çoğunlukla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pahalı ekipmanlar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kullanılmakta ve gerekli olan bu malzemeler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 kuruluş tarafından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sağlanabilmektedir.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Örneğin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müzik organizasyonunda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gerekli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ses sistemleri veya sahne dekorasyonu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ile ilgili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ekipman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kuruluş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tarafından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sağlanabilmektedir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. Benzer şekilde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örneğin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otomobil yarışı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ile ilgili bir organizasyonda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petrol şirketi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organizasyon süresince kullanılacak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yakıt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konusunda sponsor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olabilmektedir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Hizmet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faaliyetinde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bulunulan organizasyonlara sağlanacak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katkı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parasal veya ekipman desteğiyle sınırlı kalmayabilir.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tür gereklilikler dışında söz konusu organizasyonların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ulaşım, konaklama, yeme-içme ve benzeri konularda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da desteklenmesi gerekebilmektedir.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Türk Hava Yolları (THY)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gerek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ulusal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alanda gerekse 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uluslararası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düzeyde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birçok spor organizasyonunun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veya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takımının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sponsorluğunu üstlenmekte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ve bu kapsamda özellikle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seyahat hizmeti noktasında katkıda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bulunmaktadır.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 Sayısı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faaliyetinde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katkının türünün yanı sıra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diğer bir kategori 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destek sağlayıcıların sayısı ve nitelikleriyle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ilgilidir.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Desteklenecek olan faaliyetin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bazı durumlarda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tek bir kuruluş/firma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tarafından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üstlenilebileceği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gibi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kimi durumlarda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birden fazla kuruluşun ortak katkılarıyla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da gerçekleştirilebilmektedir.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Desteklenecek olan faaliyetin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tek bir sponsoru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olması durumunda bu kuruluş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“ana sponsor”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olarak nitelenmektedir. Desteklenecek organizasyon için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birden fazla sponsorun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söz konusu olduğu durumlardaysa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“ortak sponsor”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kavramı gündeme gelmektedir.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Ana sponsor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Desteklenecek organizasyonun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sponsorluğunu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çoğunlukla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tek başına üstlenen kuruluşlar ana sponsor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olarak nitelendirilmektedir. Yaptığı katkıyla faaliyetin gerçekleşebilmesini sağladığından dolayı ana sponsor çoğu durumda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organizasyonun isim hakkını elde etmektedir.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Ana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üstlenen firma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organizasyona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ismini vermekle çok ciddi bir tanıtım avantajı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elde etmiş olmaktadır. Söz konusu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organizasyonun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medyada haber ve benzeri her türlü yer alması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durumunda sponsor firmanın ismi de kullanılmakta ve bu şekilde medyada yer ve zaman elde etme durumu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reklam olmaksızın (ücret ödemeden) sağlanmış olmaktadır.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Ana sponsorun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tanıtım imkânları yalnızca isim hakkını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elde etmesiyle sınırlı değildir. Bunun yanı sıra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birçok alanda da firma/marka ismini ve logosunu görünür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kılabilmektedir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.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Bu alanlardan birkaçı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şu şekilde sıralanabilir: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Davetiye ve afişler,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Açık hava ve iç mekân düzenlemeleri,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Gazete ve dergi ilanları,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Katalog, dosya vb. dokümanlar.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Organizasyonlarda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çoğunlukla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tek bir ana sponsor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bulunmakla birlikte,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faaliyetin kapsamının genişliğine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bağlı olarak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ana sponsor sayısı da artabilmektedir.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Böyle durumlarda her bir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ana sponsor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organizasyonun farklı bir alanında destek sağlamaktadır.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Örnek olarak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olimpiyatlar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gibi uluslararası çaptaki büyük organizasyonlarda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resmî içecek sponsoru veya resmî iletişim sponsoru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gibi farklı alanlarda ana sponsorlar devreye girebilmektedir.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KATEGORİLERİNİN SINIFLANDIRILMASI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Herhangi bir alanda gerçekleştirilen sponsorluk faaliyetleri göz önüne alındığında yapılan bu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çalışmaların mahiyetine ilişkin farklı kategorileştirmelere gidilebileceği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görülmektedir. Bu bağlamda yapılan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çalışmaları üç farklı kategori altında sınıflandırılabilir :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Ortak sponsor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Bir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organizasyonu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desteklemek üzere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birden fazla sponsor kuruluşun devreye girmesi ve her birinin sunduğu katkının bir bütünlük oluşturması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durumunda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ortak sponsorluktan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söz edilmektedir.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durumda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her bir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firma kendi faaliyet sahasına giren konularda sponsor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olmaktadır.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Diğer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ortak sponsorlar da aynı şekilde kendi ilgi alanına giren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konularda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organizasyonda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yapmaktadır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Ancak belirlenen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her bir alanda sadece tek bir firma sponsor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olarak bulunmaktadır.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Örneğin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organizasyonun konaklama sponsorluğunu üstlenen bir otelin yanı sıra bir başka otel de aynı konuda ortak sponsor olamamakta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benzer şekilde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organizasyonun ulaşım ayağında da sadece bir kurum sponsor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Sponsorun Türü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 açısından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sponsorluk kategorilerinde önemli bir ayrım 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kurumların niteliği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açısından ortaya çıkmaktadır. Bu anlamda bir faaliyeti destekleyen kuruluşları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profesyonel sponsor, yarı profesyonel sponsor ve klasik sponsor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olarak nitelemek mümkündür.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Profesyonel sponsorlar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faaliyetinde bulunan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kuruluşlar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çoğunlukla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farklı sektörlerde faaliyet gösteren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profesyonel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ticari firmalardır.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firmalar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kendi sektörlerinde rakip kuruluşlar karşısında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pazar payını artırmak ve rekabette üstün bir konuma gelebilmek için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tanıtım faaliyetlerine ağırlık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vermek durumundadır.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Örneğin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 malzemesi üreten bir firmanın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önemli bir spor organizasyonunda gerçekleştireceği sponsorluk faaliyeti markasının tanınırlığını artırabilecek ve imajına olumlu katkı sağlayabilecektir.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Yarı profesyonel sponsorlar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Ticari amaçlardan ziyade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belli bir konuda faaliyet göstermek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üzere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kurulmuş olan vakıflar,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ilgi alanlarına giren organizasyon veya kişileri desteklemek amacıyla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gerçekleştirdiği çalışmalarında yarı profesyonel sponsor olarak nitelendirilmektedir.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Bu tarz sponsorların çoğunlukla s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ağlık, eğitim, bilim ve benzeri alanlarda destekleme faaliyeti içinde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oldukları görülmektedir. Eğlence unsurundan ziyade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sosyal amaçları ön planda tutan bu tarz sponsorların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yaptıkları destek faaliyetlerine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örnek olarak yurt içi ve yurt dışı eğitim çalışmaları, burs sağlama ve benzeri şekillerde destek faaliyetleri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gösterilebilir.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Klasik sponsorlar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Sponsorluğu salt ticari ve pazarlamaya yönelik bir etkinlik olarak görmeyip daha ziyade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hedef kitlesiyle arasında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olumlu bir iletişim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kurma amacı güden kurum veya kuruluşlar “klasik sponsorlar” olarak nitelenmektedir.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Yukarıda değinildiği üzere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profesyonel sponsorlar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faaliyet gösterdikleri sektörlere paralel organizasyonlarda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ürün veya marka tanınırlığını artırma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amacıyla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yapmaktadır.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Sponsorluğun Çeşitliliği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Sponsorluk faaliyetinde bulunan kuruluşların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destekledikleri alanların çeşitliliğine göre de sponsorluk kategorileri ayrıştırılabilmektir.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kapsamda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‘tek taraflı sponsorluk’ ve ‘çok taraflı sponsorluk’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olmak üzeri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iki 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kategorisi belirlenmiştir.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Tek taraflı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Sponsorluk faaliyetleri genel olarak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spor, sanat, kültür, çevre ve benzeri alanlarda gerçekleşmektedir.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Kurum veya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kuruluşun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bu alanların sadece birinde 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faaliyetlerini yoğunlaştırmasına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tek taraflı 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denmektedir. Bu tarz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sponsorlukta belirlenen alanın alt dallarında da 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yapılabilmektedir.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 açısından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kategorileri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 yapılan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kişi, kuruluş ya da marka açısından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sponsorluk kategorileri,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Sponsorluğa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verilen öneme göre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kategorileri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Örneğin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 firma spor alanında tek taraflı 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yapacağı zaman bu alanın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alt dalları olan futbol, basketbol ve benzeri konuların birinde veya birkaçında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faaliyetlerini yoğunlaştırabilir.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Çok taraflı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Bir kurum veya kuruluşun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spor, sanat, kültür, çevre ve benzeri alanların birkaçında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birden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faaliyetleri yürütmesi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“çok taraflı sponsorluk”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olarak nitelenmektedir. Günümüzde özellikle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çok uluslu firmaların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amaçları doğrultusunda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farklı alanlarda sponsorluk faaliyetleri gerçekleştikleri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görülmektedir.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Bu kapsamda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örneğin bir firma hem bir spor organizasyonunu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desteklemekte, öte yandan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 müzik organizasyonuna da destek sunabilmektedir.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Böyle uygulamalar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firmaların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farklı hedef kitlelerine ulaşabilmesini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kolaylaştırmaktadır.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 YAPILAN KİŞİ, KURULUŞ YA DA MARKA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AÇISINDAN SPONSORLUK KATEGORİLERİ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faaliyetlerindeki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ikinci taraf; desteklenen kişi veya kuruluştur.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bağlamda sponsor açısında yapılan kategorileştirmeler gibi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 yapılan kişi veya kuruluş açısından da sponsorluk kategorileri bulunmaktadır.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Bu kapsamda yer alan kategoriler;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“sponsorluğu yapılan kişi veya kuruluşun karşı faaliyetinin türü”, “sponsorluğu yapılan bireylerin veya grupların türü” ve “sponsorluğu yapılan kişi veya kuruluşun yaptığı faaliyetin sınıfı”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başlıkları altında değerlendirilmektedir.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 Yapılan Kişi veya Kuruluşun Karşı Faaliyetinin Türü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yapan kurum veya kuruluşlar belirlenen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organizasyonları para malzeme ve hizmet sunumu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gibi yönlerden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desteklemektedir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. Sağlanan bu destek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karşılığında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ise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 yapılan kişi veya organizasyonlardan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belirli ölçülerde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yararlanılmaktadır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Büyük ölçüde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 kuruluşun tanıtımı ve hedef kitle nazarında olumlu bir imaj oluşturulması yönünde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karşı faaliyetler kapsamında değerlendirilebilecek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çeşitli uygulamalar görülmektedir.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Örneğin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 spor organizasyonu için sponsor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olan kuruluşun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ismi, logosu vb. söz konusu etkinlik süresinde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dikkat çekici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birçok platformda kullanılmaktadır.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Sporcuların formalarından basın toplantısı yapılan mekânların arka fonuna, müsabaka ortamındaki reklam panolarından organizasyonla ilgili yazılı materyale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kadar birçok alanda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 firmaya tanıtım olanakları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sunulması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yüklenilen karşı faaliyetler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kapsamında değerlendirilebilir.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 Yapılan Birey veya Grupların Türü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faaliyetleriyle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desteklenen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kişi veya organizasyonlar,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yapılan katkıya gereksinimleri bakımından farklı kategoriler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altında değerlendirilmektedir.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büyük ölçüde gerçekleştirilmekte olduğu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 ve sanat gibi alanlarda faaliyette bulunan kişi veya grupların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sponsorluktan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sağlanacak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gelirlere ihtiyaç seviyeleri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farklı boyutlarda olabilmektedir.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Bu bağlamda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yapılan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bireylerin veya grupların türlerini ‘profesyonel kişi veya gruplar’, ‘yarı profesyonel kişi veya guruplar’ ve ‘amatörler’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olarak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üç başlık altında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ele almak mümkündür.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 AÇISINDAN SPONSORLUK KATEGORİLERİ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faaliyetinde bulunacak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olan kuruluş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belirlenen organizasyona farklı şekillerde destek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sağlayabilmektedir. Bunun yanı sıra desteklenecek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faaliyetin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tek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sponsoru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olabileceği gibi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birden fazla sponsoru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olabilmekte ve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her bir sponsorun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yapacağı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katkı türü farklı şekillerde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gerçekleşebilmektedir.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Profesyonel kişi veya gruplar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Organizasyon veya etkinliklerini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gerçekleştirmeleri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büyük ölçüde sağlayabilecekleri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sponsorluklara bağlı olan kişi veya gruplar bu kapsamda değerlendirilmektedir.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Profesyonel kişi veya gruplar kategorisine genellikle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gelirinin önemli bir kısmını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sponsorluktan sağlayan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sporcular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ve bir ölçüde de belirli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sanat dallarıyla uğraşan kişi veya gruplar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örnek verilebilir.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Yarı profesyonel kişi veya gruplar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Maddi anlamda sıkıntısı olmayan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bununla birlikte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sanat, spor gibi alanlarda gerçekleştirecekleri faaliyetlerde sponsorlardan edindikleri katkıları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kullanan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kişi veya gruplar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kapsamda değerlendirilmektedir.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Bu kategori için sağlanacak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‘profesyonel kişi veya gruplar’ da olduğu kadar yaşamsal bir gereklilik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olarak değerlendirilmemektedir. ‘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Amatörler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‘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Yarı profesyonel kişi veya gruplar’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kategorisinde olduğu gibi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ciddi oranda maddi gücü olan ve sponsorluğa gereksinimleri spor, sanat vb.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Aktivitelerinin sadece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belirli kısımlarını finanse etmekten ibaret olan kişi veya gruplar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‘amatörler’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olarak nitelenmektedir.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‘Amatörler’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kategorisinde değerlendirilen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kişi veya gruplar, farklı alanlarda çalışan ve aslında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gelir seviyeleri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son derece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iyi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konumda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olan kesimlerdir.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Örneğin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kategorideki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kişi veya gruplar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gerçekleştirecekleri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 ya da sanat etkinliklerinde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sadece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konaklama giderlerini karşılamak üzere bir otelden sponsorluk desteği alabilmektedirler.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kategorideki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kişi veya gruplar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gerçekleştirecekleri spor ya da sanat faaliyetlerinde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sadece teçhizat giderleri ya da benzer spesifik gereksinimlerini karşılama noktasında da sponsorluk arayışına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girebilmektedirler.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 Yapılan Faaliyetin Yoğunluk Seviyesi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yapılacak olan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kişi veya kuruluşların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desteklenmesi düşünülen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aktivitelerinin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 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organizasyonlarının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niteliği/önemi konusunda da farklı boyutlar söz konusu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olabilmektedir. Desteklenecek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aktivitelerin boyutları farklı farklı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olabileceğinden, yapılacak sponsorlukta da değişik uygulamalar görülebilecektir.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Genişlik seviyesi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yapılarak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desteklenecek kişi veya grupların aktiviteleri,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geniş bir çerçevede ve fazla yoğun olmayan bir nitelikte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ise bu seviyeden söz edilebilir. Çok fazla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profesyonel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bir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şekilde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organize edilmeyen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bireysel sporlar, bilim veya çevre korumaya ilişkin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kişi veya grupların desteklenmesi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seviye kapsamında değerlendirilmektedir.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Sponsorluk faaliyetlerinde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genişlik seviyesi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olarak nitelenen uygulamalar genel anlamda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fazla profesyonel bir niteliği olmayan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bir başka anlatımla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amatör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sayılabilecek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kişi veya organizasyonların desteklenmesi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şeklinde kendini göstermektedir.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Faaliyet seviyesi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Desteklenecek olan kişi veya organizasyonların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belirli bir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sistematik dâhilinde bulunduğu, yarışmalar ve benzeri yollarla kamuoyunun ilgisinin yüksek seviyede sağlandığı aktiviteler bu kapsamda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değerlendirilmektedir. “Genişlik seviyesi”ne göre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daha düzenli ve etkin bir niteliği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olan bu seviyedeki aktiviteler kapsamında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profesyonel sporcuların, toplumda belirli bir tanınırlığı olan sanatçıların ve benzeri kişi, grup veya organizasyonların aktiviteleri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örnek verilebilir.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Zirve seviyesi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yapılan kişi veya kuruluşun aktivitelerinin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ulusal ya da uluslararası düzeyde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yarışmalara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konu olacak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nitelikte ve ciddiyette olması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durumunda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seviyeden söz edilebilmektedir.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Bu bağlamda sponsor açısından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kategorileri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üç farklı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düzeyde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ele alınabilmektedir: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Sponsorun yaptığı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katkının türü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sayısı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Sponsorun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türü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Dünyaca ünlü sporcuların, sanatçıların, bilim adamları veya kuruluşlarının etkinlikleri bu kapsamda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değerlendirilmekte ve bunlara yönelik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gerçekleştirilecek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faaliyetlerinin seviyesi 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ciddi ve büyük boyutlarda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SPONSORLUĞA VERİLEN ÖNEME GÖRE SPONSORLUK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KATEGORİLERİ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Günümüzde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birçok firma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hedef kitlesiyle iletişiminde ve pazar payını yükseltmede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önemli bir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halkla ilişkiler mecrası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olarak değerlendirmektedir.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Diğer reklam ve tanıtım faaliyetlerinin yanı sıra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faaliyetleri,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firmalara daha etkili ve pozitif bir imaj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oluşturabilme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fırsatı sağlamaktadır.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Pasif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Firmaların sponsorluktan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ilk etapta fazla bir beklentiye girmeksizin,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 anlamda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denemek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maksadıyla gerçekleştirdikleri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küçük çaplı destekleme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faaliyetleri “pasif sponsorluk”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olarak nitelendirilmektedir.Genellikle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orta büyüklükte kuruluşlar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tarafından yapılan bu tür sponsorluk girişimlerinde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firma yapacağı destek faaliyetlerine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büyük bir bütçe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ayırmamaktadır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Odaklanmış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Firmaların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çoğunlukla kendi faaliyet konuları dâhilinde,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spesifik bir alanda yoğunlaştırdıkları sponsorluk faaliyetleridir.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tarz sponsorlukta, uygulaması sıklıkla görülen bilindik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spor, sanat alanlarından ziyade fazla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yapılmamış alanlar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belirlenerek destekleme faaliyetleri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noktalara yoğunlaştırılmaktadır.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Odaklanmış sponsorluktan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verim alınabilmesi için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yöndeki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çalışmaların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“pasif sponsorluk”taki gibi deneme mahiyetinde değil;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planlı, sürekli ve düzenli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bir şekilde sürdürülmesi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gerekmektedir. Bu da firmaların odaklanmış sponsorluğa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ciddiyetle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yaklaşmalarını ve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büyük önem vermelerini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gerektirmektedir.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Aktif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Dünyaca ünlü ve tanınmış büyük firmaların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uygulayageldikleri sponsorluk biçiminin çoğunlukla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“aktif sponsorluk”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şeklinde olduğu görülmektedir. Bu tarz sponsorlukta yoğun bir şekilde takip edilmekte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spor, sanat, kültür, çevre ve benzeri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alanlarda gerçekleştirilen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planlı ve büyük kapsamlı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desteklemeler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söz konusudur.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DEĞERLENDİRME SORULARI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1. Aşağıdakilerden hangisi sponsor açısından sponsorluk kategorileri içindeki düzeylerden biridir?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Sponsorluk dönemi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b) Sponsor sayısı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Sponsorluk sözleşmesi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Sponsor yasası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Sponsor odağı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2. Aşağıdakilerden hangisi sponsorun desteklenecek faaliyete yaptığı katkı türlerinden biridir?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Mevzuat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Enformasyon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Personel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d) Hizmet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Liderlik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3. Desteklenecek organizasyonun sponsorluğunu çoğunlukla tek başına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üstlenen kuruluşlar ………..……… olarak nitelendirilmektedir.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Cümlede boş bırakılan yerlere aşağıdakilerden hangisi gelmelidir?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Program sponsoru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Sosyal sponsor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c) Ana sponsor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Paralel sponsor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Ortak sponsor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4. Aşağıdakilerden hangisi desteklenen organizasyonlarda ana sponsorun marka/logosunu görünür kılabildiği alanlar içinde yer almaz?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Davetiye ve afişler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Açık hava ve iç mekân düzenlemeleri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Gazete ve dergi ilanları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Katalog, dosya vb. dokümanlar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e) Benzer organizasyonların tanıtımı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Sponsorun Yaptığı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Katkının Türü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Sponsorluk faaliyetlerinde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spor, sanat, kültür ve benzeri alanlarda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belirlenen herhangi bir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aktiviteye veya kişi/kuruma destek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sağlamak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esastır. Bu faaliyetler işletmenin birincil uğraş alanları olmamakla birlikte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yapılan katkılar kuruluşun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hedef kitleye ulaşmasını kolaylaştırabildiği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gibi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imajını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pozitif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bir düzeye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çıkarabilmektedir.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5. Bir organizasyonu desteklemek üzere birden fazla sponsor kuruluşun devreye girmesi ve her birinin sunduğu katkının bir bütünlük oluşturması durumu hangi tür sponsorluk olarak nitelendirilmektedir?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a) Ortak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Ekipman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Klasik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Pasif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Odaklanmış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6. Ticari amaçlardan ziyade belli bir konuda faaliyet göstermek üzere  kurulmuş olan vakıflar, ilgi alanlarına giren organizasyon veya kişileri destekledikleri durumda ne tür sponsor olarak nitelenir?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Profesyonel sponsorlar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b) Yarı profesyonel sponsorlar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Amatörler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Hizmet sponsorları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Aktif sponsorlar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7. Sponsorluğu salt ticari ve pazarlamaya yönelik bir etkinlik olarak görmeyip daha ziyade hedef kitlesiyle arasında olumlu bir iletişim kurma amacındaki kurum veya kuruluşlar hangi tür sponsor olarak nitelendirilmektedir?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Pasif sponsorlar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Hizmet sponsorları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Tek taraflı sponsorlar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d) Klasik sponsorlar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Profesyonel sponsorlar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8. Sponsorluğu yapılan kişi veya kuruluşun faaliyetlerinin ulusal ya da uluslararası düzeyde yarışmalara konu olacak nitelikte ve ciddiyette olması durumu aşağıdaki hangi kavramla ifade edilmektedir?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Genişlik seviyesi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Faaliyet seviyesi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c) Zirve seviyesi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Giriş seviyesi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Orta seviye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9. Firmaların sponsorluktan ilk etapta fazla bir beklentiye girmeksizin, biranlamda denemek maksadıyla gerçekleştirdikleri küçük çaplı destekleme faaliyetleri hangi tür sponsorluk olarak nitelendirilmektedir?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a) Pasif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Odaklanmış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Aktif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Profesyonel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Sosyal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10. Aşağıdakilerden hangisi sponsorluğa verilen öneme göre sponsorluk kategorileri içinde yer almaktadır?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Resmî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Ortak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Tek taraflı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Hizmet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e) Aktif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300" spc="-1" strike="noStrike">
                <a:solidFill>
                  <a:srgbClr val="c9211e"/>
                </a:solidFill>
                <a:latin typeface="Arial"/>
              </a:rPr>
              <a:t>https://adm.ataaof.edu.tr/unite.aspx?d=RSypcFzpr/2joPsqbx%2070Q==&amp;dui=aaVSuMdpW6DNLfKs+QYh/Q==&amp;t=p</a:t>
            </a:r>
            <a:endParaRPr b="0" lang="tr-TR" sz="13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Bu çerçevede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sponsorların destekleyecekleri faaliyetlere üç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farklı biçimde katkı sağladıkları görülmektedir: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Para,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Malzeme-teçhizat-ekipman,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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Hizmet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Para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Günümüzde önemi hızla artmakta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spor, sanat ve benzeri alanlarda gerçekleştirilmekte olan organizasyonların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profesyonel bir tarzda gerçekleştirilmeleri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son derece yüksek maliyetlere neden olmaktadır.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Dolayısıyla bu tarz organizasyonların gerçekleşebilmesinde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en büyük gereksinim para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olarak görülmektedir.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noktada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olacak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kuruluş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destekleyeceği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etkinliğin mali yükümlülüğünü üzerine alarak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organizasyonun gerçekleşebilmesini sağlamaktadır.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4440" cy="513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Örneğin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kere yapılacak konser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organizasyonunun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sponsorluğunu üstlenecek bir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kuruluş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bu etkinlik için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kez ödeme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yapmaktadır.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Ancak yine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 müzik organizasyonu örneğinde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eğer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seri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hâlde gerçekleştirilecek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etkinlik söz konusu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ise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kuruluş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belirlenen bir süre dâhilinde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parasal yardımlara devam edebilecektir.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</TotalTime>
  <Application>LibreOffice/7.4.3.2$Windows_x86 LibreOffice_project/1048a8393ae2eeec98dff31b5c133c5f1d08b890</Application>
  <AppVersion>15.0000</AppVersion>
  <Words>2214</Words>
  <Paragraphs>185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2024-02-24T12:41:21Z</dcterms:created>
  <dc:creator/>
  <dc:description/>
  <dc:language>tr-TR</dc:language>
  <cp:lastModifiedBy/>
  <dcterms:modified xsi:type="dcterms:W3CDTF">2024-03-28T17:51:35Z</dcterms:modified>
  <cp:revision>174</cp:revision>
  <dc:subject/>
  <dc:title>Lights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Özel</vt:lpwstr>
  </property>
  <property fmtid="{D5CDD505-2E9C-101B-9397-08002B2CF9AE}" pid="3" name="Slides">
    <vt:i4>50</vt:i4>
  </property>
</Properties>
</file>