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21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3.xml.rels" ContentType="application/vnd.openxmlformats-package.relationships+xml"/>
  <Override PartName="/ppt/slides/_rels/slide7.xml.rels" ContentType="application/vnd.openxmlformats-package.relationships+xml"/>
  <Override PartName="/ppt/slides/_rels/slide51.xml.rels" ContentType="application/vnd.openxmlformats-package.relationships+xml"/>
  <Override PartName="/ppt/slides/_rels/slide24.xml.rels" ContentType="application/vnd.openxmlformats-package.relationships+xml"/>
  <Override PartName="/ppt/slides/_rels/slide8.xml.rels" ContentType="application/vnd.openxmlformats-package.relationships+xml"/>
  <Override PartName="/ppt/slides/_rels/slide52.xml.rels" ContentType="application/vnd.openxmlformats-package.relationships+xml"/>
  <Override PartName="/ppt/slides/_rels/slide25.xml.rels" ContentType="application/vnd.openxmlformats-package.relationships+xml"/>
  <Override PartName="/ppt/slides/_rels/slide9.xml.rels" ContentType="application/vnd.openxmlformats-package.relationships+xml"/>
  <Override PartName="/ppt/slides/_rels/slide53.xml.rels" ContentType="application/vnd.openxmlformats-package.relationships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slides/_rels/slide54.xml.rels" ContentType="application/vnd.openxmlformats-package.relationships+xml"/>
  <Override PartName="/ppt/slides/_rels/slide55.xml.rels" ContentType="application/vnd.openxmlformats-package.relationships+xml"/>
  <Override PartName="/ppt/slides/_rels/slide56.xml.rels" ContentType="application/vnd.openxmlformats-package.relationships+xml"/>
  <Override PartName="/ppt/slides/_rels/slide57.xml.rels" ContentType="application/vnd.openxmlformats-package.relationships+xml"/>
  <Override PartName="/ppt/slides/_rels/slide58.xml.rels" ContentType="application/vnd.openxmlformats-package.relationships+xml"/>
  <Override PartName="/ppt/slides/_rels/slide59.xml.rels" ContentType="application/vnd.openxmlformats-package.relationships+xml"/>
  <Override PartName="/ppt/slides/_rels/slide60.xml.rels" ContentType="application/vnd.openxmlformats-package.relationships+xml"/>
  <Override PartName="/ppt/slides/_rels/slide61.xml.rels" ContentType="application/vnd.openxmlformats-package.relationships+xml"/>
  <Override PartName="/ppt/slides/_rels/slide62.xml.rels" ContentType="application/vnd.openxmlformats-package.relationships+xml"/>
  <Override PartName="/ppt/slides/_rels/slide63.xml.rels" ContentType="application/vnd.openxmlformats-package.relationships+xml"/>
  <Override PartName="/ppt/slides/_rels/slide64.xml.rels" ContentType="application/vnd.openxmlformats-package.relationships+xml"/>
  <Override PartName="/ppt/slides/_rels/slide65.xml.rels" ContentType="application/vnd.openxmlformats-package.relationships+xml"/>
  <Override PartName="/ppt/slides/_rels/slide66.xml.rels" ContentType="application/vnd.openxmlformats-package.relationships+xml"/>
  <Override PartName="/ppt/slides/_rels/slide67.xml.rels" ContentType="application/vnd.openxmlformats-package.relationships+xml"/>
  <Override PartName="/ppt/slides/_rels/slide6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slide" Target="slides/slide64.xml"/><Relationship Id="rId68" Type="http://schemas.openxmlformats.org/officeDocument/2006/relationships/slide" Target="slides/slide65.xml"/><Relationship Id="rId69" Type="http://schemas.openxmlformats.org/officeDocument/2006/relationships/slide" Target="slides/slide66.xml"/><Relationship Id="rId70" Type="http://schemas.openxmlformats.org/officeDocument/2006/relationships/slide" Target="slides/slide67.xml"/><Relationship Id="rId71" Type="http://schemas.openxmlformats.org/officeDocument/2006/relationships/slide" Target="slides/slide68.xml"/><Relationship Id="rId7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4294967295 Dikdörtgen"/>
          <p:cNvSpPr/>
          <p:nvPr/>
        </p:nvSpPr>
        <p:spPr>
          <a:xfrm>
            <a:off x="1584000" y="648000"/>
            <a:ext cx="6473160" cy="25923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4294967295 Dikdörtgen"/>
          <p:cNvSpPr/>
          <p:nvPr/>
        </p:nvSpPr>
        <p:spPr>
          <a:xfrm>
            <a:off x="4104000" y="4896000"/>
            <a:ext cx="4385520" cy="3398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B9ADC754-33E9-4E68-9493-E81E0F02D127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1 Yuvarlatılmış Dikdörtgen"/>
          <p:cNvSpPr/>
          <p:nvPr/>
        </p:nvSpPr>
        <p:spPr>
          <a:xfrm>
            <a:off x="25920" y="4628880"/>
            <a:ext cx="6113520" cy="115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8640" bIns="86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2 Yuvarlatılmış Dikdörtgen"/>
          <p:cNvSpPr/>
          <p:nvPr/>
        </p:nvSpPr>
        <p:spPr>
          <a:xfrm>
            <a:off x="3859200" y="5324400"/>
            <a:ext cx="6233760" cy="7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3 Serbest Form"/>
          <p:cNvSpPr/>
          <p:nvPr/>
        </p:nvSpPr>
        <p:spPr>
          <a:xfrm>
            <a:off x="4044960" y="4944960"/>
            <a:ext cx="720" cy="480960"/>
          </a:xfrm>
          <a:custGeom>
            <a:avLst/>
            <a:gdLst>
              <a:gd name="textAreaLeft" fmla="*/ 1080 w 720"/>
              <a:gd name="textAreaRight" fmla="*/ 6120 w 720"/>
              <a:gd name="textAreaTop" fmla="*/ 1080 h 480960"/>
              <a:gd name="textAreaBottom" fmla="*/ 486360 h 4809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94967295 Dikdörtgen"/>
          <p:cNvSpPr/>
          <p:nvPr/>
        </p:nvSpPr>
        <p:spPr>
          <a:xfrm>
            <a:off x="1584000" y="648000"/>
            <a:ext cx="6473160" cy="25923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4294967295 Dikdörtgen"/>
          <p:cNvSpPr/>
          <p:nvPr/>
        </p:nvSpPr>
        <p:spPr>
          <a:xfrm>
            <a:off x="4104000" y="4896000"/>
            <a:ext cx="4385520" cy="3398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35449058-5DBA-461D-A7AD-225489B1DE3B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1 Yuvarlatılmış Dikdörtgen"/>
          <p:cNvSpPr/>
          <p:nvPr/>
        </p:nvSpPr>
        <p:spPr>
          <a:xfrm>
            <a:off x="25920" y="4628880"/>
            <a:ext cx="6113520" cy="115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8640" bIns="86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2 Yuvarlatılmış Dikdörtgen"/>
          <p:cNvSpPr/>
          <p:nvPr/>
        </p:nvSpPr>
        <p:spPr>
          <a:xfrm>
            <a:off x="3859200" y="5324400"/>
            <a:ext cx="6233760" cy="7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3 Serbest Form"/>
          <p:cNvSpPr/>
          <p:nvPr/>
        </p:nvSpPr>
        <p:spPr>
          <a:xfrm>
            <a:off x="4044960" y="4944960"/>
            <a:ext cx="720" cy="480960"/>
          </a:xfrm>
          <a:custGeom>
            <a:avLst/>
            <a:gdLst>
              <a:gd name="textAreaLeft" fmla="*/ 1080 w 720"/>
              <a:gd name="textAreaRight" fmla="*/ 6120 w 720"/>
              <a:gd name="textAreaTop" fmla="*/ 1080 h 480960"/>
              <a:gd name="textAreaBottom" fmla="*/ 486360 h 4809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8120"/>
            <a:ext cx="8993520" cy="65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Spor Sponsorluğu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2640" cy="440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Spor Sponsorluğuna Genel Bir Bakış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Bireysel Sporlarda Sponsorluk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Takım Sporlarında Sponsorluk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Bölgesel-Ulusal Spor Organizasyonlarında Sponsorluk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Uluslararası Spor Organizasyonlarında Sponsorluk 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1700" spc="-1" strike="noStrike">
                <a:solidFill>
                  <a:srgbClr val="ffffff"/>
                </a:solidFill>
                <a:latin typeface="Arial"/>
              </a:rPr>
              <a:t>Spor Yayınları Sponsorluğu </a:t>
            </a: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1143000"/>
            <a:ext cx="8972640" cy="412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 organizasyonlarının ulusal ve uluslararası ölçeklere ulaşması,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ulus aşırı tanıtımı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da olanaklı hâle getirmiştir.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Bu ölçekte tanıtım yapmak firmaların ana hedeflerinden biridir.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Reklamların ve diğer tanıtım yöntemlerinin sınırlandırıldığı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alanlarda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en önemli tanıtım aracına dönüşür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Örneğin;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Alkol ve tütün ürünlerinin reklam ve tanıtımına ilişkin yasal düzenlemeler sponsorluk faaliyetlerindeki etkinliğinin artmasına neden olmuştur.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Reklamı yapılacak ürünlerin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profesyonel hizmet anlayışı içerisinde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ajans, yapım ve medya pazarlama maliyetlerinin artması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sponsorları farklı tanıtım mecralarına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yönlendirmiştir.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Yapılan sponsorluk faaliyetlerinin hedef kitleler üzerinde olumlu etkisi, spor sponsorluğunun da artmasına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sebep olmuştur.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Reklam gibi doğrudan tanıtım amacı güden pazarlama teknikleri yerine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dolaylı pazarlama amacı güden sponsorluk faaliyetlerinin medyada daha fazla ilgi görmesi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firmaların spor sponsorluğu alanına da yoğun ilgi göstermesini sağlamıştır.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Tüketiciler tarafından reklam izleme pratiğinin zamanla yok olması,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kanal değiştirme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(zapping)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eylemine yönelmesi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reklam verenleri sponsorluk gibi daha sağlıklı pazarlama stratejilerine yönlendirmiştir.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sponsorluğuyla kurulmak istenen iletişim, tarafları daha sağlıklı bir sonuca ulaştırır.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Hedef kitlesinin genel oluşu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sponsorları da bu alana çeker.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spor organizasyonunda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birçok sponsorun yer alması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bu duruma örnek olarak gösterilebilir.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Sporun doğasında bulunan rekabet etme, yarışma, kazanma, kaybetme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gibi unsurlar onu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toplum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içerisinde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daha popüler hâle getirmiştir.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Sonucun ne olacağı merakı, herkesin dikkatinin spor müsabakasına yoğunlaşmasına sebep olmuştur.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büyük kitleleri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ortak duygular içerisinde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araya getiren olağanüstü bir güçtür.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Bu yönüyle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sosyal yaşam üzerinde oldukça etkilidir.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SPOR SPONSORLUĞUNA GENEL BİR BAKIŞ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“ticari” ve “hayırseverlik”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olmak üzere iki farklı biçimde ortaya çıkmıştır.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Ticari sponsorluk;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kitlelerin talep ettiği, ilgi duyduğu alanlara işletmelerin finansal destek vererek yürüttüğü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“örgütsel destekleyicilik”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faaliyetleridir.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uygulamaları içerisinde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bütün dünya ülkelerinde spor sponsorluğu, işletmeler (kişi ve kurumlar) bakımından daha cazip bir uygulama hâline gelmiştir.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Tablo 6.1.de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görüleceği üzere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sponsorluk harcamaları içerisinde sahip olduğu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%69’luk oran ile bu alanda öncülük yapmaktadır.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8" name="" descr=""/>
          <p:cNvPicPr/>
          <p:nvPr/>
        </p:nvPicPr>
        <p:blipFill>
          <a:blip r:embed="rId1"/>
          <a:stretch/>
        </p:blipFill>
        <p:spPr>
          <a:xfrm>
            <a:off x="353520" y="214920"/>
            <a:ext cx="9548640" cy="5242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Spor endüstrisinin, pazar özellikleri ve taraflarına sağladığı imkânlar aşağıdaki gibidir: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Liglerde mücadele etme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gibi katılımsal imkân sağlar.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Basketbol, futbol müsabakaları izlemek gibi seyirsel bir ürün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sunar.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 ve fitness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gibi etkinlikler için gerekli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araç gereci sunar.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Tanıtım ve tutundurma amaçlı ticari eşyalar sunar. Kulüp t- shirtleri, takım şapkaları gibi.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yapılabilecek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tesisler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sunar.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Rekreasyonel etkinlik ve bu etkinliklerin devamı için gerekli olan hizmeti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sunar.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 organizasyonlarının yönetimi ve pazarlamasını içerir.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Olimpiyat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gibi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büyük organizasyonların düzenlenmesi.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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Basın yayın işletmelerinin sunduğu içeriklerin sunumu ve diğer medya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etkinlikleri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Marketing Surveys tarafından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2004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yılında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yapılan araştırmada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sponsorluğun sektörel dağılımı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Tablo 6.2.de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gösterilmektedir.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3" name="" descr=""/>
          <p:cNvPicPr/>
          <p:nvPr/>
        </p:nvPicPr>
        <p:blipFill>
          <a:blip r:embed="rId1"/>
          <a:stretch/>
        </p:blipFill>
        <p:spPr>
          <a:xfrm>
            <a:off x="180720" y="247680"/>
            <a:ext cx="9638640" cy="5209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 ekonomisi</a:t>
            </a:r>
            <a:r>
              <a:rPr b="0" lang="tr-TR" sz="2400" spc="-1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diğer endüstriler ile eklemlenerek kapsadığı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yıllık ekonomik hacim yaklaşık 500 milyar dolar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civarındadır. Dünyadaki popülerliği ve kitlelerin ilgisi sayesinde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futbol endüstrisi bu gelirin 2/3 sini oluşturmaktadır.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BİREYSEL SPORLARDA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Herhangi bir spor dalında, amatör veya profesyonel olarak görev alan sporculardan başarılı olanların veya ileride başarılı olması beklenenlerin ihtiyaçlarının karşılanması veya maddi olarak desteklenmesiyle sponsorluk yapılmaktadır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Desteklenen sporcular aracılığıyla,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hedeflerine daha çabuk ulaşması ve daha geniş kitlelere erişebilmesi amacıyla bireysel sporcular desteklenmektedir.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Bireysel sporcu sponsorluğunda sponsorluğun farklı türleri vardır.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Bireysel sporcuların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sponsorluk faaliyeti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herhangi bir aktif faaliyet içinde olmadığı sponsorluk pasif sponsorluk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türü bunlardan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ilkidir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Sporcu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yapması gereken spor faaliyetini gerçekleştirirken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giymiş olduğu forma ve/veya ayakkabıda sponsorun markası yer almaktadır.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Bireysel sporcuların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yapmış oldukları spor faaliyetiyle hiçbir ilgisi, bağlantısı bulunmayan sponsorluk faaliyetinde olmaları da ikinci tür sponsorluğu oluşturmaktadır.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 tür sponsorluklarda amaç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sporcunun tanınmışlığından faydalanarak marka, ürün veya kuruluşun reklamını tanıtımını yapmaktır.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•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 dönem Galatasaray futbol kulübünde spor yaşamını sürdüren dünyaca ünlü Hollandalı futbolcu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Wesley Sneijder’in Lipton İce Tea reklamlarında oynaması bu tür sponsorluğa verilebilecek örneklerdendir.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Hayırseverlik sponsorluğu;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herhangi bir olayın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ekonomik amaç gütmeksizin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sosyal ve kültürel nedenlerle desteklenmesi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olarak tanımlanmaktadır.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Sporcunun sponsor tarafından desteklenebilmesi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dürüstlük, sempatiklik, inandırıcılık, medyatiklik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gibi özellikleri taşıması yanında,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dikkat çekebilmesi için de tanınmış bir kişilik olması gerekmektedir.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Örneğin sporcunun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alkol, uyuşturucu, doping gibi kötü alışkanlıklarının ve özel hayatında herhangi bir olumsuzluğun olmaması gerekir.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Bireysel sporcuların sponsorluk anlaşmalarında bazen firmalar farklı yöntemler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uygulamaktadırlar.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Gelecekte ünlü olabilecek başarılı sporcuları tercih ederek marka imajına olumlu katkı sağlamaktadırlar.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Spor giyim firması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Nike’in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pazar payını artırabilmek için risk alıp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North Carolina State University’nin son yılında profesyonelliğe geçme aşamasında olan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genç basketbolcu Michael Jordan’ın sponsorluğunu üstlenmesini gösterebiliriz.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Bireysel sporcuyla takımını destekleyen sponsorların farklı olması mümkündür.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Türk Milli Takımı’nın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sponsorluğunu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Turkcell’in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futbolcuların bireysel sponsorluğunu ise Coca Cola’nın yapması gibi.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sporcunun formasıyla ayakkabısını da ayrı sponsorlar karşılayabilmektedir.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Bireysel sporcuların sponsorluğunu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takım sponsorluğunda da olduğu gibi ağırlıklı olarak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malzeme ve teçhizat üreten markalar üstlenmektedir.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markaların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(Adidas, Nike, Umbro, Hummel, gibi),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bireysel sporcularla yaptığı sponsorluk anlaşmaları kuruluş ve sporculara şu katkıları sağlamaktadır: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Sporcularla gerek sözleşme yapılarak gerekse sözleşme yapılmadan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ürünlerini ücretsiz kullanmaları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sağlanmaktadır.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Markalar bazen sporcuların kendi ürünlerini kullanması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teçhizatın yanı sıra para desteğinde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de bulunmaktadırlar.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Ünlü sporcularla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lisans veya reklam sözleşmeleri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yapılmaktadır.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•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Uluslararası düzeydeki bazı spor organizasyonlarına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ayni ve nakdî katkıda bulunmaktadırlar.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TAKIM SPORLARINDA 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Tüm dünyada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organizasyonları yerel, ulusal, uluslararası ve özel spor organizasyonları olarak düzenlenmekte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olup milyonlarca insanı yakından ilgilendirmektedir. Spor takımlarının sponsorluğunda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temel amaç, sponsor firmalar için tanıtım faaliyetlerinde bulunan takımlara finansal destek sağlanmasıdır.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Aydemir Okay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takımlarının sponsorluğunu takımların,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sponsorun ürün, marka veya isimlerini formalarında, kullandıkları teçhizatta izleyicilere duyurması ve sponsorun çeşitli reklamlarında yer alması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olarak tanımlamaktadır.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Sponsorlar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desteklediği takımların formalarında, teçhizatlarında logolarına, isimlerine yer vermelerinin yanı sıra, spor karşılaşmalarının gerçekleştirildiği sahalardaki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panolara, zemine, motor sporlarında ise kullanılan araçlara logolarını yerleştirebilmektedirler.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Hatta sponsorlar, takımın oyuncularıyla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reklam filmi çekebilme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, düzenleyecekleri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halkla ilişkiler faaliyetlerinde takım oyuncularının yer alması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gibi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hakları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da yapacakları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anlaşmalarla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elde edebilmektedirler.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Geçmiş yıllara kadar formasının ön yüzüne reklam almayan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dünyaca ünlü futbol takımı Barcelona’nın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Qatar Foundation ile yaptığı sponsorluk anlaşması sonrası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Katar’da kâr amacı gütmeyen , eğitim ve araştırma dallarına yönelmiş bir vakıf olan ‘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Qatar Foundation’nın tüm dünyada tanınması bu duruma örnek olarak gösterilebilir.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sponsorluğu, sanat sponsorluğu, kültür sponsorluğu, eğitim sponsorluğu, sağlık sponsorluğu ve çevre 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gibi geniş uygulama alanları mevcuttur.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alanlar içerisinde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önde gelen sponsorluk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biçimidir.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Takım sponsorluğunda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bir takımın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birden fazla sponsoru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olabilmektedir.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Mesela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A Milli Futbol Takımımızın sponsorluğunu Nike, Ülker, Efes, Coca Cola, Türkcell, Garanti, Mercedes Benz ve Turkish Airlines yapmaktadır.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Ayrıca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Teknosa, Sarar, Sürat Kargo gibi resmî tedarikçileri de mevcuttur.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BÖLGESEL-ULUSAL SPOR ORGANİZASYONLARINDA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Günümüzde spor organizasyonlarını düzenlemek oldukça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maliyetlidir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Organizasyonların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büyüklüğü, uluslararası-ulusal ya da yerel olması, bütçelerinin de boyutlarını belirlemektedir.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organizasyonlarının sponsorluğunda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kuruluş ya kendi adını kullanarak bir spor faaliyeti düzenlemekte ya da ulusal / uluslararası bir faaliyete sponsor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olarak katılmaktadır. Spor organizasyonlarının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sponsorluk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maliyetleri yüksek olduğu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için daha çok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büyük kuruluşlar tarafından üstlenilmektedir.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Ulusal-Bölgesel ölçekli spor organizasyonlarına sponsor olarak firmanın logosunu ya da adını organizasyonla birlikte anılmasını sağlamak,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özellikle medyada yer alan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bütün haber ve program içeriklerinde yer almak anlamına gelmektedir.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ULUSLARARASI SPOR ORGANİZASYONLARDA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SPONSORLUK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Küreselleşen yeni dünya düzeninde sektörel yapılar da birbirleriyle yakınlaşmaktadır. Firmalar bu yeni düzen içerisinde var olabilme, bir adım öne çıkabilme mücadelesi içerisindedir.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Günümüzde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medyanın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da sayesinde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uluslararası spor organizasyonları, kitleleri bir araya getiren önemli bir araç hâline gelmiştir.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296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Uluslararası organizasyonlar (Olimpiyatlar, Universiade, Gençlik Oyunları, Paralimpik Oyunlar, Dünya Kupaları, Tenis, Golf, Yatçılık Organizasyonları), dünyanın farklı noktalarındaki kitlelerin dikkatini aynı noktaya odaklayabilmektedir.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Olimpiyat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Modern Olimpiyatlarda 1896’dan itibaren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oyunları organize eden kentler, bu organizasyonu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kentin imaj ve prestijini arttırmak için üstlenmişlerdir.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Bunun yanı sıra ülkeler,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oyunların getireceği ekonomideki canlılık ve gelişme, turizm gelirlerinde artış, günümüzde yayın hakları ve reklamdan kazancın artışı, kent ve bulunduğu ülkenin tanınmasının yaratacağı etkiler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nedeniyle Olimpiyatları düzenleme konusunda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rekabet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söz konusudur.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Büyük spor organizasyonlarında firmaların sponsor faaliyetlerinden sağladıkları faydaya ek olarak bu tip organizasyonların düzenlendiği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şehirlerin yerel ekonomileri üzerinde olumlu etkileri vardır.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Olimpiyatları düzenlemek için büyük bir ekonomik ve politik güce ihtiyaç duyulmaktadır.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Gençlik Olimpiyatları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Gençlik olimpiyatları, olimpiyat oyunları formatında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her 4 yılda bir kış ve yaz oyunları ayrı ayrı düzenlenen uluslararası yarışmalardır.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Gençlik olimpiyatlarına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14 ve 18 yaş arasındaki sporcular katılmaktadır.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fikir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ilk kez IOC başkanı Jacques Rogge tarafından 2001 yılında ortaya atılmıştır. 6 Temmuz 2007'de 119. IOC kongresinde kabul edilmiştir.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Spor sponsorluğunda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karşılıklı iki taraf vardır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ve taraflar arasında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karşılıklı bir alışveriş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söz konusudur.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açıdan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 sponsorluğu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organizasyonun kurum haklarını başka bir firmaya vermesi durumudur.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Paralimpik Olimpiyatlar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Paralimpik oyunlar,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çeşitli engelli gruplarından sporcuların katıldığı çok sporlu etkinliktir.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Orijinalindeki "paralympic" kelimesi; İngilizce,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engelli anlamına gelen "paralyzed" ve "olympic" kelimelerinin birleşmesinden meydana gelir.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Yaz ve kış paralimpik oyunları o dönemki olimpiyatların hemen ardından yapılır.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Tüm paralimpik oyunları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Uluslararası Paralimpik Komitesi tarafından yönetilir.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YAYINLARI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Günümüzde milyonları ekrana kilitlemenin en kolay yolu spor karşılaşmalarıdır.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Bir veya daha fazla etkinliğin yapıldığı ve farklı branşları bir araya getiren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organizasyonlarında; etkinlikler, başlangıçtan itibaren talebe yönelik olarak planlanmakta, organize edilmekte ve yürütülmektedir.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Amaç sadece sporla sınırlı değildir,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“marka, pazarlama ve deneyim yaşama” organizasyonların diğer önemli enstrümanlarıdır.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Günümüzde spor organizasyonları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genellikle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uluslararası düzeyde yapılmakta ve gelişen teknoloji sonucu kitle iletişim aracılığıyla anında tüm dünya tarafından izlenebilmektedir.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Dünyada Spor Yayınları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En çok izlenen spor olaylarından olan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Olimpiyat Oyunlarının televizyonlarda yayınlanma hakkı, Olimpiyat Oyunları Organizasyon Komitesi’yle Uluslararası Olimpiyat Komitesi’nce düzenlenmektedir.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Olimpiyat yayın gelirlerindeki artış, tahmin edilemeyen finansal bir kaynak oluşturmuştur.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Olimpiyat Oyunlarının yayın haklarından sağlanan ilk gelir 1960 yılında 1,2 milyon dolarken 2008 Pekin Olimpiyatlarında gelir 1,800 milyon dolara ulaşmıştır.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Kış Olimpiyatları’nda yayından elde edilen gelir daha az olmakla birlikte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1960 Squaw Valley’de 50.000 dolarken 2010 Vancouver Oyunlarında 1 milyon doların üzerine çıkmıştır.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Teknolojinin gelişmesiyle birlikte internet ve mobil telefon aracılığıyla da yayınlanabilen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maç yayınları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da bir yayıncı kuruluş yerine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birden fazla yayıncı kuruluşla anlaşma yapılarak yayınlanmaktadır.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Avrupa’da canlı yayınların en değerli olduğu ülke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İngiltere’dir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Dünyanın en değerli ligi olan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Premier Lig için 2013-2017 yılları arasında yayın haklarını kazanan BSkyB- BT girişimi 4 milyar 606 milyon dolar ödemiştir.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Olimpiyat Oyunları’nın tarihi gelişimi içerisinde yayın yapan ülke sayısı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1936 yılında tek bir ülkeyken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2004 Atina Olimpiyatları’nda yayın yapan ülke sayısı 220’ye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ulaşmıştır.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Türkiye’de Spor Yayınları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Türkiye’de futbol ligi karşılaşmalarının yayınlarından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kulüpler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ilk olarak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1994-95 sezonunda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para kazanmaya başlamışlardır.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İlk iki sezon havuz sistemi olmadığı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Cine 5, ATV, Show TV, Kanal D ve Star kanalları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anlaştıkları kulüplerin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maçlarını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yayınlamışlardır.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1996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’da havuz sistemine geçilmiş,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96’dan 2000’e kadar Cine 5, 2000’den 2001’e kadar Teleon ve 2001 yılından günümüze kadar olan yıllarda ise Digitürk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bünyesindeki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Lig TV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kanalından yayınlanmıştır.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DEĞERLENDİRME SORULARI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1. Aşağıdakilerden hangisi sponsorluk faaliyetlerinin amaçlarından biri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Satışları desteklemek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Yeni bir ürünü tanıtmak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Medyada yer almak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d) Ücretsiz tanıtım yapmak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Marka ile tüketici arasında bağ kurmak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Spor sponsorluğu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spor ile bir firma arasındaki ticari ilişki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olarak tanımlanmaktadır.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Spor sponsorluğu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organizasyonel amaçlar, pazarlama hedefleri ve özel tutundurma amaçlarını desteklemek için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bir spor oluşumuna (sporcu, lig, olay vb.)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yatırım yapmaktır.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2. Aşağıdakilerden hangisi sponsorluk türlerinden biri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Sanat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Spor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Eğitim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Çevre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e) Halkla İlişkiler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3. Aşağıdakilerden hangisi spor sponsorluğundaki artışın nedenlerinden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biridir?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Spora ilginin azalması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Reklamların daha etkili olması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Sporun sadece kendi hedef kitlesine hitap etmesi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d) Spor organizasyonlarının ulusal ve uluslararası büyüklüğe ulaşması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Sponsorluğun, reklamdan daha güçlü bir tanıtım aracı olması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4. Aşağıdakilerden hangisi spor sponsorluğu kapsamında sponsorların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kazanımlarından biri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Farkındalık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Tanınırlık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c) Güven kaybı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Gelirlerin artması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Saygınlık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5. Bireysel sporcu sponsorluğu hakkında aşağıdakilerden hangisi söylenemez?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Tanınmış ve potansiyel vadeden yıldız oyuncuların seçimi önemlidir.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b) Takım sponsorluğuna göre riski azdır.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Sporcu, sponsorun reklamlarında da yer alabilir.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Sporcunun özel yaşamıyla ilgili sorunlar sponsorluk anlaşmasını etkiler.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Sporcunun tanınırlığı sponsorluğunu yaptığı ürün ya da markanın farkındalık düzeyini artırır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6. Takım oyuncularının giydikleri formalarda, saha kenarındaki reklam panolarında sponsor kuruluşlarının adının yer aldığı uygulamalara ne ad verilir?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a) Spor Takımları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Spor Kültürü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Spor Organizasyonu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Bireysel Sporcu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Olimpiyat Sponsorluğu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7. Aşağıdakilerden hangisi bölgesel-ulusal spor organizasyonları sponsorluğuna örnek olarak verilemez?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a) Lionel Messi’nin Türk Hava Yolları ile yaptığı sponsorluk anlaşması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Spor Toto’nun Türkiye Spor Ligi’ne sponsor olarak lige adını vermesi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Beko firmasının Türkiye Basketbol Ligi’ne adını vererek sponsorluk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anlaşması yapması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Doğu Anadolu liseler arası futbol müsabakalarına Aşkale Çimento’nun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 olması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Teknosa’nın Türk Milli Futbol Takımı’nın tedarikçi sponsoru olması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8. Aşağıdakilerden hangisi işletmelerin uluslararası spor organizasyonlarına sponsor olma nedenleri arasında yer almaz?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Marka değeri oluşturmak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Markayı yeniden konumlandırmak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Gösteri yapma imkânı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Rakiplerine üstünlük sağlamak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e) Lobi faaliyetlerini artırmak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9. Aşağıdakilerden hangisi TOP’un (The Olympic Partners) olimpiyat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ortaklıklarından biri değildir?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Yaz Olimpiyatları Oyunları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Milli Olimpiyatlar Oyunları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c) Ulusal Ligler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Uluslararası Olimpiyat Komitesi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e) Kış Olimpiyat Oyunları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10. Aşağıdakilerden hangisi sponsorluk faaliyetlerinin en yoğun olduğu alandır?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a) Eğlence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b) Sanat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c) Festivaller ve fuarlar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d) Dernekler ve üyelik kuruluşları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c9211e"/>
                </a:solidFill>
                <a:highlight>
                  <a:srgbClr val="ffff00"/>
                </a:highlight>
                <a:latin typeface="Arial"/>
              </a:rPr>
              <a:t>e) Spor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Tüm dünyada sosyal, ekonomik ve teknolojik alanlarda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gelişmelere paralel olarak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özellikle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gelişmiş tüketim toplumlarının yaşam standartları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yükselmiştir.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Bu nedenle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bireylerin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kendilerine günlük yaşam pratikleri içerisinde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daha fazla vakit bularak boş zamanlarını artırması, onların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sportif aktivitelere de katılımını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sağlamıştır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faaliyetlerinin çeşitlenmesiyle birlikte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özellikle spor organizasyonlarında sponsorluk hizmetleri yoğunlaşmıştır.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Bu organizasyonlarda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Arial"/>
              </a:rPr>
              <a:t>markalarını, ürünlerini kitlelere duyurmaya çalışan firmalar, sporcuları, spor takımlarını ve spor organizasyonlarını desteklemektedir.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8972640" cy="51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      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Sponsorluk alanları içerisinde spor sponsorluğu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son otuz yıl içerisinde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diğer sponsorluk alanlarından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daha hızlı bir büyüme seyri izlemiştir.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Spor sponsorluğundaki bu artışın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</a:rPr>
              <a:t>nedenlerini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aşağıdaki gibi sıralayabiliriz: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	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2407</TotalTime>
  <Application>LibreOffice/7.4.3.2$Windows_x86 LibreOffice_project/1048a8393ae2eeec98dff31b5c133c5f1d08b890</Application>
  <AppVersion>15.0000</AppVersion>
  <Words>2214</Words>
  <Paragraphs>185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2024-04-25T21:16:15Z</dcterms:modified>
  <cp:revision>224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Özel</vt:lpwstr>
  </property>
  <property fmtid="{D5CDD505-2E9C-101B-9397-08002B2CF9AE}" pid="3" name="Slides">
    <vt:i4>50</vt:i4>
  </property>
</Properties>
</file>