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21.xml" ContentType="application/vnd.openxmlformats-officedocument.presentationml.slide+xml"/>
  <Override PartName="/ppt/slides/slide4.xml" ContentType="application/vnd.openxmlformats-officedocument.presentationml.slide+xml"/>
  <Override PartName="/ppt/slides/slide22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slides/slide24.xml" ContentType="application/vnd.openxmlformats-officedocument.presentationml.slide+xml"/>
  <Override PartName="/ppt/slides/slide8.xml" ContentType="application/vnd.openxmlformats-officedocument.presentationml.slide+xml"/>
  <Override PartName="/ppt/slides/slide25.xml" ContentType="application/vnd.openxmlformats-officedocument.presentationml.slide+xml"/>
  <Override PartName="/ppt/slides/slide9.xml" ContentType="application/vnd.openxmlformats-officedocument.presentationml.slide+xml"/>
  <Override PartName="/ppt/slides/slide26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_rels/slide35.xml.rels" ContentType="application/vnd.openxmlformats-package.relationships+xml"/>
  <Override PartName="/ppt/slides/_rels/slide1.xml.rels" ContentType="application/vnd.openxmlformats-package.relationships+xml"/>
  <Override PartName="/ppt/slides/_rels/slide22.xml.rels" ContentType="application/vnd.openxmlformats-package.relationships+xml"/>
  <Override PartName="/ppt/slides/_rels/slide36.xml.rels" ContentType="application/vnd.openxmlformats-package.relationships+xml"/>
  <Override PartName="/ppt/slides/_rels/slide2.xml.rels" ContentType="application/vnd.openxmlformats-package.relationships+xml"/>
  <Override PartName="/ppt/slides/_rels/slide37.xml.rels" ContentType="application/vnd.openxmlformats-package.relationships+xml"/>
  <Override PartName="/ppt/slides/_rels/slide3.xml.rels" ContentType="application/vnd.openxmlformats-package.relationships+xml"/>
  <Override PartName="/ppt/slides/_rels/slide20.xml.rels" ContentType="application/vnd.openxmlformats-package.relationships+xml"/>
  <Override PartName="/ppt/slides/_rels/slide4.xml.rels" ContentType="application/vnd.openxmlformats-package.relationships+xml"/>
  <Override PartName="/ppt/slides/_rels/slide38.xml.rels" ContentType="application/vnd.openxmlformats-package.relationships+xml"/>
  <Override PartName="/ppt/slides/_rels/slide21.xml.rels" ContentType="application/vnd.openxmlformats-package.relationships+xml"/>
  <Override PartName="/ppt/slides/_rels/slide5.xml.rels" ContentType="application/vnd.openxmlformats-package.relationships+xml"/>
  <Override PartName="/ppt/slides/_rels/slide39.xml.rels" ContentType="application/vnd.openxmlformats-package.relationships+xml"/>
  <Override PartName="/ppt/slides/_rels/slide6.xml.rels" ContentType="application/vnd.openxmlformats-package.relationships+xml"/>
  <Override PartName="/ppt/slides/_rels/slide50.xml.rels" ContentType="application/vnd.openxmlformats-package.relationships+xml"/>
  <Override PartName="/ppt/slides/_rels/slide23.xml.rels" ContentType="application/vnd.openxmlformats-package.relationships+xml"/>
  <Override PartName="/ppt/slides/_rels/slide7.xml.rels" ContentType="application/vnd.openxmlformats-package.relationships+xml"/>
  <Override PartName="/ppt/slides/_rels/slide51.xml.rels" ContentType="application/vnd.openxmlformats-package.relationships+xml"/>
  <Override PartName="/ppt/slides/_rels/slide24.xml.rels" ContentType="application/vnd.openxmlformats-package.relationships+xml"/>
  <Override PartName="/ppt/slides/_rels/slide8.xml.rels" ContentType="application/vnd.openxmlformats-package.relationships+xml"/>
  <Override PartName="/ppt/slides/_rels/slide52.xml.rels" ContentType="application/vnd.openxmlformats-package.relationships+xml"/>
  <Override PartName="/ppt/slides/_rels/slide25.xml.rels" ContentType="application/vnd.openxmlformats-package.relationships+xml"/>
  <Override PartName="/ppt/slides/_rels/slide9.xml.rels" ContentType="application/vnd.openxmlformats-package.relationships+xml"/>
  <Override PartName="/ppt/slides/_rels/slide53.xml.rels" ContentType="application/vnd.openxmlformats-package.relationships+xml"/>
  <Override PartName="/ppt/slides/_rels/slide26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slides/_rels/slide27.xml.rels" ContentType="application/vnd.openxmlformats-package.relationships+xml"/>
  <Override PartName="/ppt/slides/_rels/slide28.xml.rels" ContentType="application/vnd.openxmlformats-package.relationships+xml"/>
  <Override PartName="/ppt/slides/_rels/slide29.xml.rels" ContentType="application/vnd.openxmlformats-package.relationships+xml"/>
  <Override PartName="/ppt/slides/_rels/slide30.xml.rels" ContentType="application/vnd.openxmlformats-package.relationships+xml"/>
  <Override PartName="/ppt/slides/_rels/slide31.xml.rels" ContentType="application/vnd.openxmlformats-package.relationships+xml"/>
  <Override PartName="/ppt/slides/_rels/slide32.xml.rels" ContentType="application/vnd.openxmlformats-package.relationships+xml"/>
  <Override PartName="/ppt/slides/_rels/slide33.xml.rels" ContentType="application/vnd.openxmlformats-package.relationships+xml"/>
  <Override PartName="/ppt/slides/_rels/slide34.xml.rels" ContentType="application/vnd.openxmlformats-package.relationships+xml"/>
  <Override PartName="/ppt/slides/_rels/slide40.xml.rels" ContentType="application/vnd.openxmlformats-package.relationships+xml"/>
  <Override PartName="/ppt/slides/_rels/slide41.xml.rels" ContentType="application/vnd.openxmlformats-package.relationships+xml"/>
  <Override PartName="/ppt/slides/_rels/slide42.xml.rels" ContentType="application/vnd.openxmlformats-package.relationships+xml"/>
  <Override PartName="/ppt/slides/_rels/slide43.xml.rels" ContentType="application/vnd.openxmlformats-package.relationships+xml"/>
  <Override PartName="/ppt/slides/_rels/slide44.xml.rels" ContentType="application/vnd.openxmlformats-package.relationships+xml"/>
  <Override PartName="/ppt/slides/_rels/slide45.xml.rels" ContentType="application/vnd.openxmlformats-package.relationships+xml"/>
  <Override PartName="/ppt/slides/_rels/slide46.xml.rels" ContentType="application/vnd.openxmlformats-package.relationships+xml"/>
  <Override PartName="/ppt/slides/_rels/slide47.xml.rels" ContentType="application/vnd.openxmlformats-package.relationships+xml"/>
  <Override PartName="/ppt/slides/_rels/slide48.xml.rels" ContentType="application/vnd.openxmlformats-package.relationships+xml"/>
  <Override PartName="/ppt/slides/_rels/slide49.xml.rels" ContentType="application/vnd.openxmlformats-package.relationships+xml"/>
  <Override PartName="/ppt/slides/_rels/slide54.xml.rels" ContentType="application/vnd.openxmlformats-package.relationships+xml"/>
  <Override PartName="/ppt/slides/_rels/slide55.xml.rels" ContentType="application/vnd.openxmlformats-package.relationships+xml"/>
  <Override PartName="/ppt/slides/_rels/slide56.xml.rels" ContentType="application/vnd.openxmlformats-package.relationships+xml"/>
  <Override PartName="/ppt/slides/_rels/slide57.xml.rels" ContentType="application/vnd.openxmlformats-package.relationships+xml"/>
  <Override PartName="/ppt/slides/_rels/slide58.xml.rels" ContentType="application/vnd.openxmlformats-package.relationships+xml"/>
  <Override PartName="/ppt/slides/_rels/slide59.xml.rels" ContentType="application/vnd.openxmlformats-package.relationships+xml"/>
  <Override PartName="/ppt/slides/_rels/slide60.xml.rels" ContentType="application/vnd.openxmlformats-package.relationships+xml"/>
  <Override PartName="/ppt/slides/_rels/slide61.xml.rels" ContentType="application/vnd.openxmlformats-package.relationships+xml"/>
  <Override PartName="/ppt/slides/_rels/slide62.xml.rels" ContentType="application/vnd.openxmlformats-package.relationships+xml"/>
  <Override PartName="/ppt/slides/_rels/slide63.xml.rels" ContentType="application/vnd.openxmlformats-package.relationships+xml"/>
  <Override PartName="/ppt/slides/_rels/slide64.xml.rels" ContentType="application/vnd.openxmlformats-package.relationships+xml"/>
  <Override PartName="/ppt/slides/_rels/slide65.xml.rels" ContentType="application/vnd.openxmlformats-package.relationships+xml"/>
  <Override PartName="/ppt/slides/_rels/slide66.xml.rels" ContentType="application/vnd.openxmlformats-package.relationships+xml"/>
  <Override PartName="/ppt/slides/_rels/slide67.xml.rels" ContentType="application/vnd.openxmlformats-package.relationships+xml"/>
  <Override PartName="/ppt/slides/_rels/slide68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299" r:id="rId47"/>
    <p:sldId id="300" r:id="rId48"/>
    <p:sldId id="301" r:id="rId49"/>
    <p:sldId id="302" r:id="rId50"/>
    <p:sldId id="303" r:id="rId51"/>
    <p:sldId id="304" r:id="rId52"/>
    <p:sldId id="305" r:id="rId53"/>
    <p:sldId id="306" r:id="rId54"/>
    <p:sldId id="307" r:id="rId55"/>
    <p:sldId id="308" r:id="rId56"/>
    <p:sldId id="309" r:id="rId57"/>
    <p:sldId id="310" r:id="rId58"/>
    <p:sldId id="311" r:id="rId59"/>
    <p:sldId id="312" r:id="rId60"/>
    <p:sldId id="313" r:id="rId61"/>
    <p:sldId id="314" r:id="rId62"/>
    <p:sldId id="315" r:id="rId63"/>
    <p:sldId id="316" r:id="rId64"/>
    <p:sldId id="317" r:id="rId65"/>
    <p:sldId id="318" r:id="rId66"/>
    <p:sldId id="319" r:id="rId67"/>
    <p:sldId id="320" r:id="rId68"/>
    <p:sldId id="321" r:id="rId69"/>
    <p:sldId id="322" r:id="rId70"/>
    <p:sldId id="323" r:id="rId71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30" Type="http://schemas.openxmlformats.org/officeDocument/2006/relationships/slide" Target="slides/slide27.xml"/><Relationship Id="rId31" Type="http://schemas.openxmlformats.org/officeDocument/2006/relationships/slide" Target="slides/slide28.xml"/><Relationship Id="rId32" Type="http://schemas.openxmlformats.org/officeDocument/2006/relationships/slide" Target="slides/slide29.xml"/><Relationship Id="rId33" Type="http://schemas.openxmlformats.org/officeDocument/2006/relationships/slide" Target="slides/slide30.xml"/><Relationship Id="rId34" Type="http://schemas.openxmlformats.org/officeDocument/2006/relationships/slide" Target="slides/slide31.xml"/><Relationship Id="rId35" Type="http://schemas.openxmlformats.org/officeDocument/2006/relationships/slide" Target="slides/slide32.xml"/><Relationship Id="rId36" Type="http://schemas.openxmlformats.org/officeDocument/2006/relationships/slide" Target="slides/slide33.xml"/><Relationship Id="rId37" Type="http://schemas.openxmlformats.org/officeDocument/2006/relationships/slide" Target="slides/slide34.xml"/><Relationship Id="rId38" Type="http://schemas.openxmlformats.org/officeDocument/2006/relationships/slide" Target="slides/slide35.xml"/><Relationship Id="rId39" Type="http://schemas.openxmlformats.org/officeDocument/2006/relationships/slide" Target="slides/slide36.xml"/><Relationship Id="rId40" Type="http://schemas.openxmlformats.org/officeDocument/2006/relationships/slide" Target="slides/slide37.xml"/><Relationship Id="rId41" Type="http://schemas.openxmlformats.org/officeDocument/2006/relationships/slide" Target="slides/slide38.xml"/><Relationship Id="rId42" Type="http://schemas.openxmlformats.org/officeDocument/2006/relationships/slide" Target="slides/slide39.xml"/><Relationship Id="rId43" Type="http://schemas.openxmlformats.org/officeDocument/2006/relationships/slide" Target="slides/slide40.xml"/><Relationship Id="rId44" Type="http://schemas.openxmlformats.org/officeDocument/2006/relationships/slide" Target="slides/slide41.xml"/><Relationship Id="rId45" Type="http://schemas.openxmlformats.org/officeDocument/2006/relationships/slide" Target="slides/slide42.xml"/><Relationship Id="rId46" Type="http://schemas.openxmlformats.org/officeDocument/2006/relationships/slide" Target="slides/slide43.xml"/><Relationship Id="rId47" Type="http://schemas.openxmlformats.org/officeDocument/2006/relationships/slide" Target="slides/slide44.xml"/><Relationship Id="rId48" Type="http://schemas.openxmlformats.org/officeDocument/2006/relationships/slide" Target="slides/slide45.xml"/><Relationship Id="rId49" Type="http://schemas.openxmlformats.org/officeDocument/2006/relationships/slide" Target="slides/slide46.xml"/><Relationship Id="rId50" Type="http://schemas.openxmlformats.org/officeDocument/2006/relationships/slide" Target="slides/slide47.xml"/><Relationship Id="rId51" Type="http://schemas.openxmlformats.org/officeDocument/2006/relationships/slide" Target="slides/slide48.xml"/><Relationship Id="rId52" Type="http://schemas.openxmlformats.org/officeDocument/2006/relationships/slide" Target="slides/slide49.xml"/><Relationship Id="rId53" Type="http://schemas.openxmlformats.org/officeDocument/2006/relationships/slide" Target="slides/slide50.xml"/><Relationship Id="rId54" Type="http://schemas.openxmlformats.org/officeDocument/2006/relationships/slide" Target="slides/slide51.xml"/><Relationship Id="rId55" Type="http://schemas.openxmlformats.org/officeDocument/2006/relationships/slide" Target="slides/slide52.xml"/><Relationship Id="rId56" Type="http://schemas.openxmlformats.org/officeDocument/2006/relationships/slide" Target="slides/slide53.xml"/><Relationship Id="rId57" Type="http://schemas.openxmlformats.org/officeDocument/2006/relationships/slide" Target="slides/slide54.xml"/><Relationship Id="rId58" Type="http://schemas.openxmlformats.org/officeDocument/2006/relationships/slide" Target="slides/slide55.xml"/><Relationship Id="rId59" Type="http://schemas.openxmlformats.org/officeDocument/2006/relationships/slide" Target="slides/slide56.xml"/><Relationship Id="rId60" Type="http://schemas.openxmlformats.org/officeDocument/2006/relationships/slide" Target="slides/slide57.xml"/><Relationship Id="rId61" Type="http://schemas.openxmlformats.org/officeDocument/2006/relationships/slide" Target="slides/slide58.xml"/><Relationship Id="rId62" Type="http://schemas.openxmlformats.org/officeDocument/2006/relationships/slide" Target="slides/slide59.xml"/><Relationship Id="rId63" Type="http://schemas.openxmlformats.org/officeDocument/2006/relationships/slide" Target="slides/slide60.xml"/><Relationship Id="rId64" Type="http://schemas.openxmlformats.org/officeDocument/2006/relationships/slide" Target="slides/slide61.xml"/><Relationship Id="rId65" Type="http://schemas.openxmlformats.org/officeDocument/2006/relationships/slide" Target="slides/slide62.xml"/><Relationship Id="rId66" Type="http://schemas.openxmlformats.org/officeDocument/2006/relationships/slide" Target="slides/slide63.xml"/><Relationship Id="rId67" Type="http://schemas.openxmlformats.org/officeDocument/2006/relationships/slide" Target="slides/slide64.xml"/><Relationship Id="rId68" Type="http://schemas.openxmlformats.org/officeDocument/2006/relationships/slide" Target="slides/slide65.xml"/><Relationship Id="rId69" Type="http://schemas.openxmlformats.org/officeDocument/2006/relationships/slide" Target="slides/slide66.xml"/><Relationship Id="rId70" Type="http://schemas.openxmlformats.org/officeDocument/2006/relationships/slide" Target="slides/slide67.xml"/><Relationship Id="rId71" Type="http://schemas.openxmlformats.org/officeDocument/2006/relationships/slide" Target="slides/slide68.xml"/><Relationship Id="rId72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4294967295 Dikdörtgen"/>
          <p:cNvSpPr/>
          <p:nvPr/>
        </p:nvSpPr>
        <p:spPr>
          <a:xfrm>
            <a:off x="1584000" y="648000"/>
            <a:ext cx="6473160" cy="2592360"/>
          </a:xfrm>
          <a:prstGeom prst="rect">
            <a:avLst/>
          </a:prstGeom>
          <a:noFill/>
          <a:ln w="180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tr-TR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1" name="4294967295 Dikdörtgen"/>
          <p:cNvSpPr/>
          <p:nvPr/>
        </p:nvSpPr>
        <p:spPr>
          <a:xfrm>
            <a:off x="4104000" y="4896000"/>
            <a:ext cx="4385520" cy="339840"/>
          </a:xfrm>
          <a:prstGeom prst="rect">
            <a:avLst/>
          </a:prstGeom>
          <a:noFill/>
          <a:ln w="180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fld id="{B9ADC754-33E9-4E68-9493-E81E0F02D127}" type="author">
              <a:rPr b="0" lang="tr-TR" sz="1800" spc="-1" strike="noStrike">
                <a:solidFill>
                  <a:srgbClr val="ffffff"/>
                </a:solidFill>
                <a:latin typeface="Arial"/>
                <a:ea typeface="DejaVu Sans"/>
              </a:rPr>
              <a:t> </a:t>
            </a:fld>
            <a:endParaRPr b="0" lang="tr-TR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" name="1 Yuvarlatılmış Dikdörtgen"/>
          <p:cNvSpPr/>
          <p:nvPr/>
        </p:nvSpPr>
        <p:spPr>
          <a:xfrm>
            <a:off x="25920" y="4628880"/>
            <a:ext cx="6113520" cy="11520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rgbClr val="cccccc">
                  <a:alpha val="70196"/>
                </a:srgbClr>
              </a:gs>
              <a:gs pos="100000">
                <a:srgbClr val="333333">
                  <a:alpha val="70196"/>
                </a:srgbClr>
              </a:gs>
            </a:gsLst>
            <a:lin ang="0"/>
          </a:gradFill>
          <a:ln w="180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8640" bIns="8640" anchor="ctr">
            <a:noAutofit/>
          </a:bodyPr>
          <a:p>
            <a:pPr>
              <a:lnSpc>
                <a:spcPct val="100000"/>
              </a:lnSpc>
            </a:pPr>
            <a:endParaRPr b="0" lang="tr-TR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" name="2 Yuvarlatılmış Dikdörtgen"/>
          <p:cNvSpPr/>
          <p:nvPr/>
        </p:nvSpPr>
        <p:spPr>
          <a:xfrm>
            <a:off x="3859200" y="5324400"/>
            <a:ext cx="6233760" cy="720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rgbClr val="cccccc">
                  <a:alpha val="70196"/>
                </a:srgbClr>
              </a:gs>
              <a:gs pos="100000">
                <a:srgbClr val="333333">
                  <a:alpha val="70196"/>
                </a:srgbClr>
              </a:gs>
            </a:gsLst>
            <a:lin ang="0"/>
          </a:gra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720" bIns="720" anchor="ctr">
            <a:noAutofit/>
          </a:bodyPr>
          <a:p>
            <a:pPr>
              <a:lnSpc>
                <a:spcPct val="100000"/>
              </a:lnSpc>
            </a:pPr>
            <a:endParaRPr b="0" lang="tr-TR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4" name="3 Serbest Form"/>
          <p:cNvSpPr/>
          <p:nvPr/>
        </p:nvSpPr>
        <p:spPr>
          <a:xfrm>
            <a:off x="4044960" y="4944960"/>
            <a:ext cx="720" cy="480960"/>
          </a:xfrm>
          <a:custGeom>
            <a:avLst/>
            <a:gdLst>
              <a:gd name="textAreaLeft" fmla="*/ 1080 w 720"/>
              <a:gd name="textAreaRight" fmla="*/ 6120 w 720"/>
              <a:gd name="textAreaTop" fmla="*/ 1080 h 480960"/>
              <a:gd name="textAreaBottom" fmla="*/ 486360 h 480960"/>
            </a:gdLst>
            <a:ahLst/>
            <a:rect l="textAreaLeft" t="textAreaTop" r="textAreaRight" b="textAreaBottom"/>
            <a:pathLst>
              <a:path w="21600" h="1393714">
                <a:moveTo>
                  <a:pt x="10800" y="0"/>
                </a:moveTo>
                <a:arcTo wR="10800" hR="10800" stAng="16200000" swAng="-5400000"/>
                <a:lnTo>
                  <a:pt x="0" y="1382914"/>
                </a:lnTo>
                <a:arcTo wR="10800" hR="10800" stAng="10800000" swAng="-5400000"/>
                <a:lnTo>
                  <a:pt x="10800" y="1393714"/>
                </a:lnTo>
                <a:arcTo wR="10800" hR="10800" stAng="5400000" swAng="-5400000"/>
                <a:lnTo>
                  <a:pt x="21600" y="10800"/>
                </a:lnTo>
                <a:arcTo wR="10800" hR="10800" stAng="0" swAng="-5400000"/>
                <a:close/>
              </a:path>
            </a:pathLst>
          </a:custGeom>
          <a:solidFill>
            <a:srgbClr val="cccccc">
              <a:alpha val="70000"/>
            </a:srgbClr>
          </a:solidFill>
          <a:ln w="180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tr-TR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tr-TR" sz="4400" spc="-1" strike="noStrike">
                <a:solidFill>
                  <a:srgbClr val="ffffff"/>
                </a:solidFill>
                <a:latin typeface="Arial"/>
              </a:rPr>
              <a:t>Ana başlık metnini düzenlemek için tıklayın</a:t>
            </a: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Anahat metninin biçimini düzenlemek için tıklayın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tr-TR" sz="2800" spc="-1" strike="noStrike">
                <a:solidFill>
                  <a:srgbClr val="ffffff"/>
                </a:solidFill>
                <a:latin typeface="Arial"/>
              </a:rPr>
              <a:t>İkinci Anahat Düzeyi</a:t>
            </a: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Üçüncü Anahat Düzeyi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tr-TR" sz="2000" spc="-1" strike="noStrike">
                <a:solidFill>
                  <a:srgbClr val="ffffff"/>
                </a:solidFill>
                <a:latin typeface="Arial"/>
              </a:rPr>
              <a:t>Dördüncü Anahat Düzeyi</a:t>
            </a:r>
            <a:endParaRPr b="0" lang="tr-TR" sz="2000" spc="-1" strike="noStrike">
              <a:solidFill>
                <a:srgbClr val="ffffff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tr-TR" sz="2000" spc="-1" strike="noStrike">
                <a:solidFill>
                  <a:srgbClr val="ffffff"/>
                </a:solidFill>
                <a:latin typeface="Arial"/>
              </a:rPr>
              <a:t>Beşinci Anahat Düzeyi</a:t>
            </a:r>
            <a:endParaRPr b="0" lang="tr-TR" sz="2000" spc="-1" strike="noStrike">
              <a:solidFill>
                <a:srgbClr val="ffffff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tr-TR" sz="2000" spc="-1" strike="noStrike">
                <a:solidFill>
                  <a:srgbClr val="ffffff"/>
                </a:solidFill>
                <a:latin typeface="Arial"/>
              </a:rPr>
              <a:t>Altıncı Anahat Düzeyi</a:t>
            </a:r>
            <a:endParaRPr b="0" lang="tr-TR" sz="2000" spc="-1" strike="noStrike">
              <a:solidFill>
                <a:srgbClr val="ffffff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tr-TR" sz="2000" spc="-1" strike="noStrike">
                <a:solidFill>
                  <a:srgbClr val="ffffff"/>
                </a:solidFill>
                <a:latin typeface="Arial"/>
              </a:rPr>
              <a:t>Yedinci Anahat Düzeyi</a:t>
            </a:r>
            <a:endParaRPr b="0" lang="tr-TR" sz="20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4294967295 Dikdörtgen"/>
          <p:cNvSpPr/>
          <p:nvPr/>
        </p:nvSpPr>
        <p:spPr>
          <a:xfrm>
            <a:off x="1584000" y="648000"/>
            <a:ext cx="6473160" cy="2592360"/>
          </a:xfrm>
          <a:prstGeom prst="rect">
            <a:avLst/>
          </a:prstGeom>
          <a:noFill/>
          <a:ln w="180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tr-TR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44" name="4294967295 Dikdörtgen"/>
          <p:cNvSpPr/>
          <p:nvPr/>
        </p:nvSpPr>
        <p:spPr>
          <a:xfrm>
            <a:off x="4104000" y="4896000"/>
            <a:ext cx="4385520" cy="339840"/>
          </a:xfrm>
          <a:prstGeom prst="rect">
            <a:avLst/>
          </a:prstGeom>
          <a:noFill/>
          <a:ln w="180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fld id="{35449058-5DBA-461D-A7AD-225489B1DE3B}" type="author">
              <a:rPr b="0" lang="tr-TR" sz="1800" spc="-1" strike="noStrike">
                <a:solidFill>
                  <a:srgbClr val="ffffff"/>
                </a:solidFill>
                <a:latin typeface="Arial"/>
                <a:ea typeface="DejaVu Sans"/>
              </a:rPr>
              <a:t> </a:t>
            </a:fld>
            <a:endParaRPr b="0" lang="tr-TR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5" name="1 Yuvarlatılmış Dikdörtgen"/>
          <p:cNvSpPr/>
          <p:nvPr/>
        </p:nvSpPr>
        <p:spPr>
          <a:xfrm>
            <a:off x="25920" y="4628880"/>
            <a:ext cx="6113520" cy="11520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rgbClr val="cccccc">
                  <a:alpha val="70196"/>
                </a:srgbClr>
              </a:gs>
              <a:gs pos="100000">
                <a:srgbClr val="333333">
                  <a:alpha val="70196"/>
                </a:srgbClr>
              </a:gs>
            </a:gsLst>
            <a:lin ang="0"/>
          </a:gradFill>
          <a:ln w="180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8640" bIns="8640" anchor="ctr">
            <a:noAutofit/>
          </a:bodyPr>
          <a:p>
            <a:pPr>
              <a:lnSpc>
                <a:spcPct val="100000"/>
              </a:lnSpc>
            </a:pPr>
            <a:endParaRPr b="0" lang="tr-TR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46" name="2 Yuvarlatılmış Dikdörtgen"/>
          <p:cNvSpPr/>
          <p:nvPr/>
        </p:nvSpPr>
        <p:spPr>
          <a:xfrm>
            <a:off x="3859200" y="5324400"/>
            <a:ext cx="6233760" cy="720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rgbClr val="cccccc">
                  <a:alpha val="70196"/>
                </a:srgbClr>
              </a:gs>
              <a:gs pos="100000">
                <a:srgbClr val="333333">
                  <a:alpha val="70196"/>
                </a:srgbClr>
              </a:gs>
            </a:gsLst>
            <a:lin ang="0"/>
          </a:gra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720" bIns="720" anchor="ctr">
            <a:noAutofit/>
          </a:bodyPr>
          <a:p>
            <a:pPr>
              <a:lnSpc>
                <a:spcPct val="100000"/>
              </a:lnSpc>
            </a:pPr>
            <a:endParaRPr b="0" lang="tr-TR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47" name="3 Serbest Form"/>
          <p:cNvSpPr/>
          <p:nvPr/>
        </p:nvSpPr>
        <p:spPr>
          <a:xfrm>
            <a:off x="4044960" y="4944960"/>
            <a:ext cx="720" cy="480960"/>
          </a:xfrm>
          <a:custGeom>
            <a:avLst/>
            <a:gdLst>
              <a:gd name="textAreaLeft" fmla="*/ 1080 w 720"/>
              <a:gd name="textAreaRight" fmla="*/ 6120 w 720"/>
              <a:gd name="textAreaTop" fmla="*/ 1080 h 480960"/>
              <a:gd name="textAreaBottom" fmla="*/ 486360 h 480960"/>
            </a:gdLst>
            <a:ahLst/>
            <a:rect l="textAreaLeft" t="textAreaTop" r="textAreaRight" b="textAreaBottom"/>
            <a:pathLst>
              <a:path w="21600" h="1393714">
                <a:moveTo>
                  <a:pt x="10800" y="0"/>
                </a:moveTo>
                <a:arcTo wR="10800" hR="10800" stAng="16200000" swAng="-5400000"/>
                <a:lnTo>
                  <a:pt x="0" y="1382914"/>
                </a:lnTo>
                <a:arcTo wR="10800" hR="10800" stAng="10800000" swAng="-5400000"/>
                <a:lnTo>
                  <a:pt x="10800" y="1393714"/>
                </a:lnTo>
                <a:arcTo wR="10800" hR="10800" stAng="5400000" swAng="-5400000"/>
                <a:lnTo>
                  <a:pt x="21600" y="10800"/>
                </a:lnTo>
                <a:arcTo wR="10800" hR="10800" stAng="0" swAng="-5400000"/>
                <a:close/>
              </a:path>
            </a:pathLst>
          </a:custGeom>
          <a:solidFill>
            <a:srgbClr val="cccccc">
              <a:alpha val="70000"/>
            </a:srgbClr>
          </a:solidFill>
          <a:ln w="180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tr-TR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tr-TR" sz="4400" spc="-1" strike="noStrike">
                <a:solidFill>
                  <a:srgbClr val="ffffff"/>
                </a:solidFill>
                <a:latin typeface="Arial"/>
              </a:rPr>
              <a:t>Ana başlık metnini düzenlemek için tıklayın</a:t>
            </a: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Anahat metninin biçimini düzenlemek için tıklayın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tr-TR" sz="2800" spc="-1" strike="noStrike">
                <a:solidFill>
                  <a:srgbClr val="ffffff"/>
                </a:solidFill>
                <a:latin typeface="Arial"/>
              </a:rPr>
              <a:t>İkinci Anahat Düzeyi</a:t>
            </a: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Üçüncü Anahat Düzeyi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tr-TR" sz="2000" spc="-1" strike="noStrike">
                <a:solidFill>
                  <a:srgbClr val="ffffff"/>
                </a:solidFill>
                <a:latin typeface="Arial"/>
              </a:rPr>
              <a:t>Dördüncü Anahat Düzeyi</a:t>
            </a:r>
            <a:endParaRPr b="0" lang="tr-TR" sz="2000" spc="-1" strike="noStrike">
              <a:solidFill>
                <a:srgbClr val="ffffff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tr-TR" sz="2000" spc="-1" strike="noStrike">
                <a:solidFill>
                  <a:srgbClr val="ffffff"/>
                </a:solidFill>
                <a:latin typeface="Arial"/>
              </a:rPr>
              <a:t>Beşinci Anahat Düzeyi</a:t>
            </a:r>
            <a:endParaRPr b="0" lang="tr-TR" sz="2000" spc="-1" strike="noStrike">
              <a:solidFill>
                <a:srgbClr val="ffffff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tr-TR" sz="2000" spc="-1" strike="noStrike">
                <a:solidFill>
                  <a:srgbClr val="ffffff"/>
                </a:solidFill>
                <a:latin typeface="Arial"/>
              </a:rPr>
              <a:t>Altıncı Anahat Düzeyi</a:t>
            </a:r>
            <a:endParaRPr b="0" lang="tr-TR" sz="2000" spc="-1" strike="noStrike">
              <a:solidFill>
                <a:srgbClr val="ffffff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tr-TR" sz="2000" spc="-1" strike="noStrike">
                <a:solidFill>
                  <a:srgbClr val="ffffff"/>
                </a:solidFill>
                <a:latin typeface="Arial"/>
              </a:rPr>
              <a:t>Yedinci Anahat Düzeyi</a:t>
            </a:r>
            <a:endParaRPr b="0" lang="tr-TR" sz="20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3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372600" y="78120"/>
            <a:ext cx="8993520" cy="651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tr-TR" sz="4400" spc="-1" strike="noStrike">
                <a:solidFill>
                  <a:srgbClr val="ffffff"/>
                </a:solidFill>
                <a:latin typeface="Arial"/>
              </a:rPr>
              <a:t>Spor Sponsorluğu</a:t>
            </a: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/>
          </p:nvPr>
        </p:nvSpPr>
        <p:spPr>
          <a:xfrm>
            <a:off x="368280" y="863640"/>
            <a:ext cx="8972640" cy="440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1700" spc="-1" strike="noStrike">
                <a:solidFill>
                  <a:srgbClr val="ffffff"/>
                </a:solidFill>
                <a:latin typeface="Arial"/>
              </a:rPr>
              <a:t>•  </a:t>
            </a:r>
            <a:r>
              <a:rPr b="0" lang="tr-TR" sz="1700" spc="-1" strike="noStrike">
                <a:solidFill>
                  <a:srgbClr val="ffffff"/>
                </a:solidFill>
                <a:latin typeface="Arial"/>
              </a:rPr>
              <a:t>Spor Sponsorluğuna Genel Bir Bakış</a:t>
            </a:r>
            <a:endParaRPr b="0" lang="tr-TR" sz="17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1700" spc="-1" strike="noStrike">
                <a:solidFill>
                  <a:srgbClr val="ffffff"/>
                </a:solidFill>
                <a:latin typeface="Arial"/>
              </a:rPr>
              <a:t>• </a:t>
            </a:r>
            <a:r>
              <a:rPr b="0" lang="tr-TR" sz="1700" spc="-1" strike="noStrike">
                <a:solidFill>
                  <a:srgbClr val="ffffff"/>
                </a:solidFill>
                <a:latin typeface="Arial"/>
              </a:rPr>
              <a:t>Bireysel Sporlarda Sponsorluk</a:t>
            </a:r>
            <a:endParaRPr b="0" lang="tr-TR" sz="17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1700" spc="-1" strike="noStrike">
                <a:solidFill>
                  <a:srgbClr val="ffffff"/>
                </a:solidFill>
                <a:latin typeface="Arial"/>
              </a:rPr>
              <a:t>• </a:t>
            </a:r>
            <a:r>
              <a:rPr b="0" lang="tr-TR" sz="1700" spc="-1" strike="noStrike">
                <a:solidFill>
                  <a:srgbClr val="ffffff"/>
                </a:solidFill>
                <a:latin typeface="Arial"/>
              </a:rPr>
              <a:t>Takım Sporlarında Sponsorluk</a:t>
            </a:r>
            <a:endParaRPr b="0" lang="tr-TR" sz="17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1700" spc="-1" strike="noStrike">
                <a:solidFill>
                  <a:srgbClr val="ffffff"/>
                </a:solidFill>
                <a:latin typeface="Arial"/>
              </a:rPr>
              <a:t>• </a:t>
            </a:r>
            <a:r>
              <a:rPr b="0" lang="tr-TR" sz="1700" spc="-1" strike="noStrike">
                <a:solidFill>
                  <a:srgbClr val="ffffff"/>
                </a:solidFill>
                <a:latin typeface="Arial"/>
              </a:rPr>
              <a:t>Bölgesel-Ulusal Spor Organizasyonlarında Sponsorluk</a:t>
            </a:r>
            <a:endParaRPr b="0" lang="tr-TR" sz="17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1700" spc="-1" strike="noStrike">
                <a:solidFill>
                  <a:srgbClr val="ffffff"/>
                </a:solidFill>
                <a:latin typeface="Arial"/>
              </a:rPr>
              <a:t>• </a:t>
            </a:r>
            <a:r>
              <a:rPr b="0" lang="tr-TR" sz="1700" spc="-1" strike="noStrike">
                <a:solidFill>
                  <a:srgbClr val="ffffff"/>
                </a:solidFill>
                <a:latin typeface="Arial"/>
              </a:rPr>
              <a:t>Uluslararası Spor Organizasyonlarında Sponsorluk </a:t>
            </a:r>
            <a:endParaRPr b="0" lang="tr-TR" sz="17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1700" spc="-1" strike="noStrike">
                <a:solidFill>
                  <a:srgbClr val="ffffff"/>
                </a:solidFill>
                <a:latin typeface="Arial"/>
              </a:rPr>
              <a:t>• </a:t>
            </a:r>
            <a:r>
              <a:rPr b="0" lang="tr-TR" sz="1700" spc="-1" strike="noStrike">
                <a:solidFill>
                  <a:srgbClr val="ffffff"/>
                </a:solidFill>
                <a:latin typeface="Arial"/>
              </a:rPr>
              <a:t>Spor Yayınları Sponsorluğu </a:t>
            </a:r>
            <a:endParaRPr b="0" lang="tr-TR" sz="17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17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17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17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/>
          </p:nvPr>
        </p:nvSpPr>
        <p:spPr>
          <a:xfrm>
            <a:off x="368280" y="1143000"/>
            <a:ext cx="8972640" cy="4129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marL="216000" indent="-216000" algn="just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Spor organizasyonlarının ulusal ve uluslararası ölçeklere ulaşması,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ulus aşırı tanıtımı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da olanaklı hâle getirmiştir.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Bu ölçekte tanıtım yapmak firmaların ana hedeflerinden biridir.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72640" cy="513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marL="216000" indent="-216000" algn="just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Reklamların ve diğer tanıtım yöntemlerinin sınırlandırıldığı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alanlarda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sponsorluk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en önemli tanıtım aracına dönüşür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.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Örneğin;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Alkol ve tütün ürünlerinin reklam ve tanıtımına ilişkin yasal düzenlemeler sponsorluk faaliyetlerindeki etkinliğinin artmasına neden olmuştur.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72640" cy="513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marL="216000" indent="-216000" algn="just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Reklamı yapılacak ürünlerin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profesyonel hizmet anlayışı içerisinde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ajans, yapım ve medya pazarlama maliyetlerinin artması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sponsorları farklı tanıtım mecralarına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yönlendirmiştir.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72640" cy="513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marL="216000" indent="-216000" algn="just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Yapılan sponsorluk faaliyetlerinin hedef kitleler üzerinde olumlu etkisi, spor sponsorluğunun da artmasına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sebep olmuştur.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72640" cy="513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Reklam gibi doğrudan tanıtım amacı güden pazarlama teknikleri yerine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dolaylı pazarlama amacı güden sponsorluk faaliyetlerinin medyada daha fazla ilgi görmesi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,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firmaların spor sponsorluğu alanına da yoğun ilgi göstermesini sağlamıştır.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72640" cy="513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marL="216000" indent="-216000" algn="just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     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Tüketiciler tarafından reklam izleme pratiğinin zamanla yok olması,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kanal değiştirme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(zapping)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eylemine yönelmesi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reklam verenleri sponsorluk gibi daha sağlıklı pazarlama stratejilerine yönlendirmiştir.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72640" cy="513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marL="216000" indent="-216000" algn="just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Spor sponsorluğuyla kurulmak istenen iletişim, tarafları daha sağlıklı bir sonuca ulaştırır.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72640" cy="513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marL="216000" indent="-216000" algn="just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Hedef kitlesinin genel oluşu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sponsorları da bu alana çeker.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Bir spor organizasyonunda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birçok sponsorun yer alması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bu duruma örnek olarak gösterilebilir.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72640" cy="513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marL="216000" indent="-216000" algn="just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Sporun doğasında bulunan rekabet etme, yarışma, kazanma, kaybetme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gibi unsurlar onu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toplum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içerisinde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daha popüler hâle getirmiştir.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Sonucun ne olacağı merakı, herkesin dikkatinin spor müsabakasına yoğunlaşmasına sebep olmuştur.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72640" cy="513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marL="216000" indent="-216000" algn="just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Spor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,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büyük kitleleri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ortak duygular içerisinde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bir araya getiren olağanüstü bir güçtür.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Bu yönüyle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sosyal yaşam üzerinde oldukça etkilidir.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72640" cy="513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     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SPOR SPONSORLUĞUNA GENEL BİR BAKIŞ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Sponsorluk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“ticari” ve “hayırseverlik”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olmak üzere iki farklı biçimde ortaya çıkmıştır.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Ticari sponsorluk;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kitlelerin talep ettiği, ilgi duyduğu alanlara işletmelerin finansal destek vererek yürüttüğü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“örgütsel destekleyicilik”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faaliyetleridir.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72640" cy="513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Sponsorluk uygulamaları içerisinde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bütün dünya ülkelerinde spor sponsorluğu, işletmeler (kişi ve kurumlar) bakımından daha cazip bir uygulama hâline gelmiştir.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Tablo 6.1.de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görüleceği üzere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spor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, sponsorluk harcamaları içerisinde sahip olduğu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%69’luk oran ile bu alanda öncülük yapmaktadır.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72640" cy="513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     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S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108" name="" descr=""/>
          <p:cNvPicPr/>
          <p:nvPr/>
        </p:nvPicPr>
        <p:blipFill>
          <a:blip r:embed="rId1"/>
          <a:stretch/>
        </p:blipFill>
        <p:spPr>
          <a:xfrm>
            <a:off x="353520" y="214920"/>
            <a:ext cx="9548640" cy="5242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72640" cy="513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7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Spor endüstrisinin, pazar özellikleri ve taraflarına sağladığı imkânlar aşağıdaki gibidir: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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Liglerde mücadele etme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gibi katılımsal imkân sağlar.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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Basketbol, futbol müsabakaları izlemek gibi seyirsel bir ürün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sunar.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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Spor ve fitness 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gibi etkinlikler için gerekli olan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araç gereci sunar.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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Tanıtım ve tutundurma amaçlı ticari eşyalar sunar. Kulüp t- shirtleri, takım şapkaları gibi.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72640" cy="513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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Spor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yapılabilecek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tesisler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sunar.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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Rekreasyonel etkinlik ve bu etkinliklerin devamı için gerekli olan hizmeti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sunar.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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Spor organizasyonlarının yönetimi ve pazarlamasını içerir.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Olimpiyat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gibi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büyük organizasyonların düzenlenmesi.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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Basın yayın işletmelerinin sunduğu içeriklerin sunumu ve diğer medya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etkinlikleri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72640" cy="513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Marketing Surveys tarafından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2004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yılında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yapılan araştırmada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sponsorluğun sektörel dağılımı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Tablo 6.2.de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gösterilmektedir.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72640" cy="513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     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S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113" name="" descr=""/>
          <p:cNvPicPr/>
          <p:nvPr/>
        </p:nvPicPr>
        <p:blipFill>
          <a:blip r:embed="rId1"/>
          <a:stretch/>
        </p:blipFill>
        <p:spPr>
          <a:xfrm>
            <a:off x="180720" y="247680"/>
            <a:ext cx="9638640" cy="52095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72640" cy="513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Spor ekonomisi</a:t>
            </a:r>
            <a:r>
              <a:rPr b="0" lang="tr-TR" sz="2400" spc="-1" strike="noStrike" u="sng">
                <a:solidFill>
                  <a:srgbClr val="ffffff"/>
                </a:solidFill>
                <a:uFillTx/>
                <a:latin typeface="Arial"/>
              </a:rPr>
              <a:t> 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diğer endüstriler ile eklemlenerek kapsadığı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yıllık ekonomik hacim yaklaşık 500 milyar dolar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civarındadır. Dünyadaki popülerliği ve kitlelerin ilgisi sayesinde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futbol endüstrisi bu gelirin 2/3 sini oluşturmaktadır.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72640" cy="513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     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BİREYSEL SPORLARDA SPONSORLUK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Herhangi bir spor dalında, amatör veya profesyonel olarak görev alan sporculardan başarılı olanların veya ileride başarılı olması beklenenlerin ihtiyaçlarının karşılanması veya maddi olarak desteklenmesiyle sponsorluk yapılmaktadır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.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Desteklenen sporcular aracılığıyla,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hedeflerine daha çabuk ulaşması ve daha geniş kitlelere erişebilmesi amacıyla bireysel sporcular desteklenmektedir.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72640" cy="513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Bireysel sporcu sponsorluğunda sponsorluğun farklı türleri vardır.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Bireysel sporcuların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sponsorluk faaliyeti için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herhangi bir aktif faaliyet içinde olmadığı sponsorluk pasif sponsorluk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türü bunlardan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ilkidir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.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Sporcu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yapması gereken spor faaliyetini gerçekleştirirken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giymiş olduğu forma ve/veya ayakkabıda sponsorun markası yer almaktadır.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72640" cy="513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4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Bireysel sporcuların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yapmış oldukları spor faaliyetiyle hiçbir ilgisi, bağlantısı bulunmayan sponsorluk faaliyetinde olmaları da ikinci tür sponsorluğu oluşturmaktadır.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Bu tür sponsorluklarda amaç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sporcunun tanınmışlığından faydalanarak marka, ürün veya kuruluşun reklamını tanıtımını yapmaktır.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•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Bir dönem Galatasaray futbol kulübünde spor yaşamını sürdüren dünyaca ünlü Hollandalı futbolcu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Wesley Sneijder’in Lipton İce Tea reklamlarında oynaması bu tür sponsorluğa verilebilecek örneklerdendir.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72640" cy="513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Hayırseverlik sponsorluğu;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herhangi bir olayın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ekonomik amaç gütmeksizin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sosyal ve kültürel nedenlerle desteklenmesi 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olarak tanımlanmaktadır.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72640" cy="513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Sporcunun sponsor tarafından desteklenebilmesi için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dürüstlük, sempatiklik, inandırıcılık, medyatiklik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gibi özellikleri taşıması yanında,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dikkat çekebilmesi için de tanınmış bir kişilik olması gerekmektedir.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Örneğin sporcunun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alkol, uyuşturucu, doping gibi kötü alışkanlıklarının ve özel hayatında herhangi bir olumsuzluğun olmaması gerekir.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72640" cy="513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Bireysel sporcuların sponsorluk anlaşmalarında bazen firmalar farklı yöntemler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uygulamaktadırlar.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Gelecekte ünlü olabilecek başarılı sporcuları tercih ederek marka imajına olumlu katkı sağlamaktadırlar.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72640" cy="513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Spor giyim firması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Nike’in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pazar payını artırabilmek için risk alıp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North Carolina State University’nin son yılında profesyonelliğe geçme aşamasında olan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genç basketbolcu Michael Jordan’ın sponsorluğunu üstlenmesini gösterebiliriz.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72640" cy="513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Bireysel sporcuyla takımını destekleyen sponsorların farklı olması mümkündür.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Türk Milli Takımı’nın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sponsorluğunu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Turkcell’in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,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futbolcuların bireysel sponsorluğunu ise Coca Cola’nın yapması gibi.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Bir sporcunun formasıyla ayakkabısını da ayrı sponsorlar karşılayabilmektedir.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72640" cy="513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Bireysel sporcuların sponsorluğunu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takım sponsorluğunda da olduğu gibi ağırlıklı olarak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malzeme ve teçhizat üreten markalar üstlenmektedir.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Bu markaların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(Adidas, Nike, Umbro, Hummel, gibi),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bireysel sporcularla yaptığı sponsorluk anlaşmaları kuruluş ve sporculara şu katkıları sağlamaktadır: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72640" cy="513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marL="216000" indent="-216000" algn="just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Sporcularla gerek sözleşme yapılarak gerekse sözleşme yapılmadan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ürünlerini ücretsiz kullanmaları 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sağlanmaktadır.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• 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Markalar bazen sporcuların kendi ürünlerini kullanması için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teçhizatın yanı sıra para desteğinde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de bulunmaktadırlar.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• 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Ünlü sporcularla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lisans veya reklam sözleşmeleri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yapılmaktadır.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•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Uluslararası düzeydeki bazı spor organizasyonlarına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ayni ve nakdî katkıda bulunmaktadırlar.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72640" cy="513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4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TAKIM SPORLARINDA SPONSORLUK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Tüm dünyada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spor organizasyonları yerel, ulusal, uluslararası ve özel spor organizasyonları olarak düzenlenmekte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olup milyonlarca insanı yakından ilgilendirmektedir. Spor takımlarının sponsorluğunda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temel amaç, sponsor firmalar için tanıtım faaliyetlerinde bulunan takımlara finansal destek sağlanmasıdır.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Aydemir Okay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spor takımlarının sponsorluğunu takımların,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sponsorun ürün, marka veya isimlerini formalarında, kullandıkları teçhizatta izleyicilere duyurması ve sponsorun çeşitli reklamlarında yer alması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, olarak tanımlamaktadır.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72640" cy="513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Sponsorlar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, desteklediği takımların formalarında, teçhizatlarında logolarına, isimlerine yer vermelerinin yanı sıra, spor karşılaşmalarının gerçekleştirildiği sahalardaki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panolara, zemine, motor sporlarında ise kullanılan araçlara logolarını yerleştirebilmektedirler.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72640" cy="513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Hatta sponsorlar, takımın oyuncularıyla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reklam filmi çekebilme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, düzenleyecekleri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halkla ilişkiler faaliyetlerinde takım oyuncularının yer alması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gibi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hakları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da yapacakları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anlaşmalarla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elde edebilmektedirler.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72640" cy="513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Geçmiş yıllara kadar formasının ön yüzüne reklam almayan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dünyaca ünlü futbol takımı Barcelona’nın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Qatar Foundation ile yaptığı sponsorluk anlaşması sonrası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Katar’da kâr amacı gütmeyen , eğitim ve araştırma dallarına yönelmiş bir vakıf olan ‘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Qatar Foundation’nın tüm dünyada tanınması bu duruma örnek olarak gösterilebilir.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72640" cy="513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Spor sponsorluğu, sanat sponsorluğu, kültür sponsorluğu, eğitim sponsorluğu, sağlık sponsorluğu ve çevre sponsorluğu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gibi geniş uygulama alanları mevcuttur.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Spor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sponsorluğu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bu alanlar içerisinde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önde gelen sponsorluk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biçimidir.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72640" cy="513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Takım sponsorluğunda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bir takımın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birden fazla sponsoru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olabilmektedir. 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Mesela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A Milli Futbol Takımımızın sponsorluğunu Nike, Ülker, Efes, Coca Cola, Türkcell, Garanti, Mercedes Benz ve Turkish Airlines yapmaktadır.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Ayrıca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Teknosa, Sarar, Sürat Kargo gibi resmî tedarikçileri de mevcuttur.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72640" cy="513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    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BÖLGESEL-ULUSAL SPOR ORGANİZASYONLARINDA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ctr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SPONSORLUK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Günümüzde spor organizasyonlarını düzenlemek oldukça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maliyetlidir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.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Organizasyonların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büyüklüğü, uluslararası-ulusal ya da yerel olması, bütçelerinin de boyutlarını belirlemektedir.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72640" cy="513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Spor organizasyonlarının sponsorluğunda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kuruluş ya kendi adını kullanarak bir spor faaliyeti düzenlemekte ya da ulusal / uluslararası bir faaliyete sponsor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olarak katılmaktadır. Spor organizasyonlarının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sponsorluk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maliyetleri yüksek olduğu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için daha çok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büyük kuruluşlar tarafından üstlenilmektedir.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72640" cy="513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Ulusal-Bölgesel ölçekli spor organizasyonlarına sponsor olarak firmanın logosunu ya da adını organizasyonla birlikte anılmasını sağlamak,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özellikle medyada yer alan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bütün haber ve program içeriklerinde yer almak anlamına gelmektedir.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72640" cy="513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ctr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     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ULUSLARARASI SPOR ORGANİZASYONLARDA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ctr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SPONSORLUK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Küreselleşen yeni dünya düzeninde sektörel yapılar da birbirleriyle yakınlaşmaktadır. Firmalar bu yeni düzen içerisinde var olabilme, bir adım öne çıkabilme mücadelesi içerisindedir.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72640" cy="513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Günümüzde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medyanın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da sayesinde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uluslararası spor organizasyonları, kitleleri bir araya getiren önemli bir araç hâline gelmiştir.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/>
          </p:nvPr>
        </p:nvSpPr>
        <p:spPr>
          <a:xfrm>
            <a:off x="296280" y="139680"/>
            <a:ext cx="8972640" cy="513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Uluslararası organizasyonlar (Olimpiyatlar, Universiade, Gençlik Oyunları, Paralimpik Oyunlar, Dünya Kupaları, Tenis, Golf, Yatçılık Organizasyonları), dünyanın farklı noktalarındaki kitlelerin dikkatini aynı noktaya odaklayabilmektedir.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72640" cy="513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7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Olimpiyat Sponsorluğu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Modern Olimpiyatlarda 1896’dan itibaren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oyunları organize eden kentler, bu organizasyonu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kentin imaj ve prestijini arttırmak için üstlenmişlerdir.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Bunun yanı sıra ülkeler,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oyunların getireceği ekonomideki canlılık ve gelişme, turizm gelirlerinde artış, günümüzde yayın hakları ve reklamdan kazancın artışı, kent ve bulunduğu ülkenin tanınmasının yaratacağı etkiler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nedeniyle Olimpiyatları düzenleme konusunda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rekabet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söz konusudur.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72640" cy="513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Büyük spor organizasyonlarında firmaların sponsor faaliyetlerinden sağladıkları faydaya ek olarak bu tip organizasyonların düzenlendiği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şehirlerin yerel ekonomileri üzerinde olumlu etkileri vardır.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Olimpiyatları düzenlemek için büyük bir ekonomik ve politik güce ihtiyaç duyulmaktadır.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72640" cy="513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Gençlik Olimpiyatları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Gençlik olimpiyatları, olimpiyat oyunları formatında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her 4 yılda bir kış ve yaz oyunları ayrı ayrı düzenlenen uluslararası yarışmalardır.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Gençlik olimpiyatlarına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14 ve 18 yaş arasındaki sporcular katılmaktadır.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Bu fikir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ilk kez IOC başkanı Jacques Rogge tarafından 2001 yılında ortaya atılmıştır. 6 Temmuz 2007'de 119. IOC kongresinde kabul edilmiştir.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72640" cy="513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Spor sponsorluğunda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karşılıklı iki taraf vardır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ve taraflar arasında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karşılıklı bir alışveriş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söz konusudur.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Bu açıdan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spor sponsorluğu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,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bir organizasyonun kurum haklarını başka bir firmaya vermesi durumudur.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72640" cy="513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 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Paralimpik Olimpiyatlar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Paralimpik oyunlar,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çeşitli engelli gruplarından sporcuların katıldığı çok sporlu etkinliktir.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Orijinalindeki "paralympic" kelimesi; İngilizce,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engelli anlamına gelen "paralyzed" ve "olympic" kelimelerinin birleşmesinden meydana gelir.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Yaz ve kış paralimpik oyunları o dönemki olimpiyatların hemen ardından yapılır.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Tüm paralimpik oyunları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Uluslararası Paralimpik Komitesi tarafından yönetilir.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72640" cy="513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SPOR YAYINLARI SPONSORLUĞU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Günümüzde milyonları ekrana kilitlemenin en kolay yolu spor karşılaşmalarıdır.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Bir veya daha fazla etkinliğin yapıldığı ve farklı branşları bir araya getiren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spor organizasyonlarında; etkinlikler, başlangıçtan itibaren talebe yönelik olarak planlanmakta, organize edilmekte ve yürütülmektedir.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Amaç sadece sporla sınırlı değildir,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“marka, pazarlama ve deneyim yaşama” organizasyonların diğer önemli enstrümanlarıdır.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72640" cy="513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Günümüzde spor organizasyonları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genellikle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uluslararası düzeyde yapılmakta ve gelişen teknoloji sonucu kitle iletişim aracılığıyla anında tüm dünya tarafından izlenebilmektedir.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72640" cy="513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Dünyada Spor Yayınları Sponsorluğu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En çok izlenen spor olaylarından olan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Olimpiyat Oyunlarının televizyonlarda yayınlanma hakkı, Olimpiyat Oyunları Organizasyon Komitesi’yle Uluslararası Olimpiyat Komitesi’nce düzenlenmektedir.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Olimpiyat yayın gelirlerindeki artış, tahmin edilemeyen finansal bir kaynak oluşturmuştur.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72640" cy="513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Olimpiyat Oyunlarının yayın haklarından sağlanan ilk gelir 1960 yılında 1,2 milyon dolarken 2008 Pekin Olimpiyatlarında gelir 1,800 milyon dolara ulaşmıştır.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Kış Olimpiyatları’nda yayından elde edilen gelir daha az olmakla birlikte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1960 Squaw Valley’de 50.000 dolarken 2010 Vancouver Oyunlarında 1 milyon doların üzerine çıkmıştır.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72640" cy="513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Teknolojinin gelişmesiyle birlikte internet ve mobil telefon aracılığıyla da yayınlanabilen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maç yayınları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da bir yayıncı kuruluş yerine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birden fazla yayıncı kuruluşla anlaşma yapılarak yayınlanmaktadır.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72640" cy="513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Avrupa’da canlı yayınların en değerli olduğu ülke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İngiltere’dir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.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Dünyanın en değerli ligi olan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Premier Lig için 2013-2017 yılları arasında yayın haklarını kazanan BSkyB- BT girişimi 4 milyar 606 milyon dolar ödemiştir.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72640" cy="513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Olimpiyat Oyunları’nın tarihi gelişimi içerisinde yayın yapan ülke sayısı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1936 yılında tek bir ülkeyken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2004 Atina Olimpiyatları’nda yayın yapan ülke sayısı 220’ye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ulaşmıştır.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72640" cy="513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Türkiye’de Spor Yayınları Sponsorluğu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Türkiye’de futbol ligi karşılaşmalarının yayınlarından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kulüpler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,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ilk olarak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1994-95 sezonunda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para kazanmaya başlamışlardır. 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İlk iki sezon havuz sistemi olmadığı için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Cine 5, ATV, Show TV, Kanal D ve Star kanalları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anlaştıkları kulüplerin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maçlarını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yayınlamışlardır.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1996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’da havuz sistemine geçilmiş,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96’dan 2000’e kadar Cine 5, 2000’den 2001’e kadar Teleon ve 2001 yılından günümüze kadar olan yıllarda ise Digitürk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bünyesindeki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Lig TV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kanalından yayınlanmıştır.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72640" cy="513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0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     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DEĞERLENDİRME SORULARI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1. Aşağıdakilerden hangisi sponsorluk faaliyetlerinin amaçlarından biri değildir?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a) Satışları desteklemek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b) Yeni bir ürünü tanıtmak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c) Medyada yer almak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c9211e"/>
                </a:solidFill>
                <a:highlight>
                  <a:srgbClr val="ffff00"/>
                </a:highlight>
                <a:latin typeface="Arial"/>
              </a:rPr>
              <a:t>d) Ücretsiz tanıtım yapmak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e) Marka ile tüketici arasında bağ kurmak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72640" cy="513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Spor sponsorluğu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bir spor ile bir firma arasındaki ticari ilişki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olarak tanımlanmaktadır.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Spor sponsorluğu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organizasyonel amaçlar, pazarlama hedefleri ve özel tutundurma amaçlarını desteklemek için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bir spor oluşumuna (sporcu, lig, olay vb.)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yatırım yapmaktır.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72640" cy="513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2. Aşağıdakilerden hangisi sponsorluk türlerinden biri değildir?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a) Sanat Sponsorluğu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b) Spor Sponsorluğu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c) Eğitim Sponsorluğu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d) Çevre Sponsorluğu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c9211e"/>
                </a:solidFill>
                <a:highlight>
                  <a:srgbClr val="ffff00"/>
                </a:highlight>
                <a:latin typeface="Arial"/>
              </a:rPr>
              <a:t>e) Halkla İlişkiler Sponsorluğu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72640" cy="513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8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 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3. Aşağıdakilerden hangisi spor sponsorluğundaki artışın nedenlerinden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biridir?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a) Spora ilginin azalması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b) Reklamların daha etkili olması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c) Sporun sadece kendi hedef kitlesine hitap etmesi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c9211e"/>
                </a:solidFill>
                <a:highlight>
                  <a:srgbClr val="ffff00"/>
                </a:highlight>
                <a:latin typeface="Arial"/>
              </a:rPr>
              <a:t>d) Spor organizasyonlarının ulusal ve uluslararası büyüklüğe ulaşması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e) Sponsorluğun, reklamdan daha güçlü bir tanıtım aracı olması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72640" cy="513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2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4. Aşağıdakilerden hangisi spor sponsorluğu kapsamında sponsorların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kazanımlarından biri değildir?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a) Farkındalık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b) Tanınırlık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c9211e"/>
                </a:solidFill>
                <a:highlight>
                  <a:srgbClr val="ffff00"/>
                </a:highlight>
                <a:latin typeface="Arial"/>
              </a:rPr>
              <a:t>c) Güven kaybı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d) Gelirlerin artması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e) Saygınlık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72640" cy="513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9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5. Bireysel sporcu sponsorluğu hakkında aşağıdakilerden hangisi söylenemez?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a) Tanınmış ve potansiyel vadeden yıldız oyuncuların seçimi önemlidir.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c9211e"/>
                </a:solidFill>
                <a:highlight>
                  <a:srgbClr val="ffff00"/>
                </a:highlight>
                <a:latin typeface="Arial"/>
              </a:rPr>
              <a:t>b) Takım sponsorluğuna göre riski azdır.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c) Sporcu, sponsorun reklamlarında da yer alabilir.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d) Sporcunun özel yaşamıyla ilgili sorunlar sponsorluk anlaşmasını etkiler.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e) Sporcunun tanınırlığı sponsorluğunu yaptığı ürün ya da markanın farkındalık düzeyini artırır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72640" cy="513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6. Takım oyuncularının giydikleri formalarda, saha kenarındaki reklam panolarında sponsor kuruluşlarının adının yer aldığı uygulamalara ne ad verilir?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c9211e"/>
                </a:solidFill>
                <a:highlight>
                  <a:srgbClr val="ffff00"/>
                </a:highlight>
                <a:latin typeface="Arial"/>
              </a:rPr>
              <a:t>a) Spor Takımları Sponsorluğu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b) Spor Kültürü Sponsorluğu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c) Spor Organizasyonu Sponsorluğu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d) Bireysel Sporcu Sponsorluğu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e) Olimpiyat Sponsorluğu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72640" cy="513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1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7. Aşağıdakilerden hangisi bölgesel-ulusal spor organizasyonları sponsorluğuna örnek olarak verilemez?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c9211e"/>
                </a:solidFill>
                <a:highlight>
                  <a:srgbClr val="ffff00"/>
                </a:highlight>
                <a:latin typeface="Arial"/>
              </a:rPr>
              <a:t>a) Lionel Messi’nin Türk Hava Yolları ile yaptığı sponsorluk anlaşması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b) Spor Toto’nun Türkiye Spor Ligi’ne sponsor olarak lige adını vermesi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c) Beko firmasının Türkiye Basketbol Ligi’ne adını vererek sponsorluk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anlaşması yapması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d) Doğu Anadolu liseler arası futbol müsabakalarına Aşkale Çimento’nun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sponsor olması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e) Teknosa’nın Türk Milli Futbol Takımı’nın tedarikçi sponsoru olması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72640" cy="513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8. Aşağıdakilerden hangisi işletmelerin uluslararası spor organizasyonlarına sponsor olma nedenleri arasında yer almaz?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a) Marka değeri oluşturmak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b) Markayı yeniden konumlandırmak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c) Gösteri yapma imkânı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d) Rakiplerine üstünlük sağlamak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c9211e"/>
                </a:solidFill>
                <a:highlight>
                  <a:srgbClr val="ffff00"/>
                </a:highlight>
                <a:latin typeface="Arial"/>
              </a:rPr>
              <a:t>e) Lobi faaliyetlerini artırmak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72640" cy="513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2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 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9. Aşağıdakilerden hangisi TOP’un (The Olympic Partners) olimpiyat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ortaklıklarından biri değildir?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a) Yaz Olimpiyatları Oyunları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b) Milli Olimpiyatlar Oyunları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c9211e"/>
                </a:solidFill>
                <a:highlight>
                  <a:srgbClr val="ffff00"/>
                </a:highlight>
                <a:latin typeface="Arial"/>
              </a:rPr>
              <a:t>c) Ulusal Ligler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d) Uluslararası Olimpiyat Komitesi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e) Kış Olimpiyat Oyunları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72640" cy="513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10. Aşağıdakilerden hangisi sponsorluk faaliyetlerinin en yoğun olduğu alandır?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a) Eğlence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b) Sanat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c) Festivaller ve fuarlar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d) Dernekler ve üyelik kuruluşları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c9211e"/>
                </a:solidFill>
                <a:highlight>
                  <a:srgbClr val="ffff00"/>
                </a:highlight>
                <a:latin typeface="Arial"/>
              </a:rPr>
              <a:t>e) Spor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72640" cy="513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Tüm dünyada sosyal, ekonomik ve teknolojik alanlarda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gelişmelere paralel olarak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özellikle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gelişmiş tüketim toplumlarının yaşam standartları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yükselmiştir.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Bu nedenle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bireylerin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kendilerine günlük yaşam pratikleri içerisinde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daha fazla vakit bularak boş zamanlarını artırması, onların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sportif aktivitelere de katılımını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sağlamıştır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72640" cy="513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Sponsorluk faaliyetlerinin çeşitlenmesiyle birlikte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özellikle spor organizasyonlarında sponsorluk hizmetleri yoğunlaşmıştır.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Bu organizasyonlarda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markalarını, ürünlerini kitlelere duyurmaya çalışan firmalar, sporcuları, spor takımlarını ve spor organizasyonlarını desteklemektedir.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72640" cy="513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     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Sponsorluk alanları içerisinde spor sponsorluğu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son otuz yıl içerisinde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diğer sponsorluk alanlarından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daha hızlı bir büyüme seyri izlemiştir.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Spor sponsorluğundaki bu artışın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nedenlerini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aşağıdaki gibi sıralayabiliriz: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2407</TotalTime>
  <Application>LibreOffice/7.4.3.2$Windows_x86 LibreOffice_project/1048a8393ae2eeec98dff31b5c133c5f1d08b890</Application>
  <AppVersion>15.0000</AppVersion>
  <Words>2214</Words>
  <Paragraphs>185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2024-02-24T12:41:21Z</dcterms:created>
  <dc:creator/>
  <dc:description/>
  <dc:language>tr-TR</dc:language>
  <cp:lastModifiedBy/>
  <dcterms:modified xsi:type="dcterms:W3CDTF">2024-04-25T21:16:15Z</dcterms:modified>
  <cp:revision>224</cp:revision>
  <dc:subject/>
  <dc:title>Lights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Özel</vt:lpwstr>
  </property>
  <property fmtid="{D5CDD505-2E9C-101B-9397-08002B2CF9AE}" pid="3" name="Slides">
    <vt:i4>50</vt:i4>
  </property>
</Properties>
</file>