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  <p:sldId id="325" r:id="rId3"/>
    <p:sldId id="32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332" r:id="rId14"/>
    <p:sldId id="328" r:id="rId15"/>
    <p:sldId id="295" r:id="rId16"/>
    <p:sldId id="327" r:id="rId17"/>
    <p:sldId id="296" r:id="rId18"/>
    <p:sldId id="329" r:id="rId19"/>
    <p:sldId id="297" r:id="rId20"/>
    <p:sldId id="330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31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70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4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8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45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3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59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7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1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7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3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94D-1615-4951-A204-C57D2F5BA0F4}" type="datetimeFigureOut">
              <a:rPr lang="tr-TR" smtClean="0"/>
              <a:t>18.04.2025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F87E-4E65-41E8-B38F-06BD142AC3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67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Reklamın Tanımı ve İşlevleri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Reklam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tüketicileri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ürün, marka veya hizmet hakkında bilgilendirmek, onları ikna etmek, satın alma eylemine yönlendirmek ve diğer ürünlerin satışını desteklemek amacıyla oluşturulan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paralı bir iletişim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türüdür. Bu mesajlar,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göze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kulağa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hitap eden görsel ve işitsel unsurlar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içerir. Dolayısıyla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yalnızca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tanıtıcı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değil, aynı zamanda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psikolojik ve davranışsal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etkiler yaratmayı hedefleyen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araçtır.</a:t>
            </a:r>
          </a:p>
          <a:p>
            <a:pPr marL="0" indent="457200" algn="just">
              <a:lnSpc>
                <a:spcPct val="17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 Stratejileri ve Marka Konumlandırma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mesajları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stratejilere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kurgulanır. Bunlar arasında: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Satış Vaatleri: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faydasına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odaklanır.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Öncü Üstünlük: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Rakiplere kıyasla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üstün bir yön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vurgulanır.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Karşılaştırmalı Reklam: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rakibiyle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kıyaslanır.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 İmajı: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Tüketicinin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 tarzı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ürün örtüştürülür</a:t>
            </a: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Marka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İmajı: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bir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kişilik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gibi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konumlandırılır</a:t>
            </a: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Kullanım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Fırsatı: 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zamanlara veya 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fırsatlara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vurgu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yapılır.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itle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 Araçlarında Reklam Üretimi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metni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anlaşılır, akıcı, empati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kurabilen ve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dile sahip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Kısa, 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cümleler;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ve güçlü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kelimeler kullanılmalı, hedef kitlenin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 tarzı ve alışkanlıkları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gözetilmelidir.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5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Etkili </a:t>
            </a:r>
            <a:r>
              <a:rPr lang="tr-TR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</a:t>
            </a:r>
            <a:r>
              <a:rPr lang="tr-TR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metinleri</a:t>
            </a:r>
            <a:endParaRPr lang="tr-TR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7200" dirty="0" smtClean="0">
                <a:solidFill>
                  <a:srgbClr val="FFFF00"/>
                </a:solidFill>
              </a:rPr>
              <a:t>	TADIM</a:t>
            </a:r>
            <a:r>
              <a:rPr lang="tr-TR" sz="7200" dirty="0" smtClean="0"/>
              <a:t> : ”</a:t>
            </a:r>
            <a:r>
              <a:rPr lang="tr-TR" sz="7200" dirty="0"/>
              <a:t>Yıllar </a:t>
            </a:r>
            <a:r>
              <a:rPr lang="tr-TR" sz="7200" dirty="0" err="1"/>
              <a:t>yıllar</a:t>
            </a:r>
            <a:r>
              <a:rPr lang="tr-TR" sz="7200" dirty="0"/>
              <a:t> önce, daha ortada bilgisayarlar internetler yokken Türkiye’nin kocaman bir sosyal ağı vardı.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7200" dirty="0" smtClean="0">
                <a:solidFill>
                  <a:srgbClr val="FFFF00"/>
                </a:solidFill>
              </a:rPr>
              <a:t>	İPEK ŞAMPUAN </a:t>
            </a:r>
            <a:r>
              <a:rPr lang="tr-TR" sz="7200" dirty="0" smtClean="0"/>
              <a:t>: Parlak </a:t>
            </a:r>
            <a:r>
              <a:rPr lang="tr-TR" sz="7200" dirty="0"/>
              <a:t>ve bakımlı saçlarını İpeğe </a:t>
            </a:r>
            <a:r>
              <a:rPr lang="tr-TR" sz="7200" dirty="0" smtClean="0"/>
              <a:t>borçlu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7200" dirty="0" smtClean="0">
                <a:solidFill>
                  <a:srgbClr val="FFFF00"/>
                </a:solidFill>
              </a:rPr>
              <a:t>	DURACELL</a:t>
            </a:r>
            <a:r>
              <a:rPr lang="tr-TR" sz="7200" dirty="0" smtClean="0"/>
              <a:t> </a:t>
            </a:r>
            <a:r>
              <a:rPr lang="tr-TR" sz="7200" dirty="0"/>
              <a:t>: Diğerlerinin tüm gücü tükendiğinde, </a:t>
            </a:r>
            <a:r>
              <a:rPr lang="tr-TR" sz="7200" dirty="0" err="1"/>
              <a:t>Duracell</a:t>
            </a:r>
            <a:r>
              <a:rPr lang="tr-TR" sz="7200" dirty="0"/>
              <a:t> yoluna devam eder</a:t>
            </a:r>
            <a:r>
              <a:rPr lang="tr-TR" sz="72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7200" dirty="0" smtClean="0">
                <a:solidFill>
                  <a:srgbClr val="FFFF00"/>
                </a:solidFill>
              </a:rPr>
              <a:t>	YAPI </a:t>
            </a:r>
            <a:r>
              <a:rPr lang="tr-TR" sz="7200" dirty="0">
                <a:solidFill>
                  <a:srgbClr val="FFFF00"/>
                </a:solidFill>
              </a:rPr>
              <a:t>KREDİ BANKASI </a:t>
            </a:r>
            <a:r>
              <a:rPr lang="tr-TR" sz="7200" dirty="0"/>
              <a:t>: Biz de Yapı Kredi ailesi olarak, her bir müşterimizi aileden biri gibi görüyoruz</a:t>
            </a:r>
            <a:r>
              <a:rPr lang="tr-TR" sz="72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7200" dirty="0" smtClean="0">
                <a:solidFill>
                  <a:srgbClr val="FFFF00"/>
                </a:solidFill>
              </a:rPr>
              <a:t>	VOLKSWAGEN</a:t>
            </a:r>
            <a:r>
              <a:rPr lang="tr-TR" sz="7200" dirty="0" smtClean="0"/>
              <a:t> </a:t>
            </a:r>
            <a:r>
              <a:rPr lang="tr-TR" sz="7200" dirty="0"/>
              <a:t>:”Bazılarının hayallerine kavuşması için biraz daha beklemesi gerekebilir.</a:t>
            </a:r>
          </a:p>
          <a:p>
            <a:endParaRPr lang="tr-TR" sz="4800" dirty="0"/>
          </a:p>
          <a:p>
            <a:pPr marL="0" indent="0">
              <a:buNone/>
            </a:pPr>
            <a:r>
              <a:rPr lang="tr-TR" sz="4800" dirty="0"/>
              <a:t/>
            </a:r>
            <a:br>
              <a:rPr lang="tr-TR" sz="4800" dirty="0"/>
            </a:br>
            <a:endParaRPr lang="tr-TR" sz="7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Radyo, Televizyon ve Sinema Reklamları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 efektleri, diyaloglar ve fon müziği ile dinleyicinin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hayal gücüne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seslenir.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319" y="3348580"/>
            <a:ext cx="4542667" cy="33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Televizyon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Görsel-işitsel gücü yüksek, anlatımı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detaylı ve dramatik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öğelere sahiptir.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" y="2415731"/>
            <a:ext cx="3837139" cy="2340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129" y="4155208"/>
            <a:ext cx="4143547" cy="2916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688" y="2343731"/>
            <a:ext cx="417731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Sinema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İzleyicinin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dikkati yüksekken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verildiği için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etkisi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büyüktür.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Filmle bağ kurarsa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da etkili olur.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73" y="2560692"/>
            <a:ext cx="6672678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Basılı ve Açık Hava Reklamları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Gazete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dergi, afiş, tabela, billboard, durak ilanı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uygulamalar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görsel güce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dayanır.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karşılaşılan görsel öğeler tüketicinin zihninde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yer eder. Özellikle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 reklamlar ve cephe reklamları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 alanlarında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etkilidir.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50" y="4762501"/>
            <a:ext cx="2781741" cy="180434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803" y="4864100"/>
            <a:ext cx="2722440" cy="17027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62" y="4864101"/>
            <a:ext cx="2614204" cy="17839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094" y="4813965"/>
            <a:ext cx="2570906" cy="19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9.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Basılı ve Açık Hava Reklamları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47454"/>
            <a:ext cx="1849441" cy="190889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607" y="1574799"/>
            <a:ext cx="2502185" cy="16646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789" y="1534925"/>
            <a:ext cx="2067022" cy="203554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808" y="1574799"/>
            <a:ext cx="2393394" cy="173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154" y="3787468"/>
            <a:ext cx="2357131" cy="175509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040" y="3731510"/>
            <a:ext cx="2737162" cy="181105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571" y="3731510"/>
            <a:ext cx="2502185" cy="181105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2987" y="3582916"/>
            <a:ext cx="1776914" cy="234314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7043" y="1124826"/>
            <a:ext cx="1668123" cy="23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Reklamcılığı ve Doğrudan Postalama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arama motorları, sosyal medya, banner, video ve mobil uygulamalar </a:t>
            </a:r>
            <a:r>
              <a:rPr lang="tr-TR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 yürütülür. Bu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reklamlarda kişiselleştirme imkânı, ulaşılabilirlik ve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ölçülebilirlik</a:t>
            </a:r>
            <a:r>
              <a:rPr lang="tr-TR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yüksek avantajlardır.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postalama </a:t>
            </a:r>
            <a:r>
              <a:rPr lang="tr-TR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 özellikle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niş ürünlerde etkili olan, birebir temas sağlayan </a:t>
            </a:r>
            <a:r>
              <a:rPr lang="tr-TR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yöntemdir.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75" y="4444954"/>
            <a:ext cx="4533925" cy="241304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245" y="4444954"/>
            <a:ext cx="3720180" cy="24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6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 Reklam Tasarımı ve Temel Unsurlar</a:t>
            </a:r>
          </a:p>
          <a:p>
            <a:pPr marL="0" indent="457200" algn="just">
              <a:lnSpc>
                <a:spcPct val="16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tasarımı sürecinde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önemli adım, tüketicilerin satın alma kararlarını etkileyen faktörlerin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edilmesidir.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Reklamcılar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hedef kitlelerin hangi kriterlere göre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seçim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yaptığını, hangi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kaygılarla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hareket ettiklerini iyi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etmeli;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 ve hayalleri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harekete geçirecek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 içerikler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üretmelidir.</a:t>
            </a:r>
          </a:p>
          <a:p>
            <a:pPr marL="0" indent="457200" algn="just">
              <a:lnSpc>
                <a:spcPct val="16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266700"/>
            <a:ext cx="11176000" cy="5951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Reklamcılığı ve Doğrudan Postalama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324173"/>
            <a:ext cx="9817100" cy="52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7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 İncelemesi 1: Göl Köy Yoğurtları – “Anne Eli Değmiş Gibi” Kampanyası</a:t>
            </a:r>
          </a:p>
          <a:p>
            <a:pPr marL="0" indent="457200">
              <a:lnSpc>
                <a:spcPct val="170000"/>
              </a:lnSpc>
              <a:buNone/>
            </a:pP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Profili ve Sorun Tanımı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"Hayalidir"</a:t>
            </a:r>
          </a:p>
          <a:p>
            <a:pPr marL="0" indent="457200" algn="just">
              <a:lnSpc>
                <a:spcPct val="170000"/>
              </a:lnSpc>
              <a:buNone/>
            </a:pPr>
            <a:r>
              <a:rPr lang="tr-TR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Göl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Köy Yoğurtları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katkısız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 ürünleri üreten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yerel bir işletmedir. Firma,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yıllardır yöre halkına hizmet vermekte; geleneksel mayalama teknikleriyle ürettiği yoğurtları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kavanozlarda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satışa sunmaktadır</a:t>
            </a: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 büyük ulusal markaların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domine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edici etkisi nedeniyle, </a:t>
            </a:r>
            <a:r>
              <a:rPr lang="tr-TR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GölKöy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Yoğurtları’nın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kalitesi takdir edilse de tanınırlığı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sınırlı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kalmakta; özellikle şehir merkezlerinde market raflarına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girmekte zorlanmaktadır.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bilinirliği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zayıf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marka değeri ise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henüz oluşmamış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durumdadır.</a:t>
            </a:r>
          </a:p>
        </p:txBody>
      </p:sp>
    </p:spTree>
    <p:extLst>
      <p:ext uri="{BB962C8B-B14F-4D97-AF65-F5344CB8AC3E}">
        <p14:creationId xmlns:p14="http://schemas.microsoft.com/office/powerpoint/2010/main" val="8928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 Stratejisi ve Reklam Kampanyası Kurgusu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noktada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ajansla birlikte yürütülen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süreçte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markanın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yerel, samimi ve “ev yapımı”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algısını güçlendirmek, tüketicide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bağ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 ve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tanınırlığı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artırmak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olmuştur. Temel iletişim fikri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“Anne Eli Değmiş Gibi”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sloganıyla belirlenmiştir.</a:t>
            </a:r>
          </a:p>
        </p:txBody>
      </p:sp>
    </p:spTree>
    <p:extLst>
      <p:ext uri="{BB962C8B-B14F-4D97-AF65-F5344CB8AC3E}">
        <p14:creationId xmlns:p14="http://schemas.microsoft.com/office/powerpoint/2010/main" val="41609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nostaljik hem de güven verici bir dil taşımakta; tüketici zihninde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“anne eli değmiş, doğal, katkısız”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imajını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pekiştirmektedir.</a:t>
            </a:r>
          </a:p>
        </p:txBody>
      </p:sp>
    </p:spTree>
    <p:extLst>
      <p:ext uri="{BB962C8B-B14F-4D97-AF65-F5344CB8AC3E}">
        <p14:creationId xmlns:p14="http://schemas.microsoft.com/office/powerpoint/2010/main" val="3009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eklam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 Çok Kanallı İletişim Üzerine Kurulmuştur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Televizyon </a:t>
            </a:r>
            <a:r>
              <a:rPr lang="tr-T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</a:t>
            </a:r>
            <a:r>
              <a:rPr lang="tr-T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Çocuklarının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okula hazırlanış süreci, hasta olduklarında yoğurtla hazırlanan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 karışımlar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evde yapılan geleneksel yemeklerin yanında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yoğurdun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yer alışı gibi sahnelerle örülü,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 temelli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 hazırlanmıştır. Reklamlarda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figürü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biçimde yer almakta; yoğurdun </a:t>
            </a: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 gelişimi, bağışıklık ve güven </a:t>
            </a:r>
            <a:r>
              <a:rPr lang="tr-TR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temalarıyla örtüştüğü </a:t>
            </a:r>
            <a:r>
              <a:rPr lang="tr-TR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gösterilmektedir.</a:t>
            </a:r>
          </a:p>
        </p:txBody>
      </p:sp>
    </p:spTree>
    <p:extLst>
      <p:ext uri="{BB962C8B-B14F-4D97-AF65-F5344CB8AC3E}">
        <p14:creationId xmlns:p14="http://schemas.microsoft.com/office/powerpoint/2010/main" val="5637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Yerel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 ve Pazar Afişleri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köy pazarları, halk pazarları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yerel temasta yoğun olunan bölgelerde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nostaljik afişler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 çiftçi yüzleri ve yöresel ağızla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yazılmış sloganlar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kullanılmıştır. Radyo spotlarında ise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"Bugün de annem gibi yoğurt mayaladım"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seslendirmelere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verilmiştir.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Sinema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Reklamları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Şehir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merkezinde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 sinema salonlarıyla işbirliği yapılarak, film öncesi gösterimde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kısa spotlara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 verilmiştir. Özellikle çocukların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 anlarının arka planında yoğurdun yer alması,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 kurma ve içselleştirme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sürecine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katkı sağlamıştır.</a:t>
            </a:r>
          </a:p>
        </p:txBody>
      </p:sp>
    </p:spTree>
    <p:extLst>
      <p:ext uri="{BB962C8B-B14F-4D97-AF65-F5344CB8AC3E}">
        <p14:creationId xmlns:p14="http://schemas.microsoft.com/office/powerpoint/2010/main" val="1636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Entegrasyonu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Facebook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“#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AnneYoğurduTarifim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etiketiyle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kullanıcıların annelerinden öğrendikleri yoğurt tariflerini paylaşmaları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teşvik edilmiştir. Bu kampanya,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kullanıcı üretimi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içerik (UGC) hem de etkileşim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açısından oldukça verimli olmuş; yerel halktan gelen içerikler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hikâyeleştirilerek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marka hesabında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yayımlanmıştır.</a:t>
            </a: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Kampanya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 ve Başarı Göstergeleri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Kampanya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dört ay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planlanmış; bu süre sonunda satışlarda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%60’lık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artış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gözlemlenmiştir. Ayrıca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kampanya sonrası yerel zincir marketlerin ardından ulusal zincir marketlerde de </a:t>
            </a:r>
            <a:r>
              <a:rPr lang="tr-TR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GölKöy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Yoğurtları’na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 alanı açılmıştır. </a:t>
            </a:r>
          </a:p>
        </p:txBody>
      </p:sp>
    </p:spTree>
    <p:extLst>
      <p:ext uri="{BB962C8B-B14F-4D97-AF65-F5344CB8AC3E}">
        <p14:creationId xmlns:p14="http://schemas.microsoft.com/office/powerpoint/2010/main" val="26713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8" y="114965"/>
            <a:ext cx="2664000" cy="18648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76" y="230605"/>
            <a:ext cx="2868712" cy="172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973" y="114965"/>
            <a:ext cx="3268298" cy="19223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9977" y="115459"/>
            <a:ext cx="2484000" cy="19801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88" y="2125032"/>
            <a:ext cx="2827420" cy="2052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7550" y="2281064"/>
            <a:ext cx="2897886" cy="343971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7098" y="2348792"/>
            <a:ext cx="3695160" cy="2016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099" y="4449788"/>
            <a:ext cx="3390861" cy="225153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119" y="4306626"/>
            <a:ext cx="3276000" cy="22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lv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bilinirliği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anketlerde %28’den %67’ye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çıkarken; sosyal medyada yapılan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paylaşımlar ve etkileşimlerle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birlikte marka hakkındaki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dijital görünürlük %300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oranında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artmıştır.</a:t>
            </a:r>
          </a:p>
        </p:txBody>
      </p:sp>
    </p:spTree>
    <p:extLst>
      <p:ext uri="{BB962C8B-B14F-4D97-AF65-F5344CB8AC3E}">
        <p14:creationId xmlns:p14="http://schemas.microsoft.com/office/powerpoint/2010/main" val="18480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Tüketici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Davranışları Açısından Değerlendirme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Kampanyada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nostalji, güven ve annelik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temaları, hedef kitlenin temel değer setleriyle örtüştüğü için tüketici zihninde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etki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yaratmıştır. Özellikle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 alma kararlarının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%70’inden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fazlasının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 ve imaj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temelli olduğu düşünülürse, kampanyanın 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psikolojik temelleri </a:t>
            </a:r>
            <a:r>
              <a:rPr lang="tr-TR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şekilde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inşa edilmiştir</a:t>
            </a: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 ve Öğrenilenler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vaka,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 bir yerel markanın bile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 yaratıcı iletişim ve duygusal hikâye anlatımı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büyük oyuncularla rekabet edebileceğini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göstermektedir. Ürünün özü değiştirilmeden,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hikâyesi güçlendirilmiş;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dijital ve geleneksel medya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entegre bir biçimde kullanılarak marka hem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duygusal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kurmuş hem 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satışlarını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somut biçimde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artırmıştır.</a:t>
            </a:r>
          </a:p>
        </p:txBody>
      </p:sp>
    </p:spTree>
    <p:extLst>
      <p:ext uri="{BB962C8B-B14F-4D97-AF65-F5344CB8AC3E}">
        <p14:creationId xmlns:p14="http://schemas.microsoft.com/office/powerpoint/2010/main" val="17272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457200" lvl="1" indent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Hafta Reklamcılık Dersi Test Soruları</a:t>
            </a:r>
          </a:p>
          <a:p>
            <a:pPr marL="457200" lvl="1" indent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3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Reklamın temel işlevlerinden biri aşağıdakilerden hangisidir</a:t>
            </a:r>
            <a:r>
              <a:rPr lang="tr-TR" sz="3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1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Müşteri şikâyetlerini arşivlemek</a:t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Tüketiciyi bilgilendirmek ve ikna </a:t>
            </a: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c)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Ürün fiyatlarını sabitlemek</a:t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Rakip firmalara dava açmak</a:t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Üretimi durdurmak</a:t>
            </a:r>
            <a:endParaRPr lang="tr-TR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457200" lvl="1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3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AIDA modeli aşağıdakilerin hangisini içermez</a:t>
            </a:r>
            <a:r>
              <a:rPr lang="tr-TR" sz="3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1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Dikkat</a:t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İlgi</a:t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c)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İstek</a:t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Şikâyet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Harekete geçme</a:t>
            </a:r>
            <a:endParaRPr lang="tr-TR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6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GölKöy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Yoğurtları kampanyasında kullanılan “Anne Eli Değmiş Gibi” sloganı, hangi temaya dayanmaktadır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60000"/>
              </a:lnSpc>
              <a:spcAft>
                <a:spcPts val="800"/>
              </a:spcAft>
              <a:buNone/>
            </a:pP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Nostalji ve 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güven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Lüks ve statü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Mizah ve hiciv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Rekabet ve agresiflik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Teknoloji ve yenilik</a:t>
            </a:r>
            <a:endParaRPr lang="tr-TR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l">
              <a:lnSpc>
                <a:spcPct val="16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/>
          </a:bodyPr>
          <a:lstStyle/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Yaratıcılığın “sentez” türü ne anlama 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gelir?</a:t>
            </a:r>
          </a:p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Eski fikirlerin birebir kopyalanması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Bilinmeyen fikirlerin yoktan var edilmesi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Sadece görsel tekniklere 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odaklanılması</a:t>
            </a:r>
          </a:p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Duygusal içeriklerin dijitalleşmesi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Farklı fikirlerin birleşerek yeni bir bütün 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oluşturması</a:t>
            </a:r>
            <a:endParaRPr lang="tr-T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“Kırmızı” rengin reklamdaki temel çağrışımı aşağıdakilerden hangisidir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Güven ve istikrar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Doğallık ve huzur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Soğukluk ve gizem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Dikkat ve enerji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Zarafet ve yavaşlık</a:t>
            </a:r>
            <a:endParaRPr lang="tr-T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Televizyon reklamlarının hedef kitle üzerindeki avantajı aşağıdakilerden hangisidir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Yalnızca yazılı bilgi sunması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Görsel-işitsel olarak mesajı daha güçlü iletmesi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Sadece radyo kullanıcılarına ulaşması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Tamamen deneysel yapılara dayanması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Düşük prodüksiyon maliyetiyle hazırlanması</a:t>
            </a:r>
            <a:endParaRPr lang="tr-T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Göl Köy kampanyasında yerel pazarlarda kullanılan afişlerde hangi unsur özellikle öne çıkarılmıştır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Modern çizgiler ve dijital tasarım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Yerel halkın yabancı markalara tepkisi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Kadın çiftçi yüzleri ve yöresel ifadeler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Finansal yatırım çağrıları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Anonim mesajlar ve 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anlatım</a:t>
            </a:r>
            <a:endParaRPr lang="tr-T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Yaratıcılık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burada sadece bir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“güzel fikir”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değil,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duygu, mantık ve estetik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öğelerin bir araya geldiği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 bir yapı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olarak görülmelidir.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Duygulara yönelen, hikâye anlatıcılığı barındıran ve sanatsal öğelerle desteklenen reklamlar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kalıcılık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</a:p>
        </p:txBody>
      </p:sp>
    </p:spTree>
    <p:extLst>
      <p:ext uri="{BB962C8B-B14F-4D97-AF65-F5344CB8AC3E}">
        <p14:creationId xmlns:p14="http://schemas.microsoft.com/office/powerpoint/2010/main" val="40490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Aşağıdaki reklam stratejilerinden hangisi “ürünün rakiplerden bir yönüyle daha iyi olduğunu kanıtlamaya” yöneliktir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Temel satış vaadi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Marka imajı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Kullanıcı imajı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Öncü üstünlük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Kullanım fırsatı</a:t>
            </a:r>
            <a:endParaRPr lang="tr-T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10000"/>
          </a:bodyPr>
          <a:lstStyle/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Radyo reklamlarında dinleyicinin dikkatini çekmek için en çok hangisine başvurulur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Üç boyutlu görseller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Sessizlik ve durağanlık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Ses efektleri ve yaratıcı diyaloglar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Ürün içeriği listesi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Görsel animasyonlar</a:t>
            </a:r>
            <a:endParaRPr lang="tr-TR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77500" lnSpcReduction="20000"/>
          </a:bodyPr>
          <a:lstStyle/>
          <a:p>
            <a:pPr marL="0" indent="45720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tr-TR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GölKöy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kampanyasında tüketicinin duygusal bağ kurmasını sağlayan temel unsur nedir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İndirim kuponları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Sık tekrarlanan ürün tanıtımı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Yüksek sesli radyo anonsları</a:t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Nostaljik hikâyeler ve anne </a:t>
            </a: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imgesi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tr-T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Ürün içeriklerinin teknik açıklaması</a:t>
            </a:r>
            <a:endParaRPr lang="tr-TR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Modelleri ve İletişim Kuramları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Reklamın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etkisini açıklayan çeşitli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modeller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geliştirilmiştir. En bilineni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AIDA modelidir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 (</a:t>
            </a:r>
            <a:r>
              <a:rPr lang="tr-TR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İlgi (</a:t>
            </a:r>
            <a:r>
              <a:rPr lang="tr-TR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İstek (</a:t>
            </a:r>
            <a:r>
              <a:rPr lang="tr-TR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ve Harekete Geçme (Action). Daha gelişmiş versiyonu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NAIDAS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modeli ise sürece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"İhtiyaç" ve "Tatmin"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adımlarını </a:t>
            </a: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ekler.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 yanında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DAGMAR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(Farkındalık, Anlama, İkna, Eylem) ve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Etkiler Hiyerarşisi modelleri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reklamın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zihinsel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süreçleri nasıl şekillendirdiğini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açıklar. </a:t>
            </a:r>
            <a:endParaRPr lang="tr-TR" sz="36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İşleme Modeli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ise mesajın dikkat çekici sunumu, kavranması, hafızada tutulması ve davranışa dönüşmesi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sürecini inceler.</a:t>
            </a:r>
          </a:p>
        </p:txBody>
      </p:sp>
    </p:spTree>
    <p:extLst>
      <p:ext uri="{BB962C8B-B14F-4D97-AF65-F5344CB8AC3E}">
        <p14:creationId xmlns:p14="http://schemas.microsoft.com/office/powerpoint/2010/main" val="40035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Yaratıcılığın Türleri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Reklamcılıkta yaratıcılık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dört ana başlığa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ayrılır: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Yenilik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Hiç yapılmamış, özgün fikirlerin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ortaya konmasıdır. 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Örneğin;</a:t>
            </a: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Coca-Cola’nın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isimli kutuları gibi</a:t>
            </a: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Sentez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 fikirlerin yeni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kombinasyonlarla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sunulmasıdır.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Spotify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işbirlikleri bu gruba girer.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Genişletme: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 olan bir ürünün 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bir ihtiyaca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hitap etmesi.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çocuk bezi markasının 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hassas cilt bakım ürünü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lanse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edilmesi</a:t>
            </a: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Kopya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 bir markanın 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uygulamasını benzer biçimde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taklit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etmektir. Ancak bu tür, 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sektörde daha az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saygı</a:t>
            </a:r>
            <a:r>
              <a:rPr lang="tr-TR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görür.</a:t>
            </a: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00" y="774700"/>
            <a:ext cx="11176000" cy="544398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60000"/>
              </a:lnSpc>
              <a:buNone/>
            </a:pPr>
            <a:r>
              <a:rPr lang="tr-TR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Reklamda Kullanılan İmgeler</a:t>
            </a:r>
          </a:p>
          <a:p>
            <a:pPr marL="0" indent="457200" algn="just">
              <a:lnSpc>
                <a:spcPct val="160000"/>
              </a:lnSpc>
              <a:buNone/>
            </a:pPr>
            <a:r>
              <a:rPr lang="tr-TR" sz="3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erkek, çocuk, müzik, renk 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öğeler reklam mesajının ruhunu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belirler.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Kadın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genellikle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şefkat, sadakat ve üretkenlik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güç, güven ve otorite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masumiyet ve gelecek</a:t>
            </a:r>
            <a:r>
              <a:rPr lang="tr-TR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temsil edilir.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Renkler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benzer biçimde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mesajın duygusal yönünü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taşır.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kırmızı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 çekici ve enerjik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mavi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 verici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yeşil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doğallık ve huzur </a:t>
            </a:r>
            <a:r>
              <a:rPr lang="tr-TR" sz="3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simgesidir.</a:t>
            </a:r>
          </a:p>
          <a:p>
            <a:pPr marL="0" indent="457200" algn="just">
              <a:lnSpc>
                <a:spcPct val="160000"/>
              </a:lnSpc>
              <a:buNone/>
            </a:pPr>
            <a:endParaRPr lang="tr-TR" sz="3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2002</TotalTime>
  <Words>33</Words>
  <Application>Microsoft Office PowerPoint</Application>
  <PresentationFormat>Geniş ekran</PresentationFormat>
  <Paragraphs>95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 II   DERSİN İŞLENİŞİ KONULAR</dc:title>
  <dc:creator>erhan çitil</dc:creator>
  <cp:lastModifiedBy>erhan çitil</cp:lastModifiedBy>
  <cp:revision>387</cp:revision>
  <dcterms:created xsi:type="dcterms:W3CDTF">2025-02-10T12:53:37Z</dcterms:created>
  <dcterms:modified xsi:type="dcterms:W3CDTF">2025-04-18T05:29:14Z</dcterms:modified>
</cp:coreProperties>
</file>