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9"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0"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2"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4"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5"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7"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8"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9"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0"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1"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2"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1"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3"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5"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56"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0"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1"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2"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4"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5"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6"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8"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9"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0"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2"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3"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7"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8"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0"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1"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2"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3"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4"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5"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0"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2"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3"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7"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8"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9"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1"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3"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7"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4294967295 Dikdörtgen"/>
          <p:cNvSpPr/>
          <p:nvPr/>
        </p:nvSpPr>
        <p:spPr>
          <a:xfrm>
            <a:off x="1584000" y="648000"/>
            <a:ext cx="6468120" cy="258732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1" name="4294967295 Dikdörtgen"/>
          <p:cNvSpPr/>
          <p:nvPr/>
        </p:nvSpPr>
        <p:spPr>
          <a:xfrm>
            <a:off x="4104000" y="4896000"/>
            <a:ext cx="4380480" cy="33480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DD2F498E-F467-4455-94DF-51F831DAE8E1}"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2" name="1 Yuvarlatılmış Dikdörtgen"/>
          <p:cNvSpPr/>
          <p:nvPr/>
        </p:nvSpPr>
        <p:spPr>
          <a:xfrm>
            <a:off x="25920" y="4628880"/>
            <a:ext cx="6108480" cy="648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5040" bIns="5040" anchor="ctr">
            <a:noAutofit/>
          </a:bodyPr>
          <a:p>
            <a:pPr>
              <a:lnSpc>
                <a:spcPct val="100000"/>
              </a:lnSpc>
            </a:pPr>
            <a:endParaRPr b="0" lang="tr-TR" sz="1800" spc="-1" strike="noStrike">
              <a:solidFill>
                <a:srgbClr val="000000"/>
              </a:solidFill>
              <a:latin typeface="Arial"/>
              <a:ea typeface="DejaVu Sans"/>
            </a:endParaRPr>
          </a:p>
        </p:txBody>
      </p:sp>
      <p:sp>
        <p:nvSpPr>
          <p:cNvPr id="3" name="2 Yuvarlatılmış Dikdörtgen"/>
          <p:cNvSpPr/>
          <p:nvPr/>
        </p:nvSpPr>
        <p:spPr>
          <a:xfrm>
            <a:off x="3859200" y="5324400"/>
            <a:ext cx="6228720" cy="3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720" bIns="720" anchor="ctr">
            <a:noAutofit/>
          </a:bodyPr>
          <a:p>
            <a:pPr>
              <a:lnSpc>
                <a:spcPct val="100000"/>
              </a:lnSpc>
            </a:pPr>
            <a:endParaRPr b="0" lang="tr-TR" sz="1800" spc="-1" strike="noStrike">
              <a:solidFill>
                <a:srgbClr val="000000"/>
              </a:solidFill>
              <a:latin typeface="Arial"/>
              <a:ea typeface="DejaVu Sans"/>
            </a:endParaRPr>
          </a:p>
        </p:txBody>
      </p:sp>
      <p:sp>
        <p:nvSpPr>
          <p:cNvPr id="4" name="3 Serbest Form"/>
          <p:cNvSpPr/>
          <p:nvPr/>
        </p:nvSpPr>
        <p:spPr>
          <a:xfrm>
            <a:off x="4044960" y="4944960"/>
            <a:ext cx="360" cy="475920"/>
          </a:xfrm>
          <a:custGeom>
            <a:avLst/>
            <a:gdLst>
              <a:gd name="textAreaLeft" fmla="*/ 8847360 w 360"/>
              <a:gd name="textAreaRight" fmla="*/ 50135040 w 360"/>
              <a:gd name="textAreaTop" fmla="*/ 1080 h 475920"/>
              <a:gd name="textAreaBottom" fmla="*/ 486360 h 47592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6"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43" name="4294967295 Dikdörtgen"/>
          <p:cNvSpPr/>
          <p:nvPr/>
        </p:nvSpPr>
        <p:spPr>
          <a:xfrm>
            <a:off x="1584000" y="648000"/>
            <a:ext cx="6468120" cy="258732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44" name="4294967295 Dikdörtgen"/>
          <p:cNvSpPr/>
          <p:nvPr/>
        </p:nvSpPr>
        <p:spPr>
          <a:xfrm>
            <a:off x="4104000" y="4896000"/>
            <a:ext cx="4380480" cy="33480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24834088-508C-476B-B3B1-0B85E53A341B}"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45" name="1 Yuvarlatılmış Dikdörtgen"/>
          <p:cNvSpPr/>
          <p:nvPr/>
        </p:nvSpPr>
        <p:spPr>
          <a:xfrm>
            <a:off x="25920" y="4628880"/>
            <a:ext cx="6108480" cy="648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5040" bIns="5040" anchor="ctr">
            <a:noAutofit/>
          </a:bodyPr>
          <a:p>
            <a:pPr>
              <a:lnSpc>
                <a:spcPct val="100000"/>
              </a:lnSpc>
            </a:pPr>
            <a:endParaRPr b="0" lang="tr-TR" sz="1800" spc="-1" strike="noStrike">
              <a:solidFill>
                <a:srgbClr val="000000"/>
              </a:solidFill>
              <a:latin typeface="Arial"/>
              <a:ea typeface="DejaVu Sans"/>
            </a:endParaRPr>
          </a:p>
        </p:txBody>
      </p:sp>
      <p:sp>
        <p:nvSpPr>
          <p:cNvPr id="46" name="2 Yuvarlatılmış Dikdörtgen"/>
          <p:cNvSpPr/>
          <p:nvPr/>
        </p:nvSpPr>
        <p:spPr>
          <a:xfrm>
            <a:off x="3859200" y="5324400"/>
            <a:ext cx="6228720" cy="3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720" bIns="720" anchor="ctr">
            <a:noAutofit/>
          </a:bodyPr>
          <a:p>
            <a:pPr>
              <a:lnSpc>
                <a:spcPct val="100000"/>
              </a:lnSpc>
            </a:pPr>
            <a:endParaRPr b="0" lang="tr-TR" sz="1800" spc="-1" strike="noStrike">
              <a:solidFill>
                <a:srgbClr val="000000"/>
              </a:solidFill>
              <a:latin typeface="Arial"/>
              <a:ea typeface="DejaVu Sans"/>
            </a:endParaRPr>
          </a:p>
        </p:txBody>
      </p:sp>
      <p:sp>
        <p:nvSpPr>
          <p:cNvPr id="47" name="3 Serbest Form"/>
          <p:cNvSpPr/>
          <p:nvPr/>
        </p:nvSpPr>
        <p:spPr>
          <a:xfrm>
            <a:off x="4044960" y="4944960"/>
            <a:ext cx="360" cy="475920"/>
          </a:xfrm>
          <a:custGeom>
            <a:avLst/>
            <a:gdLst>
              <a:gd name="textAreaLeft" fmla="*/ 8847360 w 360"/>
              <a:gd name="textAreaRight" fmla="*/ 50135040 w 360"/>
              <a:gd name="textAreaTop" fmla="*/ 1080 h 475920"/>
              <a:gd name="textAreaBottom" fmla="*/ 486360 h 47592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4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49"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372600" y="436680"/>
            <a:ext cx="8988480" cy="646920"/>
          </a:xfrm>
          <a:prstGeom prst="rect">
            <a:avLst/>
          </a:prstGeom>
          <a:noFill/>
          <a:ln w="0">
            <a:noFill/>
          </a:ln>
        </p:spPr>
        <p:txBody>
          <a:bodyPr lIns="0" rIns="0" tIns="0" bIns="0" anchor="ctr">
            <a:noAutofit/>
          </a:bodyPr>
          <a:p>
            <a:pPr indent="0" algn="ctr">
              <a:lnSpc>
                <a:spcPct val="100000"/>
              </a:lnSpc>
              <a:buNone/>
              <a:tabLst>
                <a:tab algn="l" pos="0"/>
              </a:tabLst>
            </a:pPr>
            <a:r>
              <a:rPr b="0" lang="tr-TR" sz="2400" spc="-1" strike="noStrike">
                <a:solidFill>
                  <a:srgbClr val="ffffff"/>
                </a:solidFill>
                <a:latin typeface="Arial"/>
                <a:ea typeface="Microsoft YaHei"/>
              </a:rPr>
              <a:t>SPONSORLUK STRATEJİSİNİN </a:t>
            </a:r>
            <a:br>
              <a:rPr sz="2400"/>
            </a:br>
            <a:r>
              <a:rPr b="0" lang="tr-TR" sz="2400" spc="-1" strike="noStrike">
                <a:solidFill>
                  <a:srgbClr val="ffffff"/>
                </a:solidFill>
                <a:latin typeface="Arial"/>
                <a:ea typeface="Microsoft YaHei"/>
              </a:rPr>
              <a:t>GELİŞTİRİLMESİ VE BÜTÇE</a:t>
            </a:r>
            <a:endParaRPr b="0" lang="tr-TR" sz="2400" spc="-1" strike="noStrike">
              <a:solidFill>
                <a:srgbClr val="ffffff"/>
              </a:solidFill>
              <a:latin typeface="Arial"/>
            </a:endParaRPr>
          </a:p>
        </p:txBody>
      </p:sp>
      <p:sp>
        <p:nvSpPr>
          <p:cNvPr id="87" name="PlaceHolder 2"/>
          <p:cNvSpPr>
            <a:spLocks noGrp="1"/>
          </p:cNvSpPr>
          <p:nvPr>
            <p:ph/>
          </p:nvPr>
        </p:nvSpPr>
        <p:spPr>
          <a:xfrm>
            <a:off x="368280" y="863640"/>
            <a:ext cx="8967600" cy="4403520"/>
          </a:xfrm>
          <a:prstGeom prst="rect">
            <a:avLst/>
          </a:prstGeom>
          <a:noFill/>
          <a:ln w="0">
            <a:noFill/>
          </a:ln>
        </p:spPr>
        <p:txBody>
          <a:bodyPr lIns="0" rIns="0" tIns="0" bIns="0" anchor="t">
            <a:normAutofit/>
          </a:bodyPr>
          <a:p>
            <a:pPr indent="0">
              <a:lnSpc>
                <a:spcPct val="100000"/>
              </a:lnSpc>
              <a:spcBef>
                <a:spcPts val="1417"/>
              </a:spcBef>
              <a:buNone/>
              <a:tabLst>
                <a:tab algn="l" pos="0"/>
              </a:tabLst>
            </a:pP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a:p>
            <a:pPr indent="0">
              <a:lnSpc>
                <a:spcPct val="100000"/>
              </a:lnSpc>
              <a:spcBef>
                <a:spcPts val="1417"/>
              </a:spcBef>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Sponsorluk Stratejisinin </a:t>
            </a:r>
            <a:r>
              <a:rPr b="0" lang="tr-TR" sz="1700" spc="-1" strike="noStrike">
                <a:solidFill>
                  <a:srgbClr val="ffff00"/>
                </a:solidFill>
                <a:latin typeface="Arial"/>
              </a:rPr>
              <a:t>Boyutları</a:t>
            </a:r>
            <a:endParaRPr b="0" lang="tr-TR" sz="1700" spc="-1" strike="noStrike">
              <a:solidFill>
                <a:srgbClr val="ffffff"/>
              </a:solidFill>
              <a:latin typeface="Arial"/>
            </a:endParaRPr>
          </a:p>
          <a:p>
            <a:pPr indent="0">
              <a:lnSpc>
                <a:spcPct val="100000"/>
              </a:lnSpc>
              <a:spcBef>
                <a:spcPts val="1417"/>
              </a:spcBef>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Sponsorluk Stratejisinin </a:t>
            </a:r>
            <a:r>
              <a:rPr b="0" lang="tr-TR" sz="1700" spc="-1" strike="noStrike">
                <a:solidFill>
                  <a:srgbClr val="ffff00"/>
                </a:solidFill>
                <a:latin typeface="Arial"/>
              </a:rPr>
              <a:t>Diğer İletişim Kanallarıyla Eş Güdümü</a:t>
            </a:r>
            <a:endParaRPr b="0" lang="tr-TR" sz="1700" spc="-1" strike="noStrike">
              <a:solidFill>
                <a:srgbClr val="ffffff"/>
              </a:solidFill>
              <a:latin typeface="Arial"/>
            </a:endParaRPr>
          </a:p>
          <a:p>
            <a:pPr indent="0">
              <a:lnSpc>
                <a:spcPct val="100000"/>
              </a:lnSpc>
              <a:spcBef>
                <a:spcPts val="1417"/>
              </a:spcBef>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Sponsorluk Politikasında Kullanılan </a:t>
            </a:r>
            <a:r>
              <a:rPr b="0" lang="tr-TR" sz="1700" spc="-1" strike="noStrike">
                <a:solidFill>
                  <a:srgbClr val="ffff00"/>
                </a:solidFill>
                <a:latin typeface="Arial"/>
              </a:rPr>
              <a:t>Araçlar</a:t>
            </a:r>
            <a:endParaRPr b="0" lang="tr-TR" sz="1700" spc="-1" strike="noStrike">
              <a:solidFill>
                <a:srgbClr val="ffffff"/>
              </a:solidFill>
              <a:latin typeface="Arial"/>
            </a:endParaRPr>
          </a:p>
          <a:p>
            <a:pPr indent="0">
              <a:lnSpc>
                <a:spcPct val="100000"/>
              </a:lnSpc>
              <a:spcBef>
                <a:spcPts val="1417"/>
              </a:spcBef>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Sponsorluk </a:t>
            </a:r>
            <a:r>
              <a:rPr b="0" lang="tr-TR" sz="1700" spc="-1" strike="noStrike">
                <a:solidFill>
                  <a:srgbClr val="ffff00"/>
                </a:solidFill>
                <a:latin typeface="Arial"/>
              </a:rPr>
              <a:t>Bütçesinin</a:t>
            </a:r>
            <a:r>
              <a:rPr b="0" lang="tr-TR" sz="1700" spc="-1" strike="noStrike">
                <a:solidFill>
                  <a:srgbClr val="ffffff"/>
                </a:solidFill>
                <a:latin typeface="Arial"/>
              </a:rPr>
              <a:t> </a:t>
            </a:r>
            <a:r>
              <a:rPr b="0" lang="tr-TR" sz="1700" spc="-1" strike="noStrike">
                <a:solidFill>
                  <a:srgbClr val="ffff00"/>
                </a:solidFill>
                <a:latin typeface="Arial"/>
              </a:rPr>
              <a:t>Hazırlanması</a:t>
            </a:r>
            <a:endParaRPr b="0" lang="tr-TR" sz="1700" spc="-1" strike="noStrike">
              <a:solidFill>
                <a:srgbClr val="ffffff"/>
              </a:solidFill>
              <a:latin typeface="Arial"/>
            </a:endParaRPr>
          </a:p>
          <a:p>
            <a:pPr indent="0">
              <a:lnSpc>
                <a:spcPct val="100000"/>
              </a:lnSpc>
              <a:spcBef>
                <a:spcPts val="1417"/>
              </a:spcBef>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Sponsorluk </a:t>
            </a:r>
            <a:r>
              <a:rPr b="0" lang="tr-TR" sz="1700" spc="-1" strike="noStrike">
                <a:solidFill>
                  <a:srgbClr val="ffff00"/>
                </a:solidFill>
                <a:latin typeface="Arial"/>
              </a:rPr>
              <a:t>Raporunun</a:t>
            </a:r>
            <a:r>
              <a:rPr b="0" lang="tr-TR" sz="1700" spc="-1" strike="noStrike">
                <a:solidFill>
                  <a:srgbClr val="ffffff"/>
                </a:solidFill>
                <a:latin typeface="Arial"/>
              </a:rPr>
              <a:t> </a:t>
            </a:r>
            <a:r>
              <a:rPr b="0" lang="tr-TR" sz="1700" spc="-1" strike="noStrike">
                <a:solidFill>
                  <a:srgbClr val="ffff00"/>
                </a:solidFill>
                <a:latin typeface="Arial"/>
              </a:rPr>
              <a:t>Hazırlanması</a:t>
            </a: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Reklam ve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Reklam ile sponsorluk uygulamalarının aşağı yukarı aynı amaca hizmet ettiğini söylemek mümkündür.</a:t>
            </a:r>
            <a:r>
              <a:rPr b="0" lang="tr-TR" sz="2400" spc="-1" strike="noStrike">
                <a:solidFill>
                  <a:srgbClr val="ffff00"/>
                </a:solidFill>
                <a:latin typeface="Arial"/>
              </a:rPr>
              <a:t> </a:t>
            </a:r>
            <a:r>
              <a:rPr b="0" lang="tr-TR" sz="2400" spc="-1" strike="noStrike" u="sng">
                <a:solidFill>
                  <a:srgbClr val="ffff00"/>
                </a:solidFill>
                <a:uFillTx/>
                <a:latin typeface="Arial"/>
              </a:rPr>
              <a:t>Her ikisi de benzer yöntem ve teknikleri kullanmaktadır.</a:t>
            </a:r>
            <a:r>
              <a:rPr b="0" lang="tr-TR" sz="2400" spc="-1" strike="noStrike">
                <a:solidFill>
                  <a:srgbClr val="ffff00"/>
                </a:solidFill>
                <a:latin typeface="Arial"/>
              </a:rPr>
              <a:t> </a:t>
            </a:r>
            <a:r>
              <a:rPr b="0" lang="tr-TR" sz="2400" spc="-1" strike="noStrike" u="sng">
                <a:solidFill>
                  <a:srgbClr val="e0c2cd"/>
                </a:solidFill>
                <a:uFillTx/>
                <a:latin typeface="Arial"/>
              </a:rPr>
              <a:t>Ancak reklamın amacı doğrudan ürünü veya hizmeti satın almaya yöneltmekken</a:t>
            </a:r>
            <a:r>
              <a:rPr b="0" lang="tr-TR" sz="2400" spc="-1" strike="noStrike">
                <a:solidFill>
                  <a:srgbClr val="ffff00"/>
                </a:solidFill>
                <a:latin typeface="Arial"/>
              </a:rPr>
              <a:t> </a:t>
            </a:r>
            <a:r>
              <a:rPr b="0" lang="tr-TR" sz="2400" spc="-1" strike="noStrike" u="sng">
                <a:solidFill>
                  <a:srgbClr val="e0c2cd"/>
                </a:solidFill>
                <a:uFillTx/>
                <a:latin typeface="Arial"/>
              </a:rPr>
              <a:t>sponsorluğun amacı; olumlu izlenimler oluşturarak bir anlamda tüketiciyi zihinsel ve duygusal açıdan satın almaya hazırlamaktır.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Halkla İlişkiler ve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Bir kuruluşun çevreyi tanıma ve kendini çevreye tanıtma faaliyeti</a:t>
            </a:r>
            <a:r>
              <a:rPr b="0" lang="tr-TR" sz="2400" spc="-1" strike="noStrike">
                <a:solidFill>
                  <a:srgbClr val="ffff00"/>
                </a:solidFill>
                <a:latin typeface="Arial"/>
              </a:rPr>
              <a:t> olarak ortaya çıkan </a:t>
            </a:r>
            <a:r>
              <a:rPr b="0" lang="tr-TR" sz="2400" spc="-1" strike="noStrike" u="sng">
                <a:solidFill>
                  <a:srgbClr val="e0c2cd"/>
                </a:solidFill>
                <a:uFillTx/>
                <a:latin typeface="Arial"/>
              </a:rPr>
              <a:t>halkla ilişkiler</a:t>
            </a:r>
            <a:r>
              <a:rPr b="0" lang="tr-TR" sz="2400" spc="-1" strike="noStrike">
                <a:solidFill>
                  <a:srgbClr val="ffff00"/>
                </a:solidFill>
                <a:latin typeface="Arial"/>
              </a:rPr>
              <a:t>; </a:t>
            </a:r>
            <a:r>
              <a:rPr b="0" lang="tr-TR" sz="2400" spc="-1" strike="noStrike" u="sng">
                <a:solidFill>
                  <a:srgbClr val="e0c2cd"/>
                </a:solidFill>
                <a:uFillTx/>
                <a:latin typeface="Arial"/>
              </a:rPr>
              <a:t>iyi niyet ve güven duygusunun merkeze alındığı bir faaliyet</a:t>
            </a:r>
            <a:r>
              <a:rPr b="0" lang="tr-TR" sz="2400" spc="-1" strike="noStrike">
                <a:solidFill>
                  <a:srgbClr val="ffff00"/>
                </a:solidFill>
                <a:latin typeface="Arial"/>
              </a:rPr>
              <a:t> olarak değerlendirilmektedir. Bir kuruluş kâr amaçlı olmadığını, </a:t>
            </a:r>
            <a:r>
              <a:rPr b="0" lang="tr-TR" sz="2400" spc="-1" strike="noStrike" u="sng">
                <a:solidFill>
                  <a:srgbClr val="e0c2cd"/>
                </a:solidFill>
                <a:uFillTx/>
                <a:latin typeface="Arial"/>
              </a:rPr>
              <a:t>çevreye, spora, sanata, sağlığa, sosyal sorunlara karşı da duyarlı olduğunu ortaya koyarak kamuoyunda güven duygusu oluşturur.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Bu açıdan bakıldığında </a:t>
            </a:r>
            <a:r>
              <a:rPr b="0" lang="tr-TR" sz="2400" spc="-1" strike="noStrike" u="sng">
                <a:solidFill>
                  <a:srgbClr val="e0c2cd"/>
                </a:solidFill>
                <a:uFillTx/>
                <a:latin typeface="Arial"/>
              </a:rPr>
              <a:t>sponsorluk faaliyetiyle halkla ilişkiler uygulamalarının örtüştüğü</a:t>
            </a:r>
            <a:r>
              <a:rPr b="0" lang="tr-TR" sz="2400" spc="-1" strike="noStrike">
                <a:solidFill>
                  <a:srgbClr val="ffff00"/>
                </a:solidFill>
                <a:latin typeface="Arial"/>
              </a:rPr>
              <a:t> görülmektedir. Bu nedenle kurumsal halkla ilişkiler uygulamalarında </a:t>
            </a:r>
            <a:r>
              <a:rPr b="0" lang="tr-TR" sz="2400" spc="-1" strike="noStrike" u="sng">
                <a:solidFill>
                  <a:srgbClr val="e0c2cd"/>
                </a:solidFill>
                <a:uFillTx/>
                <a:latin typeface="Arial"/>
              </a:rPr>
              <a:t>sponsorluk genellikle, halkla ilişkilerin bir ayağı olarak ele alınmaktadır.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Pazarlama ve Sponsorluk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Bütünsel pazarlamanın amaçları arasında yer alan </a:t>
            </a:r>
            <a:r>
              <a:rPr b="0" lang="tr-TR" sz="2400" spc="-1" strike="noStrike" u="sng">
                <a:solidFill>
                  <a:srgbClr val="e0c2cd"/>
                </a:solidFill>
                <a:uFillTx/>
                <a:latin typeface="Arial"/>
              </a:rPr>
              <a:t>bir ürünün pazara tanıtılmasında, o ürünün kullanımının desteklenmesinde, uluslararası pazarlara açılırken ve çok daha yaratıcı pazarlama taktikleri oluştururken sponsorluk uygulamalarından sık sık yararlanılmaktadır.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Yaş, cinsiyet, gelir düzeyi, kültürel eğilimler, politik tercihler gibi yapısal özellikleri bakımından</a:t>
            </a:r>
            <a:r>
              <a:rPr b="0" lang="tr-TR" sz="2400" spc="-1" strike="noStrike">
                <a:solidFill>
                  <a:srgbClr val="ffff00"/>
                </a:solidFill>
                <a:latin typeface="Arial"/>
              </a:rPr>
              <a:t> oldukça farklı özelliklere sahip </a:t>
            </a:r>
            <a:r>
              <a:rPr b="0" lang="tr-TR" sz="2400" spc="-1" strike="noStrike" u="sng">
                <a:solidFill>
                  <a:srgbClr val="e0c2cd"/>
                </a:solidFill>
                <a:uFillTx/>
                <a:latin typeface="Arial"/>
              </a:rPr>
              <a:t>toplumsal yapılarda</a:t>
            </a:r>
            <a:r>
              <a:rPr b="0" lang="tr-TR" sz="2400" spc="-1" strike="noStrike">
                <a:solidFill>
                  <a:srgbClr val="ffff00"/>
                </a:solidFill>
                <a:latin typeface="Arial"/>
              </a:rPr>
              <a:t>, </a:t>
            </a:r>
            <a:r>
              <a:rPr b="0" lang="tr-TR" sz="2400" spc="-1" strike="noStrike" u="sng">
                <a:solidFill>
                  <a:srgbClr val="e0c2cd"/>
                </a:solidFill>
                <a:uFillTx/>
                <a:latin typeface="Arial"/>
              </a:rPr>
              <a:t>hedef kitlenin ilgisini çekebilmek amacıyla sponsorluk faaliyetlerine girişilebilmektedir.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96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Örneğin bir Amerikan firması olan </a:t>
            </a:r>
            <a:r>
              <a:rPr b="0" lang="tr-TR" sz="2400" spc="-1" strike="noStrike" u="sng">
                <a:solidFill>
                  <a:srgbClr val="e0c2cd"/>
                </a:solidFill>
                <a:uFillTx/>
                <a:latin typeface="Arial"/>
              </a:rPr>
              <a:t>Reebook</a:t>
            </a:r>
            <a:r>
              <a:rPr b="0" lang="tr-TR" sz="2400" spc="-1" strike="noStrike">
                <a:solidFill>
                  <a:srgbClr val="ffff00"/>
                </a:solidFill>
                <a:latin typeface="Arial"/>
              </a:rPr>
              <a:t>, </a:t>
            </a:r>
            <a:r>
              <a:rPr b="0" lang="tr-TR" sz="2400" spc="-1" strike="noStrike" u="sng">
                <a:solidFill>
                  <a:srgbClr val="e0c2cd"/>
                </a:solidFill>
                <a:uFillTx/>
                <a:latin typeface="Arial"/>
              </a:rPr>
              <a:t>Rus pazarına girebilmek amacıyla yaklaşık 200 milyon sporseverin ilgisini çekebilmek adına Rusya Olimpiyat Komitesi sponsorluğunu üstlenmiştir. </a:t>
            </a:r>
            <a:r>
              <a:rPr b="0" lang="tr-TR" sz="2400" spc="-1" strike="noStrike" u="sng">
                <a:solidFill>
                  <a:srgbClr val="ffff00"/>
                </a:solidFill>
                <a:uFillTx/>
                <a:latin typeface="Arial"/>
              </a:rPr>
              <a:t>Sponsorluk sürecinde </a:t>
            </a:r>
            <a:r>
              <a:rPr b="0" lang="tr-TR" sz="2400" spc="-1" strike="noStrike" u="sng">
                <a:solidFill>
                  <a:srgbClr val="e0c2cd"/>
                </a:solidFill>
                <a:uFillTx/>
                <a:latin typeface="Arial"/>
              </a:rPr>
              <a:t>sporculara yarışmalarda giyecekleri ayakkabıları ve formaları vererek tanıtımı yapmış ve firmanın desteklediği 11 atletin madalya almasıyla</a:t>
            </a:r>
            <a:r>
              <a:rPr b="0" lang="tr-TR" sz="2400" spc="-1" strike="noStrike" u="sng">
                <a:solidFill>
                  <a:srgbClr val="ffff00"/>
                </a:solidFill>
                <a:uFillTx/>
                <a:latin typeface="Arial"/>
              </a:rPr>
              <a:t> adını iyice duyurmayı başarmıştır.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Pazarlamanın önemli kollarından biri olarak kabul edilen </a:t>
            </a:r>
            <a:r>
              <a:rPr b="0" lang="tr-TR" sz="2400" spc="-1" strike="noStrike" u="sng">
                <a:solidFill>
                  <a:srgbClr val="e0c2cd"/>
                </a:solidFill>
                <a:uFillTx/>
                <a:latin typeface="Arial"/>
              </a:rPr>
              <a:t>sponsorluk  faaliyetleri son yıllarda ülkemizde de yaygınlaşmaya</a:t>
            </a:r>
            <a:r>
              <a:rPr b="0" lang="tr-TR" sz="2400" spc="-1" strike="noStrike">
                <a:solidFill>
                  <a:srgbClr val="ffff00"/>
                </a:solidFill>
                <a:latin typeface="Arial"/>
              </a:rPr>
              <a:t> başlamıştır. </a:t>
            </a:r>
            <a:r>
              <a:rPr b="0" lang="tr-TR" sz="2400" spc="-1" strike="noStrike" u="sng">
                <a:solidFill>
                  <a:srgbClr val="e0c2cd"/>
                </a:solidFill>
                <a:uFillTx/>
                <a:latin typeface="Arial"/>
              </a:rPr>
              <a:t>2002 Dünya Kupası’nda Türk Millî Takımının resmî sponsorluğunu üstlenen Turkcell, marka sadakati oluşturma konusunda önemli bir adım atmıştır.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SPONSORLUK POLİTİKASINDA KULLANILAN ARAÇLAR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e0c2cd"/>
                </a:solidFill>
                <a:latin typeface="Arial"/>
              </a:rPr>
              <a:t>i</a:t>
            </a:r>
            <a:r>
              <a:rPr b="0" lang="tr-TR" sz="2400" spc="-1" strike="noStrike" u="sng">
                <a:solidFill>
                  <a:srgbClr val="e0c2cd"/>
                </a:solidFill>
                <a:uFillTx/>
                <a:latin typeface="Arial"/>
              </a:rPr>
              <a:t>şletmenin seçilen hedef kitleye hangi araçlarla, nasıl ve hangi mesajlarla ulaşacağını</a:t>
            </a:r>
            <a:r>
              <a:rPr b="0" lang="tr-TR" sz="2400" spc="-1" strike="noStrike">
                <a:solidFill>
                  <a:srgbClr val="ffff00"/>
                </a:solidFill>
                <a:latin typeface="Arial"/>
              </a:rPr>
              <a:t> çok iyi belirlemesi gerekmektedir.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Uygun iletişim kanalının seçimi:</a:t>
            </a:r>
            <a:r>
              <a:rPr b="0" lang="tr-TR" sz="2400" spc="-1" strike="noStrike">
                <a:solidFill>
                  <a:srgbClr val="ffff00"/>
                </a:solidFill>
                <a:latin typeface="Arial"/>
              </a:rPr>
              <a:t> </a:t>
            </a:r>
            <a:r>
              <a:rPr b="0" lang="tr-TR" sz="2400" spc="-1" strike="noStrike" u="sng">
                <a:solidFill>
                  <a:srgbClr val="e0c2cd"/>
                </a:solidFill>
                <a:uFillTx/>
                <a:latin typeface="Arial"/>
              </a:rPr>
              <a:t>Günümüzde teknolojinin de sağladığı imkânlarla</a:t>
            </a:r>
            <a:r>
              <a:rPr b="0" lang="tr-TR" sz="2400" spc="-1" strike="noStrike">
                <a:solidFill>
                  <a:srgbClr val="ffff00"/>
                </a:solidFill>
                <a:latin typeface="Arial"/>
              </a:rPr>
              <a:t> çok daha geniş kitlelere </a:t>
            </a:r>
            <a:r>
              <a:rPr b="0" lang="tr-TR" sz="2400" spc="-1" strike="noStrike" u="sng">
                <a:solidFill>
                  <a:srgbClr val="e0c2cd"/>
                </a:solidFill>
                <a:uFillTx/>
                <a:latin typeface="Arial"/>
              </a:rPr>
              <a:t>bire bir ve doğrudan ulaşmak mümkün olabilmektedir.</a:t>
            </a:r>
            <a:r>
              <a:rPr b="0" lang="tr-TR" sz="2400" spc="-1" strike="noStrike">
                <a:solidFill>
                  <a:srgbClr val="ffff00"/>
                </a:solidFill>
                <a:latin typeface="Arial"/>
              </a:rPr>
              <a:t> </a:t>
            </a:r>
            <a:r>
              <a:rPr b="0" lang="tr-TR" sz="2400" spc="-1" strike="noStrike" u="sng">
                <a:solidFill>
                  <a:srgbClr val="e0c2cd"/>
                </a:solidFill>
                <a:uFillTx/>
                <a:latin typeface="Arial"/>
              </a:rPr>
              <a:t>Önemli olan doğru iletişim kanalını seçebilmek ve hedef kitlenin ilgisini çekebilecek mesajlar tasarlayabilmektir.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İnternet ve mobil uygulamalar; düşük maliyet, eşit erişim imkânı, ölçülebilirlik, etkileşim (interaktiflik), zaman ve mekân sınırının olmayışı gibi avantajlı yanlarıyla sponsorluk uygulamalarında</a:t>
            </a:r>
            <a:r>
              <a:rPr b="0" lang="tr-TR" sz="2400" spc="-1" strike="noStrike">
                <a:solidFill>
                  <a:srgbClr val="ffff00"/>
                </a:solidFill>
                <a:latin typeface="Arial"/>
              </a:rPr>
              <a:t> geleneksel medyaya göre </a:t>
            </a:r>
            <a:r>
              <a:rPr b="0" lang="tr-TR" sz="2400" spc="-1" strike="noStrike" u="sng">
                <a:solidFill>
                  <a:srgbClr val="e0c2cd"/>
                </a:solidFill>
                <a:uFillTx/>
                <a:latin typeface="Arial"/>
              </a:rPr>
              <a:t>öne çıkmaktadır.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SPONSORLUK STRATEJİSİNİN BOYUTLARI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Sponsorluk stratejisi; bir kuruluşun verdiği </a:t>
            </a:r>
            <a:r>
              <a:rPr b="0" lang="tr-TR" sz="2400" spc="-1" strike="noStrike" u="sng">
                <a:solidFill>
                  <a:srgbClr val="ffff00"/>
                </a:solidFill>
                <a:uFillTx/>
                <a:latin typeface="Arial"/>
              </a:rPr>
              <a:t>sponsorluk desteğinin hangi </a:t>
            </a:r>
            <a:r>
              <a:rPr b="0" lang="tr-TR" sz="2400" spc="-1" strike="noStrike" u="sng">
                <a:solidFill>
                  <a:srgbClr val="e0c2cd"/>
                </a:solidFill>
                <a:uFillTx/>
                <a:latin typeface="Arial"/>
              </a:rPr>
              <a:t>amaçlar</a:t>
            </a:r>
            <a:r>
              <a:rPr b="0" lang="tr-TR" sz="2400" spc="-1" strike="noStrike" u="sng">
                <a:solidFill>
                  <a:srgbClr val="ffff00"/>
                </a:solidFill>
                <a:uFillTx/>
                <a:latin typeface="Arial"/>
              </a:rPr>
              <a:t> doğrultusunda, hangi </a:t>
            </a:r>
            <a:r>
              <a:rPr b="0" lang="tr-TR" sz="2400" spc="-1" strike="noStrike" u="sng">
                <a:solidFill>
                  <a:srgbClr val="e0c2cd"/>
                </a:solidFill>
                <a:uFillTx/>
                <a:latin typeface="Arial"/>
              </a:rPr>
              <a:t>iletişim</a:t>
            </a:r>
            <a:r>
              <a:rPr b="0" lang="tr-TR" sz="2400" spc="-1" strike="noStrike" u="sng">
                <a:solidFill>
                  <a:srgbClr val="ffff00"/>
                </a:solidFill>
                <a:uFillTx/>
                <a:latin typeface="Arial"/>
              </a:rPr>
              <a:t> </a:t>
            </a:r>
            <a:r>
              <a:rPr b="0" lang="tr-TR" sz="2400" spc="-1" strike="noStrike" u="sng">
                <a:solidFill>
                  <a:srgbClr val="e0c2cd"/>
                </a:solidFill>
                <a:uFillTx/>
                <a:latin typeface="Arial"/>
              </a:rPr>
              <a:t>kanallarıyla</a:t>
            </a:r>
            <a:r>
              <a:rPr b="0" lang="tr-TR" sz="2400" spc="-1" strike="noStrike" u="sng">
                <a:solidFill>
                  <a:srgbClr val="ffff00"/>
                </a:solidFill>
                <a:uFillTx/>
                <a:latin typeface="Arial"/>
              </a:rPr>
              <a:t>, hangi </a:t>
            </a:r>
            <a:r>
              <a:rPr b="0" lang="tr-TR" sz="2400" spc="-1" strike="noStrike" u="sng">
                <a:solidFill>
                  <a:srgbClr val="e0c2cd"/>
                </a:solidFill>
                <a:uFillTx/>
                <a:latin typeface="Arial"/>
              </a:rPr>
              <a:t>mesajlarla</a:t>
            </a:r>
            <a:r>
              <a:rPr b="0" lang="tr-TR" sz="2400" spc="-1" strike="noStrike" u="sng">
                <a:solidFill>
                  <a:srgbClr val="ffff00"/>
                </a:solidFill>
                <a:uFillTx/>
                <a:latin typeface="Arial"/>
              </a:rPr>
              <a:t> ve </a:t>
            </a:r>
            <a:r>
              <a:rPr b="0" lang="tr-TR" sz="2400" spc="-1" strike="noStrike" u="sng">
                <a:solidFill>
                  <a:srgbClr val="e0c2cd"/>
                </a:solidFill>
                <a:uFillTx/>
                <a:latin typeface="Arial"/>
              </a:rPr>
              <a:t>ne şekilde</a:t>
            </a:r>
            <a:r>
              <a:rPr b="0" lang="tr-TR" sz="2400" spc="-1" strike="noStrike" u="sng">
                <a:solidFill>
                  <a:srgbClr val="ffff00"/>
                </a:solidFill>
                <a:uFillTx/>
                <a:latin typeface="Arial"/>
              </a:rPr>
              <a:t> yapılacağının </a:t>
            </a:r>
            <a:r>
              <a:rPr b="0" lang="tr-TR" sz="2400" spc="-1" strike="noStrike" u="sng">
                <a:solidFill>
                  <a:srgbClr val="e0c2cd"/>
                </a:solidFill>
                <a:uFillTx/>
                <a:latin typeface="Arial"/>
              </a:rPr>
              <a:t>süre ve maliyet</a:t>
            </a:r>
            <a:r>
              <a:rPr b="0" lang="tr-TR" sz="2400" spc="-1" strike="noStrike" u="sng">
                <a:solidFill>
                  <a:srgbClr val="ffff00"/>
                </a:solidFill>
                <a:uFillTx/>
                <a:latin typeface="Arial"/>
              </a:rPr>
              <a:t> hesaba katılarak </a:t>
            </a:r>
            <a:r>
              <a:rPr b="0" lang="tr-TR" sz="2400" spc="-1" strike="noStrike" u="sng">
                <a:solidFill>
                  <a:srgbClr val="e0c2cd"/>
                </a:solidFill>
                <a:uFillTx/>
                <a:latin typeface="Arial"/>
              </a:rPr>
              <a:t>planlanması</a:t>
            </a:r>
            <a:r>
              <a:rPr b="0" lang="tr-TR" sz="2400" spc="-1" strike="noStrike">
                <a:solidFill>
                  <a:srgbClr val="ffff00"/>
                </a:solidFill>
                <a:latin typeface="Arial"/>
              </a:rPr>
              <a:t> anlamına gelmektedir.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97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Bir mobil uygulama örneği olarak Vodafone ile Beşiktaş Kulübü arasında yapılan sponsorluk anlaşması </a:t>
            </a:r>
            <a:r>
              <a:rPr b="0" lang="tr-TR" sz="2400" spc="-1" strike="noStrike">
                <a:solidFill>
                  <a:srgbClr val="ffff00"/>
                </a:solidFill>
                <a:latin typeface="Arial"/>
              </a:rPr>
              <a:t>gösterilebilir. </a:t>
            </a:r>
            <a:r>
              <a:rPr b="0" lang="tr-TR" sz="2400" spc="-1" strike="noStrike" u="sng">
                <a:solidFill>
                  <a:srgbClr val="e0c2cd"/>
                </a:solidFill>
                <a:uFillTx/>
                <a:latin typeface="Arial"/>
              </a:rPr>
              <a:t>Vodafone, akıllı telefonlar için geliştirdiği “Beşiktaş Taraftar” uygulamasıyla, bir mobil stadyum portalı</a:t>
            </a:r>
            <a:r>
              <a:rPr b="0" lang="tr-TR" sz="2400" spc="-1" strike="noStrike">
                <a:solidFill>
                  <a:srgbClr val="ffff00"/>
                </a:solidFill>
                <a:latin typeface="Arial"/>
              </a:rPr>
              <a:t> oluşturmayı hedeflemiştir.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Uygun mesaj tasarımı:</a:t>
            </a:r>
            <a:r>
              <a:rPr b="0" lang="tr-TR" sz="2400" spc="-1" strike="noStrike">
                <a:solidFill>
                  <a:srgbClr val="ffff00"/>
                </a:solidFill>
                <a:latin typeface="Arial"/>
              </a:rPr>
              <a:t> Sponsorluk uygulamalarında kanal seçimiyle beraber ele alınması gereken bir diğer unsur da </a:t>
            </a:r>
            <a:r>
              <a:rPr b="0" lang="tr-TR" sz="2400" spc="-1" strike="noStrike" u="sng">
                <a:solidFill>
                  <a:srgbClr val="e0c2cd"/>
                </a:solidFill>
                <a:uFillTx/>
                <a:latin typeface="Arial"/>
              </a:rPr>
              <a:t>hedef kitleye hangi mesajlarla ulaşabileceğimizdir.</a:t>
            </a:r>
            <a:r>
              <a:rPr b="0" lang="tr-TR" sz="2400" spc="-1" strike="noStrike">
                <a:solidFill>
                  <a:srgbClr val="ffff00"/>
                </a:solidFill>
                <a:latin typeface="Arial"/>
              </a:rPr>
              <a:t> Hedef kitlede </a:t>
            </a:r>
            <a:r>
              <a:rPr b="0" lang="tr-TR" sz="2400" spc="-1" strike="noStrike" u="sng">
                <a:solidFill>
                  <a:srgbClr val="e0c2cd"/>
                </a:solidFill>
                <a:uFillTx/>
                <a:latin typeface="Arial"/>
              </a:rPr>
              <a:t>işletmeye yönelik sempatiyi ve güven duygusunu oluşturabilecek duygusal bağları geliştirici, dikkat çekici ve yaratıcı mesajlar tercih edilmelidir.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SPONSORLUK BÜTÇESİNİN HAZIRLANMASI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Sponsorluk bütçesi, sponsorluk faaliyeti için yapılacak harcamaları planlayıp belli zaman dilimlerine göre ayrıntılı bir şekilde ayarlamayı gerektirmektedir. Sponsorluk bütçesini; tüm sponsorluk uygulamaları, uygulama esnasında yapılacak diğer desteklemeler ve sponsorluk sonrasında geri bildirim almaya dönük olarak yapılacak araştırmalar</a:t>
            </a:r>
            <a:r>
              <a:rPr b="0" lang="tr-TR" sz="2400" spc="-1" strike="noStrike">
                <a:solidFill>
                  <a:srgbClr val="ffff00"/>
                </a:solidFill>
                <a:latin typeface="Arial"/>
              </a:rPr>
              <a:t> oluşturmaktadır.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Sponsorluk bütçesi hazırlanırken</a:t>
            </a:r>
            <a:r>
              <a:rPr b="0" lang="tr-TR" sz="2400" spc="-1" strike="noStrike">
                <a:solidFill>
                  <a:srgbClr val="ffff00"/>
                </a:solidFill>
                <a:latin typeface="Arial"/>
              </a:rPr>
              <a:t> sponsorluk stratejisinde yer alan </a:t>
            </a:r>
            <a:r>
              <a:rPr b="0" lang="tr-TR" sz="2400" spc="-1" strike="noStrike" u="sng">
                <a:solidFill>
                  <a:srgbClr val="e0c2cd"/>
                </a:solidFill>
                <a:uFillTx/>
                <a:latin typeface="Arial"/>
              </a:rPr>
              <a:t>tüm  iletişim giderleri, satış, pazarlama, tanıtım ve reklam unsurları da hesaba katılmalıdır.</a:t>
            </a:r>
            <a:r>
              <a:rPr b="0" lang="tr-TR" sz="2400" spc="-1" strike="noStrike">
                <a:solidFill>
                  <a:srgbClr val="ffff00"/>
                </a:solidFill>
                <a:latin typeface="Arial"/>
              </a:rPr>
              <a:t> Yani işletmenin sponsorluk uygulamasından elde edeceği faydayı en yüksek düzeye çıkartabilmek için yapacağı </a:t>
            </a:r>
            <a:r>
              <a:rPr b="0" lang="tr-TR" sz="2400" spc="-1" strike="noStrike" u="sng">
                <a:solidFill>
                  <a:srgbClr val="e0c2cd"/>
                </a:solidFill>
                <a:uFillTx/>
                <a:latin typeface="Arial"/>
              </a:rPr>
              <a:t>gelir-gider dengesi de</a:t>
            </a:r>
            <a:r>
              <a:rPr b="0" lang="tr-TR" sz="2400" spc="-1" strike="noStrike">
                <a:solidFill>
                  <a:srgbClr val="ffff00"/>
                </a:solidFill>
                <a:latin typeface="Arial"/>
              </a:rPr>
              <a:t> bütçe hazırlanırken </a:t>
            </a:r>
            <a:r>
              <a:rPr b="0" lang="tr-TR" sz="2400" spc="-1" strike="noStrike" u="sng">
                <a:solidFill>
                  <a:srgbClr val="e0c2cd"/>
                </a:solidFill>
                <a:uFillTx/>
                <a:latin typeface="Arial"/>
              </a:rPr>
              <a:t>göz önünde bulundurulmalıdır.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Türkiye’de</a:t>
            </a:r>
            <a:r>
              <a:rPr b="0" lang="tr-TR" sz="2400" spc="-1" strike="noStrike">
                <a:solidFill>
                  <a:srgbClr val="ffff00"/>
                </a:solidFill>
                <a:latin typeface="Arial"/>
              </a:rPr>
              <a:t> işletmelerin sponsorluk için ayırdığı </a:t>
            </a:r>
            <a:r>
              <a:rPr b="0" lang="tr-TR" sz="2400" spc="-1" strike="noStrike" u="sng">
                <a:solidFill>
                  <a:srgbClr val="e0c2cd"/>
                </a:solidFill>
                <a:uFillTx/>
                <a:latin typeface="Arial"/>
              </a:rPr>
              <a:t>bütçeler her yıl daha da artmaktadır.</a:t>
            </a:r>
            <a:r>
              <a:rPr b="0" lang="tr-TR" sz="2400" spc="-1" strike="noStrike">
                <a:solidFill>
                  <a:srgbClr val="ffff00"/>
                </a:solidFill>
                <a:latin typeface="Arial"/>
              </a:rPr>
              <a:t> Bazı sektörlerde </a:t>
            </a:r>
            <a:r>
              <a:rPr b="0" lang="tr-TR" sz="2400" spc="-1" strike="noStrike" u="sng">
                <a:solidFill>
                  <a:srgbClr val="e0c2cd"/>
                </a:solidFill>
                <a:uFillTx/>
                <a:latin typeface="Arial"/>
              </a:rPr>
              <a:t>sponsorluğa ayrılan bütçe, reklam harcamalarının yarısına ulaşmaktadır.</a:t>
            </a:r>
            <a:r>
              <a:rPr b="0" lang="tr-TR" sz="2400" spc="-1" strike="noStrike">
                <a:solidFill>
                  <a:srgbClr val="ffff00"/>
                </a:solidFill>
                <a:latin typeface="Arial"/>
              </a:rPr>
              <a:t> Özellikle </a:t>
            </a:r>
            <a:r>
              <a:rPr b="0" lang="tr-TR" sz="2400" spc="-1" strike="noStrike" u="sng">
                <a:solidFill>
                  <a:srgbClr val="e0c2cd"/>
                </a:solidFill>
                <a:uFillTx/>
                <a:latin typeface="Arial"/>
              </a:rPr>
              <a:t>bazı sektörlerde</a:t>
            </a:r>
            <a:r>
              <a:rPr b="0" lang="tr-TR" sz="2400" spc="-1" strike="noStrike">
                <a:solidFill>
                  <a:srgbClr val="ffff00"/>
                </a:solidFill>
                <a:latin typeface="Arial"/>
              </a:rPr>
              <a:t> sponsorluk harcamaları d</a:t>
            </a:r>
            <a:r>
              <a:rPr b="0" lang="tr-TR" sz="2400" spc="-1" strike="noStrike" u="sng">
                <a:solidFill>
                  <a:srgbClr val="e0c2cd"/>
                </a:solidFill>
                <a:uFillTx/>
                <a:latin typeface="Arial"/>
              </a:rPr>
              <a:t>iğer alanlara göre daha da hızlı gelişmektedir.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Örneğin</a:t>
            </a:r>
            <a:r>
              <a:rPr b="0" lang="tr-TR" sz="2400" spc="-1" strike="noStrike">
                <a:solidFill>
                  <a:srgbClr val="ffff00"/>
                </a:solidFill>
                <a:latin typeface="Arial"/>
              </a:rPr>
              <a:t> uçak filosunu yenileyerek uluslararası alanda Pazar payını artırmayı isteyen </a:t>
            </a:r>
            <a:r>
              <a:rPr b="0" lang="tr-TR" sz="2400" spc="-1" strike="noStrike" u="sng">
                <a:solidFill>
                  <a:srgbClr val="e0c2cd"/>
                </a:solidFill>
                <a:uFillTx/>
                <a:latin typeface="Arial"/>
              </a:rPr>
              <a:t>Türk Hava Yolları (THY) sponsorluk faaliyetlerine büyük bütçeler ayırmıştır.</a:t>
            </a:r>
            <a:r>
              <a:rPr b="0" lang="tr-TR" sz="2400" spc="-1" strike="noStrike">
                <a:solidFill>
                  <a:srgbClr val="ffff00"/>
                </a:solidFill>
                <a:latin typeface="Arial"/>
              </a:rPr>
              <a:t> </a:t>
            </a:r>
            <a:r>
              <a:rPr b="0" lang="tr-TR" sz="2400" spc="-1" strike="noStrike" u="sng">
                <a:solidFill>
                  <a:srgbClr val="e0c2cd"/>
                </a:solidFill>
                <a:uFillTx/>
                <a:latin typeface="Arial"/>
              </a:rPr>
              <a:t>Barcelona, Borrusia Dortmund, Manchester United, Chelsea gibi yabancı takımlara sponsor olan THY, küresel ölçekte adını duyurmayı hedeflemiştir.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SPONSORLUK RAPORUNUN HAZIRLANMASI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Sponsorluk raporları</a:t>
            </a:r>
            <a:r>
              <a:rPr b="0" lang="tr-TR" sz="2400" spc="-1" strike="noStrike">
                <a:solidFill>
                  <a:srgbClr val="ffff00"/>
                </a:solidFill>
                <a:latin typeface="Arial"/>
              </a:rPr>
              <a:t> </a:t>
            </a:r>
            <a:r>
              <a:rPr b="0" lang="tr-TR" sz="2400" spc="-1" strike="noStrike" u="sng">
                <a:solidFill>
                  <a:srgbClr val="e0c2cd"/>
                </a:solidFill>
                <a:uFillTx/>
                <a:latin typeface="Arial"/>
              </a:rPr>
              <a:t>kampanyanın sona ermesinin hemen ardından hazırlanan ve elde edilen net sonuçların belirtildiği sonuç ve değerlendirme çıktılarıdır.</a:t>
            </a:r>
            <a:r>
              <a:rPr b="0" lang="tr-TR" sz="2400" spc="-1" strike="noStrike">
                <a:solidFill>
                  <a:srgbClr val="ffff00"/>
                </a:solidFill>
                <a:latin typeface="Arial"/>
              </a:rPr>
              <a:t> Bu raporlarda </a:t>
            </a:r>
            <a:r>
              <a:rPr b="0" lang="tr-TR" sz="2400" spc="-1" strike="noStrike" u="sng">
                <a:solidFill>
                  <a:srgbClr val="e0c2cd"/>
                </a:solidFill>
                <a:uFillTx/>
                <a:latin typeface="Arial"/>
              </a:rPr>
              <a:t>sponsorluk stratejisinin hedefine ulaşıp ulaşmadığı ve elde edilen kazanımlar, somut ve net olarak görülmektedir.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 </a:t>
            </a:r>
            <a:r>
              <a:rPr b="0" lang="tr-TR" sz="2400" spc="-1" strike="noStrike" u="sng">
                <a:solidFill>
                  <a:srgbClr val="e0c2cd"/>
                </a:solidFill>
                <a:uFillTx/>
                <a:latin typeface="Arial"/>
              </a:rPr>
              <a:t>İnternet ve sosyal medya uygulamalarının </a:t>
            </a:r>
            <a:r>
              <a:rPr b="0" lang="tr-TR" sz="2400" spc="-1" strike="noStrike">
                <a:solidFill>
                  <a:srgbClr val="ffff00"/>
                </a:solidFill>
                <a:latin typeface="Arial"/>
              </a:rPr>
              <a:t>yaygınlaşması ile </a:t>
            </a:r>
            <a:r>
              <a:rPr b="0" lang="tr-TR" sz="2400" spc="-1" strike="noStrike" u="sng">
                <a:solidFill>
                  <a:srgbClr val="e0c2cd"/>
                </a:solidFill>
                <a:uFillTx/>
                <a:latin typeface="Arial"/>
              </a:rPr>
              <a:t>günümüzde sosyal değerleri tespit etmek amacıyla yeni olanaklar ortaya çıkmıştır.</a:t>
            </a:r>
            <a:r>
              <a:rPr b="0" lang="tr-TR" sz="2400" spc="-1" strike="noStrike">
                <a:solidFill>
                  <a:srgbClr val="ffff00"/>
                </a:solidFill>
                <a:latin typeface="Arial"/>
              </a:rPr>
              <a:t> </a:t>
            </a:r>
            <a:r>
              <a:rPr b="0" lang="tr-TR" sz="2400" spc="-1" strike="noStrike" u="sng">
                <a:solidFill>
                  <a:srgbClr val="e0c2cd"/>
                </a:solidFill>
                <a:uFillTx/>
                <a:latin typeface="Arial"/>
              </a:rPr>
              <a:t>Mobil uygulamalar ve sosyal medya taraması ile sosyal değerlerin ölçümü</a:t>
            </a:r>
            <a:r>
              <a:rPr b="0" lang="tr-TR" sz="2400" spc="-1" strike="noStrike">
                <a:solidFill>
                  <a:srgbClr val="ffff00"/>
                </a:solidFill>
                <a:latin typeface="Arial"/>
              </a:rPr>
              <a:t> artık </a:t>
            </a:r>
            <a:r>
              <a:rPr b="0" lang="tr-TR" sz="2400" spc="-1" strike="noStrike" u="sng">
                <a:solidFill>
                  <a:srgbClr val="e0c2cd"/>
                </a:solidFill>
                <a:uFillTx/>
                <a:latin typeface="Arial"/>
              </a:rPr>
              <a:t>eş zamanlı olarak gerçekleşebilmektedir.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Bir sponsorluk raporunda</a:t>
            </a:r>
            <a:r>
              <a:rPr b="0" lang="tr-TR" sz="2400" spc="-1" strike="noStrike">
                <a:solidFill>
                  <a:srgbClr val="ffff00"/>
                </a:solidFill>
                <a:latin typeface="Arial"/>
              </a:rPr>
              <a:t> ana hatlarıyla </a:t>
            </a:r>
            <a:r>
              <a:rPr b="0" lang="tr-TR" sz="2400" spc="-1" strike="noStrike" u="sng">
                <a:solidFill>
                  <a:srgbClr val="e0c2cd"/>
                </a:solidFill>
                <a:uFillTx/>
                <a:latin typeface="Arial"/>
              </a:rPr>
              <a:t>olması gereken ögeler şunlardır: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Kampanyanın özeti, katılımcı anketi, demografik veriler, medya yansımaları ve analizi, yapılan yatırım ve elde edilen kazancın belirtildiği bütçe analizi.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e0c2cd"/>
                </a:solidFill>
                <a:uFillTx/>
                <a:latin typeface="Arial"/>
              </a:rPr>
              <a:t>Genel sponsorluk raporları</a:t>
            </a:r>
            <a:r>
              <a:rPr b="0" lang="tr-TR" sz="2400" spc="-1" strike="noStrike">
                <a:solidFill>
                  <a:srgbClr val="ffff00"/>
                </a:solidFill>
                <a:latin typeface="Arial"/>
              </a:rPr>
              <a:t> </a:t>
            </a:r>
            <a:r>
              <a:rPr b="0" lang="tr-TR" sz="2400" spc="-1" strike="noStrike" u="sng">
                <a:solidFill>
                  <a:srgbClr val="e0c2cd"/>
                </a:solidFill>
                <a:uFillTx/>
                <a:latin typeface="Arial"/>
              </a:rPr>
              <a:t>sektördeki gelişmeleri takip etmek, yeni fırsat alanları yakalamak, başarılı çalışmalardan haberdar olmak, araştırma sonuçlarına ulaşmak gibi uzun vadeli ticari hedefler doğrultusunda hazırlanabilmektedir. Uzun vadeli sponsorluk stratejilerinin geliştirilmesi ve isabetli sponsor seçimleri yapabilmek için bu raporlar önemlidir.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Buna göre sponsorluk stratejisinin boyutları şu aşamalardan oluşmaktadır: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e0c2cd"/>
                </a:solidFill>
                <a:latin typeface="Arial"/>
              </a:rPr>
              <a:t>Faaliyet alanının seçimi:</a:t>
            </a:r>
            <a:r>
              <a:rPr b="0" lang="tr-TR" sz="2400" spc="-1" strike="noStrike">
                <a:solidFill>
                  <a:srgbClr val="ffff00"/>
                </a:solidFill>
                <a:latin typeface="Arial"/>
              </a:rPr>
              <a:t> Sponsorluk faaliyetlerinde işletmelerdeki </a:t>
            </a:r>
            <a:r>
              <a:rPr b="0" lang="tr-TR" sz="2400" spc="-1" strike="noStrike" u="sng">
                <a:solidFill>
                  <a:srgbClr val="ffff00"/>
                </a:solidFill>
                <a:uFillTx/>
                <a:latin typeface="Arial"/>
              </a:rPr>
              <a:t>genel eğilim; kendi faaliyet alanına uygun alanlara destek vermek biçiminde</a:t>
            </a:r>
            <a:r>
              <a:rPr b="0" lang="tr-TR" sz="2400" spc="-1" strike="noStrike">
                <a:solidFill>
                  <a:srgbClr val="ffff00"/>
                </a:solidFill>
                <a:latin typeface="Arial"/>
              </a:rPr>
              <a:t>  gerçekleşmektedir. </a:t>
            </a:r>
            <a:r>
              <a:rPr b="0" lang="tr-TR" sz="2400" spc="-1" strike="noStrike" u="sng">
                <a:solidFill>
                  <a:srgbClr val="e0c2cd"/>
                </a:solidFill>
                <a:uFillTx/>
                <a:latin typeface="Arial"/>
              </a:rPr>
              <a:t>İyi planlanmış bir sponsorluğun</a:t>
            </a:r>
            <a:r>
              <a:rPr b="0" lang="tr-TR" sz="2400" spc="-1" strike="noStrike">
                <a:solidFill>
                  <a:srgbClr val="ffff00"/>
                </a:solidFill>
                <a:latin typeface="Arial"/>
              </a:rPr>
              <a:t> işletmenin satışlarını belirgin biçimde arttırabileceği ihtimali göz önüne alındığında </a:t>
            </a:r>
            <a:r>
              <a:rPr b="0" lang="tr-TR" sz="2400" spc="-1" strike="noStrike" u="sng">
                <a:solidFill>
                  <a:srgbClr val="e0c2cd"/>
                </a:solidFill>
                <a:uFillTx/>
                <a:latin typeface="Arial"/>
              </a:rPr>
              <a:t>faaliyet alanı seçiminin</a:t>
            </a:r>
            <a:r>
              <a:rPr b="0" lang="tr-TR" sz="2400" spc="-1" strike="noStrike" u="sng">
                <a:solidFill>
                  <a:srgbClr val="ffff00"/>
                </a:solidFill>
                <a:uFillTx/>
                <a:latin typeface="Arial"/>
              </a:rPr>
              <a:t> ne kadar önemli olduğu görülecektir.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72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DEĞERLENDİRME SORULARI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1. Aşağıdakilerden hangisi “bir kuruluşun verdiği sponsorluk desteğinin hangi amaçlar doğrultusunda, hangi iletişim kanallarıyla, hangi mesajlarla ve ne şekilde yapılacağını süre ve maliyet hesaba katılarak planlanması” anlamına gelmektedir?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Sponsorluk bütçesi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Reklam politikası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Sponsorluk stratejisi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Pazarlama iletişimi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Medya planlaması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80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2. Aşağıdakilerden hangisi sponsorluk stratejisi sürecinde hesaba katılması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gereken unsurlardan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Faaliyet alanı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Kurumsal hedefler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Hedef kitle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Süre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Doğrudan satış</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80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3. Aşağıdakilerden hangisi sponsorluk stratejilerinde zamanlama açısından</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geçerlidir?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Sponsorluk stratejileri kısa vadeli olmalıdır.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Sponsorluk stratejileri uzun vadeli olmalıdır.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Sponsorluk stratejilerinde süre değişen şartlara göre belirlenir.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Sponsorluk stratejilerinde önceden süre belirlemek anlamsızdır.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Sponsorluk stratejilerinde zamanlama stratejinin parçasıdeğildir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74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4. Aşağıdaki hedef kitle gruplarından hangisi sponsorluk uygulamasının ana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hedefleri arasında yer almaz?</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Sponsorluk faaliyetine katılanlar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Sponsorluk faaliyetini izleyenler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Kanaat önderleri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Sponsorluk faaliyetinde görev alanlar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İşletme personeli</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79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5. Aşağıdakilerden hangisinde reklam ile sponsorluk arasındaki ilişki doğru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olarak ele alınmıştır?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Reklam kısa süreli, sponsorluk uzun vadelidir.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Sponsorluk da reklam gibi doğrudan satışları artırmaya yöneliktir.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Her ikisinde de hedef kitle dolaylı yoldan etkilenir.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Her ikisi de tamamen ticari amaçlıdır.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Her ikisi de birbirinden tamamen bağımsızdır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77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6. Aşağıdakilerden hangisi sponsorluk bütçesi için geçerli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Sponsorluk faaliyetinin başarıya ulaşmasını sağlamak amacıyla yapılan araştırma, ölçme ve değerlendirme harcamaları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Beklenmedik masraflar için ayrılacak para miktarı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Varsa reklam, halkla ilişkiler, sponsorluk ajanslarından alınan hizmet alımlarına yönelik harcamalar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Gerekli malzemelerin temini ve tedariği içinyapılacak harcamalar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Sponsorluk yapan şirketin ihtiyaçlarının karşılanması amacıyla yapılan harcamala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80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7. Aşağıdakilerden hangisi sponsorluk uygulamasındaki temel hedeflerden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Geniş kitlelere ulaşmak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İnsanları bire bir yakalamak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Kitlelere doğrudan ulaşmak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Alışılmışın dışında uygulamalar gerçekleştirmek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Sadece sponsorluk yapılan firma yararını gözetmek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80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8. Bir sponsorluk uygulamasında ünlü bir kişinin yer alması hedef kitlede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aşağıdaki hangi etkiyi uyandırmaya yönelik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Hedef kitlenin duygusal bir bağ kurması kolaylaşır.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Hedef kitle ünlünün yaşam tarzını benimser.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İşletmenin amaçlarından uzaklaşılır.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İşletmeye karşı sempatinin artmasına yol açar.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İşletmeye karşı güven duygusu gelişir.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80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9. Sponsorluk uygulamalarında mobil ve web ortamlarını kullanmak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işletmeye aşağıdaki avantajlardan hangisini sağlamaz?</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Maliyetler düşüktür.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Zaman kaybıdır.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Ölçülebilirdir.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Etkileşimlidir (interaktiftir).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Zaman ve mekân sınırlaması yoktur.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p:nvPr>
        </p:nvSpPr>
        <p:spPr>
          <a:xfrm>
            <a:off x="368280" y="139680"/>
            <a:ext cx="8967600" cy="5127480"/>
          </a:xfrm>
          <a:prstGeom prst="rect">
            <a:avLst/>
          </a:prstGeom>
          <a:noFill/>
          <a:ln w="0">
            <a:noFill/>
          </a:ln>
        </p:spPr>
        <p:txBody>
          <a:bodyPr lIns="0" rIns="0" tIns="0" bIns="0" anchor="t">
            <a:normAutofit fontScale="80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10. Aşağıdaki bütünsel pazarlama amaçlarından hangisinde sponsorluk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uygulamalarından yararlanma yoluna gidilmez?</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Uluslararası piyasalara açılma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Bir ürünü pazara tanıtma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Bir ürünün kullanımınıdestekleme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Piyasadan ürünü çekme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Yaratıcı pazarlama taktikleri oluşturma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 </a:t>
            </a:r>
            <a:r>
              <a:rPr b="0" lang="tr-TR" sz="2400" spc="-1" strike="noStrike">
                <a:solidFill>
                  <a:srgbClr val="e0c2cd"/>
                </a:solidFill>
                <a:latin typeface="Arial"/>
              </a:rPr>
              <a:t>Aktif veya pasif sponsorluk tercihi:</a:t>
            </a:r>
            <a:r>
              <a:rPr b="0" lang="tr-TR" sz="2400" spc="-1" strike="noStrike">
                <a:solidFill>
                  <a:srgbClr val="ffff00"/>
                </a:solidFill>
                <a:latin typeface="Arial"/>
              </a:rPr>
              <a:t> Bir işletme söz konusu organizasyonda yalnızca </a:t>
            </a:r>
            <a:r>
              <a:rPr b="0" lang="tr-TR" sz="2400" spc="-1" strike="noStrike" u="sng">
                <a:solidFill>
                  <a:srgbClr val="e0c2cd"/>
                </a:solidFill>
                <a:uFillTx/>
                <a:latin typeface="Arial"/>
              </a:rPr>
              <a:t>destekleyen taraf</a:t>
            </a:r>
            <a:r>
              <a:rPr b="0" lang="tr-TR" sz="2400" spc="-1" strike="noStrike">
                <a:solidFill>
                  <a:srgbClr val="ffff00"/>
                </a:solidFill>
                <a:latin typeface="Arial"/>
              </a:rPr>
              <a:t> olabileceği gibi daha </a:t>
            </a:r>
            <a:r>
              <a:rPr b="0" lang="tr-TR" sz="2400" spc="-1" strike="noStrike" u="sng">
                <a:solidFill>
                  <a:srgbClr val="e0c2cd"/>
                </a:solidFill>
                <a:uFillTx/>
                <a:latin typeface="Arial"/>
              </a:rPr>
              <a:t>aktif bir rol</a:t>
            </a:r>
            <a:r>
              <a:rPr b="0" lang="tr-TR" sz="2400" spc="-1" strike="noStrike">
                <a:solidFill>
                  <a:srgbClr val="ffff00"/>
                </a:solidFill>
                <a:latin typeface="Arial"/>
              </a:rPr>
              <a:t> de üstlenebilmektedir. </a:t>
            </a:r>
            <a:r>
              <a:rPr b="0" lang="tr-TR" sz="2400" spc="-1" strike="noStrike" u="sng">
                <a:solidFill>
                  <a:srgbClr val="e0c2cd"/>
                </a:solidFill>
                <a:uFillTx/>
                <a:latin typeface="Arial"/>
              </a:rPr>
              <a:t>Organizasyonun planlamasından, hazırlık ve uygulama</a:t>
            </a:r>
            <a:r>
              <a:rPr b="0" lang="tr-TR" sz="2400" spc="-1" strike="noStrike">
                <a:solidFill>
                  <a:srgbClr val="ffff00"/>
                </a:solidFill>
                <a:latin typeface="Arial"/>
              </a:rPr>
              <a:t> aşamalarının tamamında yer alabilmektedir.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 </a:t>
            </a:r>
            <a:r>
              <a:rPr b="0" lang="tr-TR" sz="2400" spc="-1" strike="noStrike" u="sng">
                <a:solidFill>
                  <a:srgbClr val="e0c2cd"/>
                </a:solidFill>
                <a:uFillTx/>
                <a:latin typeface="Arial"/>
              </a:rPr>
              <a:t>Süre</a:t>
            </a:r>
            <a:r>
              <a:rPr b="0" lang="tr-TR" sz="2400" spc="-1" strike="noStrike">
                <a:solidFill>
                  <a:srgbClr val="ffff00"/>
                </a:solidFill>
                <a:latin typeface="Arial"/>
              </a:rPr>
              <a:t>: Sponsorluk stratejisinin belirlenmesinde en önemli noktalardan biri de süre konusudur. </a:t>
            </a:r>
            <a:r>
              <a:rPr b="0" lang="tr-TR" sz="2400" spc="-1" strike="noStrike" u="sng">
                <a:solidFill>
                  <a:srgbClr val="ffff00"/>
                </a:solidFill>
                <a:uFillTx/>
                <a:latin typeface="Arial"/>
              </a:rPr>
              <a:t>Sponsorluğun ne zaman başlayıp ne zaman biteceği konusu</a:t>
            </a:r>
            <a:r>
              <a:rPr b="0" lang="tr-TR" sz="2400" spc="-1" strike="noStrike">
                <a:solidFill>
                  <a:srgbClr val="ffff00"/>
                </a:solidFill>
                <a:latin typeface="Arial"/>
              </a:rPr>
              <a:t> </a:t>
            </a:r>
            <a:r>
              <a:rPr b="0" lang="tr-TR" sz="2400" spc="-1" strike="noStrike" u="sng">
                <a:solidFill>
                  <a:srgbClr val="ffff00"/>
                </a:solidFill>
                <a:uFillTx/>
                <a:latin typeface="Arial"/>
              </a:rPr>
              <a:t>gerek belirlenen hedeflere ulaşmada gerekse bütçeyi dengelemede</a:t>
            </a:r>
            <a:r>
              <a:rPr b="0" lang="tr-TR" sz="2400" spc="-1" strike="noStrike">
                <a:solidFill>
                  <a:srgbClr val="ffff00"/>
                </a:solidFill>
                <a:latin typeface="Arial"/>
              </a:rPr>
              <a:t> önemli bir etkendir.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 </a:t>
            </a:r>
            <a:r>
              <a:rPr b="0" lang="tr-TR" sz="2400" spc="-1" strike="noStrike" u="sng">
                <a:solidFill>
                  <a:srgbClr val="e0c2cd"/>
                </a:solidFill>
                <a:uFillTx/>
                <a:latin typeface="Arial"/>
              </a:rPr>
              <a:t>Kurumsal hedefler:</a:t>
            </a:r>
            <a:r>
              <a:rPr b="0" lang="tr-TR" sz="2400" spc="-1" strike="noStrike">
                <a:solidFill>
                  <a:srgbClr val="ffff00"/>
                </a:solidFill>
                <a:latin typeface="Arial"/>
              </a:rPr>
              <a:t> Doğrudan satış uygulamalarından son derece farklı olan </a:t>
            </a:r>
            <a:r>
              <a:rPr b="0" lang="tr-TR" sz="2400" spc="-1" strike="noStrike" u="sng">
                <a:solidFill>
                  <a:srgbClr val="e0c2cd"/>
                </a:solidFill>
                <a:uFillTx/>
                <a:latin typeface="Arial"/>
              </a:rPr>
              <a:t>sponsorluk</a:t>
            </a:r>
            <a:r>
              <a:rPr b="0" lang="tr-TR" sz="2400" spc="-1" strike="noStrike">
                <a:solidFill>
                  <a:srgbClr val="ffff00"/>
                </a:solidFill>
                <a:latin typeface="Arial"/>
              </a:rPr>
              <a:t> uygulamalarında daha önce de değinildiği gibi </a:t>
            </a:r>
            <a:r>
              <a:rPr b="0" lang="tr-TR" sz="2400" spc="-1" strike="noStrike" u="sng">
                <a:solidFill>
                  <a:srgbClr val="e0c2cd"/>
                </a:solidFill>
                <a:uFillTx/>
                <a:latin typeface="Arial"/>
              </a:rPr>
              <a:t>kurumsal hedeflerin gözetilmesi gerekmektedir.</a:t>
            </a:r>
            <a:r>
              <a:rPr b="0" lang="tr-TR" sz="2400" spc="-1" strike="noStrike">
                <a:solidFill>
                  <a:srgbClr val="ffff00"/>
                </a:solidFill>
                <a:latin typeface="Arial"/>
              </a:rPr>
              <a:t> Bu bütünsel hedefler doğrultusunda </a:t>
            </a:r>
            <a:r>
              <a:rPr b="0" lang="tr-TR" sz="2400" spc="-1" strike="noStrike" u="sng">
                <a:solidFill>
                  <a:srgbClr val="e0c2cd"/>
                </a:solidFill>
                <a:uFillTx/>
                <a:latin typeface="Arial"/>
              </a:rPr>
              <a:t>işletmenin sponsorluktan ne beklediği de net bir şekilde ortaya konulmalıdır.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Örneğin </a:t>
            </a:r>
            <a:r>
              <a:rPr b="0" lang="tr-TR" sz="2400" spc="-1" strike="noStrike" u="sng">
                <a:solidFill>
                  <a:srgbClr val="e0c2cd"/>
                </a:solidFill>
                <a:uFillTx/>
                <a:latin typeface="Arial"/>
              </a:rPr>
              <a:t>markanın bilinirliğini arttırmak mı, imaj oluşturmak mı yoksa yeni bir ürünü tanıtmak mı</a:t>
            </a:r>
            <a:r>
              <a:rPr b="0" lang="tr-TR" sz="2400" spc="-1" strike="noStrike">
                <a:solidFill>
                  <a:srgbClr val="ffff00"/>
                </a:solidFill>
                <a:latin typeface="Arial"/>
              </a:rPr>
              <a:t> biçimindeki soruların sponsorluk stratejisinin özünü oluşturduğunu </a:t>
            </a:r>
            <a:r>
              <a:rPr b="0" lang="tr-TR" sz="2400" spc="-1" strike="noStrike" u="sng">
                <a:solidFill>
                  <a:srgbClr val="e0c2cd"/>
                </a:solidFill>
                <a:uFillTx/>
                <a:latin typeface="Arial"/>
              </a:rPr>
              <a:t>bilmek</a:t>
            </a:r>
            <a:r>
              <a:rPr b="0" lang="tr-TR" sz="2400" spc="-1" strike="noStrike">
                <a:solidFill>
                  <a:srgbClr val="ffff00"/>
                </a:solidFill>
                <a:latin typeface="Arial"/>
              </a:rPr>
              <a:t> gerekmektedir.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 </a:t>
            </a:r>
            <a:r>
              <a:rPr b="0" lang="tr-TR" sz="2400" spc="-1" strike="noStrike">
                <a:solidFill>
                  <a:srgbClr val="e0c2cd"/>
                </a:solidFill>
                <a:latin typeface="Arial"/>
              </a:rPr>
              <a:t>Hedef kitle profili:</a:t>
            </a:r>
            <a:r>
              <a:rPr b="0" lang="tr-TR" sz="2400" spc="-1" strike="noStrike">
                <a:solidFill>
                  <a:srgbClr val="ffff00"/>
                </a:solidFill>
                <a:latin typeface="Arial"/>
              </a:rPr>
              <a:t> Sponsorluk stratejisi oluşturulurken hesaba katılması gereken bir diğer önemli konu da hedef kitle tayinidir. İşletmelerin öncelikle hedef kitle profilini çok iyi belirlemesi gerekmektedir. Bu noktada </a:t>
            </a:r>
            <a:r>
              <a:rPr b="0" lang="tr-TR" sz="2400" spc="-1" strike="noStrike" u="sng">
                <a:solidFill>
                  <a:srgbClr val="e0c2cd"/>
                </a:solidFill>
                <a:uFillTx/>
                <a:latin typeface="Arial"/>
              </a:rPr>
              <a:t>hedef kitlenin yaşı, gelir düzeyi, meslek grubu, ilgi alanları,eğitim düzeyi gibi demografik özelliklerin iyi bilinmesi son derece önemlidir.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p:nvPr>
        </p:nvSpPr>
        <p:spPr>
          <a:xfrm>
            <a:off x="368280" y="139680"/>
            <a:ext cx="8967600" cy="51274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1800" spc="-1" strike="noStrike">
                <a:solidFill>
                  <a:srgbClr val="ffff00"/>
                </a:solidFill>
                <a:latin typeface="Arial"/>
              </a:rPr>
              <a:t>SPONSORLUK STRATEJİSİNİN DİĞER İLETİŞİM KANALLARIYLA EŞ GÜDÜMÜ</a:t>
            </a:r>
            <a:endParaRPr b="0" lang="tr-TR" sz="1800" spc="-1" strike="noStrike">
              <a:solidFill>
                <a:srgbClr val="ffffff"/>
              </a:solidFill>
              <a:latin typeface="Arial"/>
            </a:endParaRPr>
          </a:p>
          <a:p>
            <a:pPr indent="0" algn="just">
              <a:lnSpc>
                <a:spcPct val="100000"/>
              </a:lnSpc>
              <a:spcBef>
                <a:spcPts val="1417"/>
              </a:spcBef>
              <a:buNone/>
              <a:tabLst>
                <a:tab algn="l" pos="0"/>
              </a:tabLst>
            </a:pPr>
            <a:r>
              <a:rPr b="0" lang="tr-TR" sz="1800" spc="-1" strike="noStrike">
                <a:solidFill>
                  <a:srgbClr val="ffff00"/>
                </a:solidFill>
                <a:latin typeface="Arial"/>
              </a:rPr>
              <a:t>   </a:t>
            </a:r>
            <a:r>
              <a:rPr b="0" lang="tr-TR" sz="1800" spc="-1" strike="noStrike">
                <a:solidFill>
                  <a:srgbClr val="ffff00"/>
                </a:solidFill>
                <a:latin typeface="Arial"/>
              </a:rPr>
              <a:t>Bir işletmenin sponsorluk hedeflerine ulaşabilmesinde </a:t>
            </a:r>
            <a:r>
              <a:rPr b="0" lang="tr-TR" sz="1800" spc="-1" strike="noStrike" u="sng">
                <a:solidFill>
                  <a:srgbClr val="e0c2cd"/>
                </a:solidFill>
                <a:uFillTx/>
                <a:latin typeface="Arial"/>
              </a:rPr>
              <a:t>sponsorluk uygulamasının diğer iletişim araçlarıyla uyumu da son derece önemlidir. </a:t>
            </a:r>
            <a:r>
              <a:rPr b="0" lang="tr-TR" sz="1800" spc="-1" strike="noStrike">
                <a:solidFill>
                  <a:srgbClr val="ffff00"/>
                </a:solidFill>
                <a:latin typeface="Arial"/>
              </a:rPr>
              <a:t>. Şimdi </a:t>
            </a:r>
            <a:r>
              <a:rPr b="0" lang="tr-TR" sz="1800" spc="-1" strike="noStrike" u="sng">
                <a:solidFill>
                  <a:srgbClr val="e0c2cd"/>
                </a:solidFill>
                <a:uFillTx/>
                <a:latin typeface="Arial"/>
              </a:rPr>
              <a:t>sponsorlukla diğer iletişim araçları arasında nasıl bir ilişki olduğunu ayrıntılı bir şekilde ele alalım.</a:t>
            </a:r>
            <a:endParaRPr b="0" lang="tr-TR" sz="18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3377</TotalTime>
  <Application>LibreOffice/7.4.3.2$Windows_x86 LibreOffice_project/1048a8393ae2eeec98dff31b5c133c5f1d08b890</Application>
  <AppVersion>15.0000</AppVersion>
  <Words>2214</Words>
  <Paragraphs>185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2024-02-24T12:41:21Z</dcterms:created>
  <dc:creator/>
  <dc:description/>
  <dc:language>tr-TR</dc:language>
  <cp:lastModifiedBy/>
  <dcterms:modified xsi:type="dcterms:W3CDTF">2024-05-20T09:30:41Z</dcterms:modified>
  <cp:revision>379</cp:revision>
  <dc:subject/>
  <dc:title>Lights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Özel</vt:lpwstr>
  </property>
  <property fmtid="{D5CDD505-2E9C-101B-9397-08002B2CF9AE}" pid="3" name="Slides">
    <vt:i4>50</vt:i4>
  </property>
</Properties>
</file>