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3888" autoAdjust="0"/>
  </p:normalViewPr>
  <p:slideViewPr>
    <p:cSldViewPr snapToGrid="0">
      <p:cViewPr varScale="1">
        <p:scale>
          <a:sx n="74" d="100"/>
          <a:sy n="74" d="100"/>
        </p:scale>
        <p:origin x="654" y="60"/>
      </p:cViewPr>
      <p:guideLst/>
    </p:cSldViewPr>
  </p:slideViewPr>
  <p:outlineViewPr>
    <p:cViewPr>
      <p:scale>
        <a:sx n="33" d="100"/>
        <a:sy n="33" d="100"/>
      </p:scale>
      <p:origin x="0" y="-186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4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8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45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3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9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7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94D-1615-4951-A204-C57D2F5BA0F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67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Hafta Yeni Medya ve Hİ 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 Televizyon Yayıncılığı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Televizyonun Tanımı ve 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Yaygınlığı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görsel ve işitsel içerikleri 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 anda ileten,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teknolojik hem kültürel 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kitle iletişim aracıdır.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"Uzak görüntü"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anlamına gelen bu icat,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uzak yerlerdeki evlere kadar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girmiştir. Hem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aktarımı hem de kültür üretim aracı 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işlev görür.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 IPTV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(Internet Protocol </a:t>
            </a:r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IPTV,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 içeriklerinin internet üzerinden kapalı ağlarla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izleyiciye ulaştırılmasıdır.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bağlantısı, modem ve “set-top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gerekir.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TTNET’in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Tivibu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platformu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ülkemizdeki en bilinen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IPTV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hizmetidir.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“Durdur İzle”, “Kirala İzle”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etkileşimli özellikler sunar.</a:t>
            </a:r>
          </a:p>
        </p:txBody>
      </p:sp>
    </p:spTree>
    <p:extLst>
      <p:ext uri="{BB962C8B-B14F-4D97-AF65-F5344CB8AC3E}">
        <p14:creationId xmlns:p14="http://schemas.microsoft.com/office/powerpoint/2010/main" val="4847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 HBBTV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Broadcast Broadband TV)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HBBTV,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uydu yayını ile internet yayıncılığını birleştiren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hibrit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sistemdir. İzleyici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 akışına müdahale edebilir, anında bilgi alabilir veya alışveriş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yapabilir.</a:t>
            </a:r>
          </a:p>
        </p:txBody>
      </p:sp>
    </p:spTree>
    <p:extLst>
      <p:ext uri="{BB962C8B-B14F-4D97-AF65-F5344CB8AC3E}">
        <p14:creationId xmlns:p14="http://schemas.microsoft.com/office/powerpoint/2010/main" val="39145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 Örnek: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TV,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HBBTV’yi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 kullanan kanal olup Yudum Egemden kampanyasıyla interaktif reklam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yapmıştır. İzleyiciler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kırmızı butona basarak ürün bilgilerine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ulaşabilmiştir.</a:t>
            </a:r>
          </a:p>
        </p:txBody>
      </p:sp>
    </p:spTree>
    <p:extLst>
      <p:ext uri="{BB962C8B-B14F-4D97-AF65-F5344CB8AC3E}">
        <p14:creationId xmlns:p14="http://schemas.microsoft.com/office/powerpoint/2010/main" val="27189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 OTTTV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TV)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OTTTV,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BluTV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PuhuTV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platformların kullandığı sistemdir. İçerikler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 internetten sağlanır, servis sağlayıcı yayın içeriğinden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 değildir.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İnternete bağlı herkes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yayınlara erişebilir.</a:t>
            </a:r>
          </a:p>
        </p:txBody>
      </p:sp>
    </p:spTree>
    <p:extLst>
      <p:ext uri="{BB962C8B-B14F-4D97-AF65-F5344CB8AC3E}">
        <p14:creationId xmlns:p14="http://schemas.microsoft.com/office/powerpoint/2010/main" val="40249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Halkla ilişkiler açısından TV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halkla ilişkilerde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kitlelere ulaşmak için en güçlü araçlardan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biri olmuştur.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 yayıncılık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kitleye mesajı tek yönlü iletirken; algı oluşturma, itibar yönetimi ve kriz iletişimi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 kritik rol üstlenir.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medya ile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televizyonun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birleşmesi,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uzmanlarına içeriklerini daha etkileşimli, hızlı ve çok kanallı aktarma imkânı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sağlamıştır. Mesaj artık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 yayılmakla kalmaz, geri bildirimle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yeniden şekillenir.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Karasal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yayınlar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bölgesel halkla ilişkiler faaliyetlerinde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 hedef kitleye ulaşmak açısından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 taşır. Yayının netliği ve erişim alanı,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mesajın güvenirliğini doğrudan etkiler ve yerel bağ kurmayı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kolaylaştırır.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Kablolu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yayıncılık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niş ve özel kitlelerle iletişim kurmak isteyen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kurumlar için değerlidir. Etkileşimli servisler sayesinde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anlık kampanyalar düzenlenebilir, kullanıcı davranışları analiz edilerek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güncellenebilir.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Uydu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yayınları sayesinde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halkla ilişkiler kampanyaları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boyut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kazanmıştır. Marka mesajları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 tanımadan farklı kültürlere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ulaşırken,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kültürel duyarlılık ve küresel algı yönetimi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önemli hâle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gelmiştir.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Sayısal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halkla ilişkilerde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kaliteli içerik sunumu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anlamına gelir. Görüntü ve ses kalitesinin artmasıyla birlikte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kamuoyu üzerindeki etki de güçlenir; böylece güven ve itibara katkı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sağlanır.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77" y="35563"/>
            <a:ext cx="6387920" cy="68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televizyonu (WebTV),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 medya kanallarını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yaratabilmesini sağlar. Halkla ilişkiler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profesyonelleri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artık mesajlarını basın aracılığı olmadan doğrudan hedef kitleye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ulaştırabilir.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IPTV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sistemleri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kurumların kampanyalarını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kişiselleştirilmiş içeriklerle izleyiciye sunmasına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imkân tanır. Halkla ilişkiler açısından bu,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etkili bir hedefleme ve kullanıcıyla bağ kurma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fırsatıdır.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HBBTV’nin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sunduğu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interaktif özellikler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halkla ilişkiler faaliyetlerinde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 bildirim ve anlık ölçümleme şansı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yaratır. Bir kampanyanın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izleyici üzerindeki etkisi doğrudan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izlenebilir, gerektiğinde anında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revize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edilebilir.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OTTTV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yayıncılığı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geleneksel basın bültenlerinin yerini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görsel hikâye anlatımıyla beslenmiş dijital medya içeriklerine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bırakmıştır. Bu dönüşüm, halkla ilişkilerde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yaratıcılığın, görselliğin ve veri kullanımının yükselişini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simgeler.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 fontScale="92500"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 ANALİZİ: Arçelik’in Dijital Dönüşüm Kampanyası ve Yeni Medya Televizyon Stratejisi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yılında Arçelik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sürdürülebilirlik ve dijitalleşme vizyonunu kamuoyuna anlatmak amacıyla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“Dünyaya Saygılı, Dünyada Saygın”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sloganıyla bir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iletişim kampanyası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başlattı. Bu kampanya yalnızca </a:t>
            </a:r>
            <a:r>
              <a:rPr lang="tr-TR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 medya kanallarıyla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sınırlı kalmadı;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WebTV, IPTV, HBBTV ve sosyal medya platformları üzerinden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 zamanlı yürütüldü.</a:t>
            </a:r>
          </a:p>
        </p:txBody>
      </p:sp>
    </p:spTree>
    <p:extLst>
      <p:ext uri="{BB962C8B-B14F-4D97-AF65-F5344CB8AC3E}">
        <p14:creationId xmlns:p14="http://schemas.microsoft.com/office/powerpoint/2010/main" val="18748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 lnSpcReduction="10000"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Uygulama:</a:t>
            </a:r>
            <a:endParaRPr lang="tr-TR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Arçelik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geleneksel televizyon reklamlarının yanı sıra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 platformlarında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BluTV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PuhuTV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gibi) özel kısa filmler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yayınladı.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HBBTV özellikli televizyonlarda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reklam sırasında izleyiciye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kırmızı tuşla daha fazla bilgi alma seçeneği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sunuldu.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“Yeşil teknoloji”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temalı bu içeriklerde kullanıcı, 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televizyonu bir yönlendirme ekranı gibi kullanarak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kampanya web sitesine, ürün sayfalarına veya geri dönüşüm noktası haritalarına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ulaşabildi.</a:t>
            </a:r>
          </a:p>
        </p:txBody>
      </p:sp>
    </p:spTree>
    <p:extLst>
      <p:ext uri="{BB962C8B-B14F-4D97-AF65-F5344CB8AC3E}">
        <p14:creationId xmlns:p14="http://schemas.microsoft.com/office/powerpoint/2010/main" val="7102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IPTV kullanıcıları için 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kişiselleştirilmiş tanıtım içerikleri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geliştirildi.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izleyicinin daha önce izlediği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 belgeselleri veya sürdürülebilirlik içeriklerine göre Arçelik’in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çevreci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teknolojilerine dair öneri reklamları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yayınlandı. Kullanıcı dilerse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tuşla ürün broşürünü alabiliyor, teknik özellikleri görüntüleyebiliyor veya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destek hattına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bağlanabiliyordu.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Arçelik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 entegre medya stratejisi sayesinde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kitlesiyle </a:t>
            </a:r>
            <a:r>
              <a:rPr lang="tr-TR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 temelli ve veri odaklı bir ilişki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kurdu. Kampanya sonunda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şirketin sürdürülebilirlik algısı %43 oranında artarken, web sitesi trafiğinde %78’lik bir yükseliş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yaşandı. Kullanıcıların büyük çoğunluğu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içeriklerinin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“eğitici, yaratıcı ve kişisel”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belirtti.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İlişkiler Değerlendirmesi: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örnek, yeni medya destekli televizyon yayıncılığının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halkla ilişkiler stratejileriyle nasıl birleştiğini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açıkça gösteriyor.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Arçelik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kampanyada;</a:t>
            </a:r>
          </a:p>
        </p:txBody>
      </p:sp>
    </p:spTree>
    <p:extLst>
      <p:ext uri="{BB962C8B-B14F-4D97-AF65-F5344CB8AC3E}">
        <p14:creationId xmlns:p14="http://schemas.microsoft.com/office/powerpoint/2010/main" val="35996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Etkileşimli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 yayınlarıyla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kamuoyunu bilgilendirdi</a:t>
            </a:r>
            <a:r>
              <a:rPr lang="tr-TR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platformlarında yayınladığı belgesel tarzı içeriklerle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 yönetimi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yaptı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IPTV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 kullanıcı verisine göre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hedefleme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yaparak kişisel iletişim kurdu</a:t>
            </a: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HBBTV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aracılığıyla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katılım”ı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teşvik ederek etkileşimli bir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itibar çalışması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yürüttü.</a:t>
            </a:r>
            <a:endParaRPr lang="tr-TR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Televizyonun Tarihi Gelişimi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1925’te John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Baird’in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gösterimiyle başlayan süreçte,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1936’da BBC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düzenli yayınlar başlamıştır.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1960-1980 yılları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televizyonun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“altın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çağı”dır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Renkli yayınlar, radyo linkleri ve sınır ötesi yayınlar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dönemde gelişmiştir.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1990’larda dijitalleşme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başlamış,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2000’lerle birlikte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medya ile televizyon yakınsaması yaşanmıştır.</a:t>
            </a:r>
          </a:p>
        </p:txBody>
      </p:sp>
    </p:spTree>
    <p:extLst>
      <p:ext uri="{BB962C8B-B14F-4D97-AF65-F5344CB8AC3E}">
        <p14:creationId xmlns:p14="http://schemas.microsoft.com/office/powerpoint/2010/main" val="23213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FFFF00"/>
                </a:solidFill>
              </a:rPr>
              <a:t>	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Hafta – Yeni Medya ve Halkla İlişkiler: Test Soruları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Televizyonun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tanımı aşağıdakilerden hangisiyle en iyi açıklanır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eğlence aracıdır 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İnternetsiz içerik sağlayan bir cihazdır 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Görsel ve işitsel içerikleri eş zamanlı sunan iletişim aracıdır 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Yalnızca yerel haber yayınlar 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Reklamsız yayın sistemidir</a:t>
            </a:r>
          </a:p>
        </p:txBody>
      </p:sp>
    </p:spTree>
    <p:extLst>
      <p:ext uri="{BB962C8B-B14F-4D97-AF65-F5344CB8AC3E}">
        <p14:creationId xmlns:p14="http://schemas.microsoft.com/office/powerpoint/2010/main" val="17600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Uydu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yayıncılığı için aşağıdakilerden hangisi doğrudur?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radyo yayını sağlar 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Sınır ötesi yayın imkânı sunar 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Kablosuz internete ihtiyaç duyar 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analog yayın yapar 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Sinyal vermez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Sayısal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 yayıncılığı aşağıdakilerden hangisine olanak tanır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ses yayınına geçiş 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Yayın kalitesinde azalma 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Tek yönlü mesajlaşma 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Etkileşimli hizmetler ve görüntü kalitesi 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Frekans kısıtlaması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IPTV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sistemlerinde aşağıdaki özelliklerden hangisi bulunmaz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“Durdur İzle” gibi özellikler 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Kişiye özel içerik sunumu 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Uydu antenine bağımlılık 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Kapalı ağ bağlantısı 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Set-top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kullanımı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rgbClr val="FFFF00"/>
                </a:solidFill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İnternet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Televizyonu (Web TV) halkla ilişkiler açısından neyi ifade eder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Televizyonu sadece dış mekânda kullanmak 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Yalnızca çocuklara yayın yapmak 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Televizyonun gazete eki gibi çalışması  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Kurumların kendi medyasını kurma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imkânı 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ücretli içerik sunumu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/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HBBTV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 ile ilgili aşağıdakilerden hangisi doğrudur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Uydu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yayınını internet ile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birleştirir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Kullanıcıya müdahale izni vermez 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Sadece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sesli mesaj hizmeti sunar 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Tek frekansta çalışmaz 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Yayınlar canlı izlenemez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/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OTTTV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aşağıdakilerden hangisini ifade eder?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Yalnızca devlet kanallarıdır 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İçeriğin izinsiz dağıtımıdır 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Karasal yayın sistemidir 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Netflix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açık internet yayınlarıdır 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Yayıncıya ait özel hatlardır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3200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/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Aşağıdakilerden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hangisi geleneksel televizyonun halkla ilişkilerdeki işlevlerinden biridir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Bireyler arası mesajlaşmayı sağlamak 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eğlence yayını sunmak 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Oyun platformu olarak çalışmak 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Hedef kitleye tek yönlü mesaj aktarmak 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Yazılı belge üretmek</a:t>
            </a:r>
            <a:endParaRPr lang="tr-TR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Arçelik’in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HBBTV kampanyasında hangi etkileşim özelliği kullanılmıştır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çağrı merkeziyle iletişim 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Kırmızı tuşla reklam etkileşimi 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SMS ile sipariş 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Mail yoluyla katılım 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QR kod okutma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Sayısal yayıncılığın halkla ilişkilerdeki en önemli katkılarından biri nedir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Basılı gazete kullanımını arttırmak 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Yalnızca yerel mesaj vermek 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Kurum içi yazışmaları kolaylaştırmak 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Kaliteli yayın ile güven oluşturmaktır 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Kablolu bağlantı zorunluluğu getirmek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KARASAL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TELEVİZYON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Karasal yayınlar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elektromanyetik dalgalarla verici istasyonlarından izleyicilere ulaşır. Ancak vericiyi görebilen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antenler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İstanbul’daki Çamlıca Tepesi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yüksek konumu nedeniyle bir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noktasıdır. Ancak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coğrafi engeller yayın kalitesini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etkileyebilir.</a:t>
            </a:r>
          </a:p>
        </p:txBody>
      </p:sp>
    </p:spTree>
    <p:extLst>
      <p:ext uri="{BB962C8B-B14F-4D97-AF65-F5344CB8AC3E}">
        <p14:creationId xmlns:p14="http://schemas.microsoft.com/office/powerpoint/2010/main" val="2803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KABLOLU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TELEVİZYON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Kablolu TV,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sinyalleri fiber ya da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koaksiyel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kablolarla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 izleyiciye ulaştırır.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Çift yönlü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 sağlar.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 etkileşimi, bankacılık hizmetleri ve video oyunları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birçok interaktif servis mümkün olur.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Türksat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Kablo TV bu sistemle çalışır.</a:t>
            </a:r>
          </a:p>
        </p:txBody>
      </p:sp>
    </p:spTree>
    <p:extLst>
      <p:ext uri="{BB962C8B-B14F-4D97-AF65-F5344CB8AC3E}">
        <p14:creationId xmlns:p14="http://schemas.microsoft.com/office/powerpoint/2010/main" val="37482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UYDU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YAYINCILIĞI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Uydu yayınları,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 ötesi iletişim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sağlar. İlk örnek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Telstar1 uydusuyla 1962’de Avrupa-ABD arası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yayındır. Günümüzde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Digiturk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D-Smart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platformlar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uydu yayını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hizmet verir. Yayınlar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ve geniş kapsama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alanlıdır, ancak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 ekipmanları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maliyetlidir.</a:t>
            </a:r>
          </a:p>
        </p:txBody>
      </p:sp>
    </p:spTree>
    <p:extLst>
      <p:ext uri="{BB962C8B-B14F-4D97-AF65-F5344CB8AC3E}">
        <p14:creationId xmlns:p14="http://schemas.microsoft.com/office/powerpoint/2010/main" val="519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SAYISAL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TELEVİZYON (DVB)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Sayısal televizyon,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yerine 0 ve 1’den oluşan dijital kodlama ile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yayın yapar. Görüntüler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az yer kaplar ve kalite kaybı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yaşanmaz.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DVB-T (karasal), DVB-S (uydu), DVB-C (kablo)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türleri vardır.</a:t>
            </a:r>
          </a:p>
        </p:txBody>
      </p:sp>
    </p:spTree>
    <p:extLst>
      <p:ext uri="{BB962C8B-B14F-4D97-AF65-F5344CB8AC3E}">
        <p14:creationId xmlns:p14="http://schemas.microsoft.com/office/powerpoint/2010/main" val="26215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Avantajları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1" indent="-457200" algn="just">
              <a:lnSpc>
                <a:spcPct val="150000"/>
              </a:lnSpc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iyi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görüntü/ses kalitesi</a:t>
            </a:r>
          </a:p>
          <a:p>
            <a:pPr marL="1143000" lvl="1" indent="-457200" algn="just">
              <a:lnSpc>
                <a:spcPct val="150000"/>
              </a:lnSpc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Etkileşimli hizmetler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(oylama, alışveriş)</a:t>
            </a:r>
          </a:p>
          <a:p>
            <a:pPr marL="1143000" lvl="1" indent="-457200" algn="just">
              <a:lnSpc>
                <a:spcPct val="150000"/>
              </a:lnSpc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tasarrufu ve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kapsama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Digiturk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“İzle-Öde”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Süper Lig maçları izlenebilir.</a:t>
            </a:r>
          </a:p>
        </p:txBody>
      </p:sp>
    </p:spTree>
    <p:extLst>
      <p:ext uri="{BB962C8B-B14F-4D97-AF65-F5344CB8AC3E}">
        <p14:creationId xmlns:p14="http://schemas.microsoft.com/office/powerpoint/2010/main" val="42230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515155"/>
            <a:ext cx="11500834" cy="5988675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İNTERNET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TELEVİZYONU (WEB TV)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İnternet TV,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klasik televizyon yayınlarının internet üzerinden yayınlandığı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sistemdir. Yayıncı küçük bir bütçeyle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platformlarda ya da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 web sitesi üzerinden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 yapabilir.</a:t>
            </a:r>
          </a:p>
          <a:p>
            <a:pPr marL="228600" indent="457200" algn="just">
              <a:lnSpc>
                <a:spcPct val="150000"/>
              </a:lnSpc>
              <a:buNone/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Halk TV’nin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canlı yayınları internet televizyonculuğuna örnektir.</a:t>
            </a:r>
          </a:p>
        </p:txBody>
      </p:sp>
    </p:spTree>
    <p:extLst>
      <p:ext uri="{BB962C8B-B14F-4D97-AF65-F5344CB8AC3E}">
        <p14:creationId xmlns:p14="http://schemas.microsoft.com/office/powerpoint/2010/main" val="5730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3646</TotalTime>
  <Words>714</Words>
  <Application>Microsoft Office PowerPoint</Application>
  <PresentationFormat>Geniş ekran</PresentationFormat>
  <Paragraphs>126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Century Gothic</vt:lpstr>
      <vt:lpstr>Times New Roman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 II   DERSİN İŞLENİŞİ KONULAR</dc:title>
  <dc:creator>erhan çitil</dc:creator>
  <cp:lastModifiedBy>erhan çitil</cp:lastModifiedBy>
  <cp:revision>292</cp:revision>
  <dcterms:created xsi:type="dcterms:W3CDTF">2025-02-10T12:53:37Z</dcterms:created>
  <dcterms:modified xsi:type="dcterms:W3CDTF">2025-04-22T02:50:38Z</dcterms:modified>
</cp:coreProperties>
</file>