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embeddings/oleObject1.docx" ContentType="application/vnd.openxmlformats-officedocument.wordprocessingml.document"/>
  <Override PartName="/ppt/embeddings/oleObject2.docx" ContentType="application/vnd.openxmlformats-officedocument.wordprocessingml.document"/>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wmf" ContentType="image/x-wmf"/>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
          <p:cNvSpPr/>
          <p:nvPr/>
        </p:nvSpPr>
        <p:spPr>
          <a:xfrm>
            <a:off x="1584000" y="648000"/>
            <a:ext cx="6478200" cy="259740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1" name=""/>
          <p:cNvSpPr/>
          <p:nvPr/>
        </p:nvSpPr>
        <p:spPr>
          <a:xfrm>
            <a:off x="4104000" y="4896000"/>
            <a:ext cx="4390560" cy="34488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019280F5-0486-4207-910C-78240712F63F}"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2" name=""/>
          <p:cNvSpPr/>
          <p:nvPr/>
        </p:nvSpPr>
        <p:spPr>
          <a:xfrm>
            <a:off x="25920" y="4628880"/>
            <a:ext cx="6118560" cy="1656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12240" bIns="12240" anchor="ctr">
            <a:noAutofit/>
          </a:bodyPr>
          <a:p>
            <a:pPr>
              <a:lnSpc>
                <a:spcPct val="100000"/>
              </a:lnSpc>
            </a:pPr>
            <a:endParaRPr b="0" lang="tr-TR" sz="1800" spc="-1" strike="noStrike">
              <a:solidFill>
                <a:srgbClr val="000000"/>
              </a:solidFill>
              <a:latin typeface="Arial"/>
              <a:ea typeface="DejaVu Sans"/>
            </a:endParaRPr>
          </a:p>
        </p:txBody>
      </p:sp>
      <p:sp>
        <p:nvSpPr>
          <p:cNvPr id="3" name=""/>
          <p:cNvSpPr/>
          <p:nvPr/>
        </p:nvSpPr>
        <p:spPr>
          <a:xfrm>
            <a:off x="3859200" y="5324400"/>
            <a:ext cx="6238800" cy="57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4320" bIns="4320" anchor="ctr">
            <a:noAutofit/>
          </a:bodyPr>
          <a:p>
            <a:pPr>
              <a:lnSpc>
                <a:spcPct val="100000"/>
              </a:lnSpc>
            </a:pPr>
            <a:endParaRPr b="0" lang="tr-TR" sz="1800" spc="-1" strike="noStrike">
              <a:solidFill>
                <a:srgbClr val="000000"/>
              </a:solidFill>
              <a:latin typeface="Arial"/>
              <a:ea typeface="DejaVu Sans"/>
            </a:endParaRPr>
          </a:p>
        </p:txBody>
      </p:sp>
      <p:sp>
        <p:nvSpPr>
          <p:cNvPr id="4" name=""/>
          <p:cNvSpPr/>
          <p:nvPr/>
        </p:nvSpPr>
        <p:spPr>
          <a:xfrm>
            <a:off x="4044960" y="4944960"/>
            <a:ext cx="5760" cy="486000"/>
          </a:xfrm>
          <a:custGeom>
            <a:avLst/>
            <a:gdLst>
              <a:gd name="textAreaLeft" fmla="*/ 1080 w 5760"/>
              <a:gd name="textAreaRight" fmla="*/ 6120 w 5760"/>
              <a:gd name="textAreaTop" fmla="*/ 1080 h 486000"/>
              <a:gd name="textAreaBottom" fmla="*/ 486360 h 48600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6"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0.xml.rels><?xml version="1.0" encoding="UTF-8"?>
<Relationships xmlns="http://schemas.openxmlformats.org/package/2006/relationships"><Relationship Id="rId1" Type="http://schemas.openxmlformats.org/officeDocument/2006/relationships/package" Target="../embeddings/oleObject1.docx"/><Relationship Id="rId2" Type="http://schemas.openxmlformats.org/officeDocument/2006/relationships/image" Target="../media/image4.wmf"/><Relationship Id="rId3" Type="http://schemas.openxmlformats.org/officeDocument/2006/relationships/package" Target="../embeddings/oleObject2.docx"/><Relationship Id="rId4" Type="http://schemas.openxmlformats.org/officeDocument/2006/relationships/image" Target="../media/image4.wmf"/><Relationship Id="rId5"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PlaceHolder 1"/>
          <p:cNvSpPr>
            <a:spLocks noGrp="1"/>
          </p:cNvSpPr>
          <p:nvPr>
            <p:ph type="title"/>
          </p:nvPr>
        </p:nvSpPr>
        <p:spPr>
          <a:xfrm>
            <a:off x="372600" y="78120"/>
            <a:ext cx="8998560" cy="657000"/>
          </a:xfrm>
          <a:prstGeom prst="rect">
            <a:avLst/>
          </a:prstGeom>
          <a:noFill/>
          <a:ln w="0">
            <a:noFill/>
          </a:ln>
        </p:spPr>
        <p:txBody>
          <a:bodyPr lIns="0" rIns="0" tIns="0" bIns="0" anchor="ctr">
            <a:noAutofit/>
          </a:bodyPr>
          <a:p>
            <a:pPr indent="0" algn="ctr">
              <a:lnSpc>
                <a:spcPct val="100000"/>
              </a:lnSpc>
              <a:buNone/>
              <a:tabLst>
                <a:tab algn="l" pos="0"/>
              </a:tabLst>
            </a:pPr>
            <a:r>
              <a:rPr b="0" lang="tr-TR" sz="4400" spc="-1" strike="noStrike">
                <a:solidFill>
                  <a:srgbClr val="ffffff"/>
                </a:solidFill>
                <a:latin typeface="Arial"/>
              </a:rPr>
              <a:t>sponsorluk</a:t>
            </a:r>
            <a:endParaRPr b="0" lang="tr-TR" sz="4400" spc="-1" strike="noStrike">
              <a:solidFill>
                <a:srgbClr val="ffffff"/>
              </a:solidFill>
              <a:latin typeface="Arial"/>
            </a:endParaRPr>
          </a:p>
        </p:txBody>
      </p:sp>
      <p:sp>
        <p:nvSpPr>
          <p:cNvPr id="44" name="PlaceHolder 2"/>
          <p:cNvSpPr>
            <a:spLocks noGrp="1"/>
          </p:cNvSpPr>
          <p:nvPr>
            <p:ph/>
          </p:nvPr>
        </p:nvSpPr>
        <p:spPr>
          <a:xfrm>
            <a:off x="368280" y="863640"/>
            <a:ext cx="8977680" cy="4413600"/>
          </a:xfrm>
          <a:prstGeom prst="rect">
            <a:avLst/>
          </a:prstGeom>
          <a:noFill/>
          <a:ln w="0">
            <a:noFill/>
          </a:ln>
        </p:spPr>
        <p:txBody>
          <a:bodyPr lIns="0" rIns="0" tIns="0" bIns="0" anchor="t">
            <a:normAutofit fontScale="89000"/>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Sponsorluk Kavramı Nedir?</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İletişim Süreci Olarak Sponsorluk</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Sponsorluğun İlişkili Olduğu Alanlar</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Sponsorluk ve reklam</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Sponsorluk ve halkla ilişkiler</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Sponsorluk ve satış geliştirme</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Sponsorluk ve ürün tanıtımı-ürün yerleştirme</a:t>
            </a:r>
            <a:endParaRPr b="0" lang="tr-TR" sz="1700" spc="-1" strike="noStrike">
              <a:solidFill>
                <a:srgbClr val="ffffff"/>
              </a:solidFill>
              <a:latin typeface="Arial"/>
            </a:endParaRPr>
          </a:p>
          <a:p>
            <a:pPr indent="0">
              <a:lnSpc>
                <a:spcPct val="100000"/>
              </a:lnSpc>
              <a:spcAft>
                <a:spcPts val="329"/>
              </a:spcAft>
              <a:buNone/>
              <a:tabLst>
                <a:tab algn="l" pos="0"/>
              </a:tabLst>
            </a:pPr>
            <a:endParaRPr b="0" lang="tr-TR" sz="1700" spc="-1" strike="noStrike">
              <a:solidFill>
                <a:srgbClr val="ffffff"/>
              </a:solidFill>
              <a:latin typeface="Arial"/>
            </a:endParaRPr>
          </a:p>
          <a:p>
            <a:pPr indent="0">
              <a:lnSpc>
                <a:spcPct val="100000"/>
              </a:lnSpc>
              <a:spcAft>
                <a:spcPts val="329"/>
              </a:spcAft>
              <a:buNone/>
              <a:tabLst>
                <a:tab algn="l" pos="0"/>
              </a:tabLst>
            </a:pPr>
            <a:endParaRPr b="0" lang="tr-TR" sz="1700" spc="-1" strike="noStrike">
              <a:solidFill>
                <a:srgbClr val="ffffff"/>
              </a:solidFill>
              <a:latin typeface="Arial"/>
            </a:endParaRPr>
          </a:p>
          <a:p>
            <a:pPr indent="0">
              <a:lnSpc>
                <a:spcPct val="100000"/>
              </a:lnSpc>
              <a:spcAft>
                <a:spcPts val="329"/>
              </a:spcAft>
              <a:buNone/>
              <a:tabLst>
                <a:tab algn="l" pos="0"/>
              </a:tabLst>
            </a:pPr>
            <a:endParaRPr b="0" lang="tr-TR" sz="1700" spc="-1" strike="noStrike">
              <a:solidFill>
                <a:srgbClr val="ffffff"/>
              </a:solidFill>
              <a:latin typeface="Arial"/>
            </a:endParaRPr>
          </a:p>
          <a:p>
            <a:pPr indent="0" algn="just">
              <a:lnSpc>
                <a:spcPct val="100000"/>
              </a:lnSpc>
              <a:spcBef>
                <a:spcPts val="1417"/>
              </a:spcBef>
              <a:buNone/>
              <a:tabLst>
                <a:tab algn="l" pos="0"/>
              </a:tabLst>
            </a:pPr>
            <a:r>
              <a:rPr b="0" lang="tr-TR" sz="2000" spc="-1" strike="noStrike">
                <a:solidFill>
                  <a:srgbClr val="c9211e"/>
                </a:solidFill>
                <a:latin typeface="Arial"/>
              </a:rPr>
              <a:t>https://adm.ataaof.edu.tr/unite.aspx?d=RSypcFzpr/2joPsqbx%2070Q==&amp;dui=aaVSuMdpW6DNLfKs+QYh/Q==&amp;t=p</a:t>
            </a:r>
            <a:endParaRPr b="0" lang="tr-TR" sz="20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p:nvPr>
        </p:nvSpPr>
        <p:spPr>
          <a:xfrm>
            <a:off x="514080" y="139680"/>
            <a:ext cx="8977680" cy="51375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Sonuç olarak </a:t>
            </a:r>
            <a:r>
              <a:rPr b="0" i="1" lang="tr-TR" sz="2400" spc="-1" strike="noStrike">
                <a:solidFill>
                  <a:srgbClr val="ffffff"/>
                </a:solidFill>
                <a:latin typeface="Arial"/>
              </a:rPr>
              <a:t>kuruluşların sponsor olmalarındaki en temel amaçları şu şekilde sıralamak mümkündür </a:t>
            </a:r>
            <a:r>
              <a:rPr b="0" lang="tr-TR" sz="2400" spc="-1" strike="noStrike">
                <a:solidFill>
                  <a:srgbClr val="ffffff"/>
                </a:solidFill>
                <a:latin typeface="Arial"/>
              </a:rPr>
              <a:t>: </a:t>
            </a:r>
            <a:endParaRPr b="0" lang="tr-TR" sz="24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Toplumsal ilişkileri geliştirmek: gençlik konseyi</a:t>
            </a:r>
            <a:endParaRPr b="0" lang="tr-TR" sz="24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Hedef kitleye daha etkin ulaşabilmek </a:t>
            </a:r>
            <a:endParaRPr b="0" lang="tr-TR" sz="24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Toplumsal farkındalığı arttırmak </a:t>
            </a:r>
            <a:endParaRPr b="0" lang="tr-TR" sz="2400" spc="-1" strike="noStrike">
              <a:solidFill>
                <a:srgbClr val="ffffff"/>
              </a:solidFill>
              <a:latin typeface="Arial"/>
            </a:endParaRPr>
          </a:p>
          <a:p>
            <a:pPr indent="0">
              <a:lnSpc>
                <a:spcPct val="100000"/>
              </a:lnSpc>
              <a:spcAft>
                <a:spcPts val="354"/>
              </a:spcAft>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Olumlu bir imaj oluşturmak </a:t>
            </a:r>
            <a:endParaRPr b="0" lang="tr-TR" sz="2400" spc="-1" strike="noStrike">
              <a:solidFill>
                <a:srgbClr val="ffffff"/>
              </a:solidFill>
              <a:latin typeface="Arial"/>
            </a:endParaRPr>
          </a:p>
          <a:p>
            <a:pPr indent="0">
              <a:lnSpc>
                <a:spcPct val="100000"/>
              </a:lnSpc>
              <a:spcAft>
                <a:spcPts val="354"/>
              </a:spcAft>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Medyada yer edinmek </a:t>
            </a:r>
            <a:endParaRPr b="0" lang="tr-TR" sz="2400" spc="-1" strike="noStrike">
              <a:solidFill>
                <a:srgbClr val="ffffff"/>
              </a:solidFill>
              <a:latin typeface="Arial"/>
            </a:endParaRPr>
          </a:p>
          <a:p>
            <a:pPr indent="0">
              <a:lnSpc>
                <a:spcPct val="100000"/>
              </a:lnSpc>
              <a:spcAft>
                <a:spcPts val="354"/>
              </a:spcAft>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Dolaylı olarak satışları artırmaktır.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1" lang="tr-TR" sz="2400" spc="-1" strike="noStrike">
                <a:solidFill>
                  <a:srgbClr val="ffffff"/>
                </a:solidFill>
                <a:latin typeface="Arial"/>
              </a:rPr>
              <a:t>İLETİŞİM SÜRECİ OLARAK SPONSORLUK </a:t>
            </a:r>
            <a:endParaRPr b="0" lang="tr-TR" sz="2400" spc="-1" strike="noStrike">
              <a:solidFill>
                <a:srgbClr val="ffffff"/>
              </a:solidFill>
              <a:latin typeface="Arial"/>
            </a:endParaRPr>
          </a:p>
          <a:p>
            <a:pPr indent="0" algn="just">
              <a:lnSpc>
                <a:spcPct val="100000"/>
              </a:lnSpc>
              <a:spcBef>
                <a:spcPts val="1417"/>
              </a:spcBef>
              <a:buNone/>
              <a:tabLst>
                <a:tab algn="l" pos="0"/>
              </a:tabLst>
            </a:pPr>
            <a:r>
              <a:rPr b="1" i="1" lang="tr-TR" sz="2400" spc="-1" strike="noStrike">
                <a:solidFill>
                  <a:srgbClr val="ffffff"/>
                </a:solidFill>
                <a:latin typeface="Arial"/>
              </a:rPr>
              <a:t>   </a:t>
            </a:r>
            <a:r>
              <a:rPr b="1" i="1" lang="tr-TR" sz="2400" spc="-1" strike="noStrike">
                <a:solidFill>
                  <a:srgbClr val="ffffff"/>
                </a:solidFill>
                <a:latin typeface="Arial"/>
              </a:rPr>
              <a:t>Sponsorluk günümüzde </a:t>
            </a:r>
            <a:r>
              <a:rPr b="1" i="1" lang="tr-TR" sz="2400" spc="-1" strike="noStrike">
                <a:solidFill>
                  <a:srgbClr val="ffff00"/>
                </a:solidFill>
                <a:latin typeface="Arial"/>
              </a:rPr>
              <a:t>bir pazarlama iletişimi yöntemi</a:t>
            </a:r>
            <a:r>
              <a:rPr b="1" i="1" lang="tr-TR" sz="2400" spc="-1" strike="noStrike">
                <a:solidFill>
                  <a:srgbClr val="ffffff"/>
                </a:solidFill>
                <a:latin typeface="Arial"/>
              </a:rPr>
              <a:t> olarak benimsenmekte ve buna paralel olarak </a:t>
            </a:r>
            <a:r>
              <a:rPr b="1" i="1" lang="tr-TR" sz="2400" spc="-1" strike="noStrike">
                <a:solidFill>
                  <a:srgbClr val="ffff00"/>
                </a:solidFill>
                <a:latin typeface="Arial"/>
              </a:rPr>
              <a:t>bir iletişim süreci</a:t>
            </a:r>
            <a:r>
              <a:rPr b="1" i="1" lang="tr-TR" sz="2400" spc="-1" strike="noStrike">
                <a:solidFill>
                  <a:srgbClr val="ffffff"/>
                </a:solidFill>
                <a:latin typeface="Arial"/>
              </a:rPr>
              <a:t> olarak </a:t>
            </a:r>
            <a:r>
              <a:rPr b="1" i="1" lang="tr-TR" sz="2400" spc="-1" strike="noStrike">
                <a:solidFill>
                  <a:srgbClr val="ffff00"/>
                </a:solidFill>
                <a:latin typeface="Arial"/>
              </a:rPr>
              <a:t>planlanmakta ve yürütülmektedir</a:t>
            </a:r>
            <a:r>
              <a:rPr b="1" lang="tr-TR" sz="2400" spc="-1" strike="noStrike">
                <a:solidFill>
                  <a:srgbClr val="ffffff"/>
                </a:solidFill>
                <a:latin typeface="Arial"/>
              </a:rPr>
              <a:t>. </a:t>
            </a:r>
            <a:r>
              <a:rPr b="1" lang="tr-TR" sz="2400" spc="-1" strike="noStrike">
                <a:solidFill>
                  <a:srgbClr val="ffff00"/>
                </a:solidFill>
                <a:latin typeface="Arial"/>
              </a:rPr>
              <a:t>Tutundurma karmasında halkla ilişkiler ve reklama yakın</a:t>
            </a:r>
            <a:r>
              <a:rPr b="1" lang="tr-TR" sz="2400" spc="-1" strike="noStrike">
                <a:solidFill>
                  <a:srgbClr val="ffffff"/>
                </a:solidFill>
                <a:latin typeface="Arial"/>
              </a:rPr>
              <a:t> bir pozisyonda konumlanan sponsorluk, </a:t>
            </a:r>
            <a:r>
              <a:rPr b="1" lang="tr-TR" sz="2400" spc="-1" strike="noStrike">
                <a:solidFill>
                  <a:srgbClr val="ffff00"/>
                </a:solidFill>
                <a:latin typeface="Arial"/>
              </a:rPr>
              <a:t>kurum ve sponsorluk faaliyeti</a:t>
            </a:r>
            <a:r>
              <a:rPr b="1" lang="tr-TR" sz="2400" spc="-1" strike="noStrike">
                <a:solidFill>
                  <a:srgbClr val="ffffff"/>
                </a:solidFill>
                <a:latin typeface="Arial"/>
              </a:rPr>
              <a:t> arasındaki </a:t>
            </a:r>
            <a:r>
              <a:rPr b="1" lang="tr-TR" sz="2400" spc="-1" strike="noStrike">
                <a:solidFill>
                  <a:srgbClr val="ffff00"/>
                </a:solidFill>
                <a:latin typeface="Arial"/>
              </a:rPr>
              <a:t>uyumdan</a:t>
            </a:r>
            <a:r>
              <a:rPr b="1" lang="tr-TR" sz="2400" spc="-1" strike="noStrike">
                <a:solidFill>
                  <a:srgbClr val="ffffff"/>
                </a:solidFill>
                <a:latin typeface="Arial"/>
              </a:rPr>
              <a:t> hareketle diğer </a:t>
            </a:r>
            <a:r>
              <a:rPr b="1" lang="tr-TR" sz="2400" spc="-1" strike="noStrike">
                <a:solidFill>
                  <a:srgbClr val="ffff00"/>
                </a:solidFill>
                <a:latin typeface="Arial"/>
              </a:rPr>
              <a:t>pazarlama iletişimi araçlarıyla da</a:t>
            </a:r>
            <a:r>
              <a:rPr b="1" lang="tr-TR" sz="2400" spc="-1" strike="noStrike">
                <a:solidFill>
                  <a:srgbClr val="ffffff"/>
                </a:solidFill>
                <a:latin typeface="Arial"/>
              </a:rPr>
              <a:t> desteklenmektedir.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1" lang="tr-TR" sz="2400" spc="-1" strike="noStrike">
                <a:solidFill>
                  <a:srgbClr val="ffffff"/>
                </a:solidFill>
                <a:latin typeface="Arial"/>
              </a:rPr>
              <a:t>Pazarlama iletişimi yönt.+ iletişim süreci olarak +plan ve yürütme</a:t>
            </a:r>
            <a:endParaRPr b="0" lang="tr-TR" sz="2400" spc="-1" strike="noStrike">
              <a:solidFill>
                <a:srgbClr val="ffffff"/>
              </a:solidFill>
              <a:latin typeface="Arial"/>
            </a:endParaRPr>
          </a:p>
          <a:p>
            <a:pPr indent="0" algn="just">
              <a:lnSpc>
                <a:spcPct val="100000"/>
              </a:lnSpc>
              <a:spcBef>
                <a:spcPts val="1417"/>
              </a:spcBef>
              <a:buNone/>
              <a:tabLst>
                <a:tab algn="l" pos="0"/>
              </a:tabLst>
            </a:pPr>
            <a:r>
              <a:rPr b="1" lang="tr-TR" sz="2400" spc="-1" strike="noStrike">
                <a:solidFill>
                  <a:srgbClr val="ffffff"/>
                </a:solidFill>
                <a:latin typeface="Arial"/>
              </a:rPr>
              <a:t>Sponsorluk=hi+satış geliştirme+reklam+kişisel satış desteklenir.</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PlaceHolder 1"/>
          <p:cNvSpPr>
            <a:spLocks noGrp="1"/>
          </p:cNvSpPr>
          <p:nvPr>
            <p:ph/>
          </p:nvPr>
        </p:nvSpPr>
        <p:spPr>
          <a:xfrm>
            <a:off x="368280" y="217440"/>
            <a:ext cx="8977680" cy="513756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0" lang="tr-TR" sz="3200" spc="-1" strike="noStrike">
                <a:solidFill>
                  <a:srgbClr val="ffffff"/>
                </a:solidFill>
                <a:latin typeface="Arial"/>
              </a:rPr>
              <a:t>Şekil </a:t>
            </a:r>
            <a:endParaRPr b="0" lang="tr-TR" sz="3200" spc="-1" strike="noStrike">
              <a:solidFill>
                <a:srgbClr val="ffffff"/>
              </a:solidFill>
              <a:latin typeface="Arial"/>
            </a:endParaRPr>
          </a:p>
        </p:txBody>
      </p:sp>
      <p:pic>
        <p:nvPicPr>
          <p:cNvPr id="56" name="" descr=""/>
          <p:cNvPicPr/>
          <p:nvPr/>
        </p:nvPicPr>
        <p:blipFill>
          <a:blip r:embed="rId1">
            <a:alphaModFix amt="70000"/>
          </a:blip>
          <a:stretch/>
        </p:blipFill>
        <p:spPr>
          <a:xfrm>
            <a:off x="1276200" y="660960"/>
            <a:ext cx="7333560" cy="5239440"/>
          </a:xfrm>
          <a:prstGeom prst="rect">
            <a:avLst/>
          </a:prstGeom>
          <a:ln w="18000">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Sponsorluk faaliyetini </a:t>
            </a:r>
            <a:r>
              <a:rPr b="0" lang="tr-TR" sz="2400" spc="-1" strike="noStrike">
                <a:solidFill>
                  <a:srgbClr val="ffff00"/>
                </a:solidFill>
                <a:latin typeface="Arial"/>
              </a:rPr>
              <a:t>iletişimsel bir eylem</a:t>
            </a:r>
            <a:r>
              <a:rPr b="0" lang="tr-TR" sz="2400" spc="-1" strike="noStrike">
                <a:solidFill>
                  <a:srgbClr val="ffffff"/>
                </a:solidFill>
                <a:latin typeface="Arial"/>
              </a:rPr>
              <a:t> olarak ele alan ve bu bağlamda değerlendirmeler yapan </a:t>
            </a:r>
            <a:r>
              <a:rPr b="0" i="1" lang="tr-TR" sz="2400" spc="-1" strike="noStrike">
                <a:solidFill>
                  <a:srgbClr val="ffff00"/>
                </a:solidFill>
                <a:latin typeface="Calibri;Calibri"/>
                <a:ea typeface="Calibri;Calibri"/>
              </a:rPr>
              <a:t>Jiffer ve Roos</a:t>
            </a:r>
            <a:r>
              <a:rPr b="0" i="1" lang="tr-TR" sz="2400" spc="-1" strike="noStrike">
                <a:solidFill>
                  <a:srgbClr val="ffffff"/>
                </a:solidFill>
                <a:latin typeface="Calibri;Calibri"/>
                <a:ea typeface="Calibri;Calibri"/>
              </a:rPr>
              <a:t>, adını </a:t>
            </a:r>
            <a:r>
              <a:rPr b="0" i="1" lang="tr-TR" sz="2400" spc="-1" strike="noStrike">
                <a:solidFill>
                  <a:srgbClr val="ffff00"/>
                </a:solidFill>
                <a:latin typeface="Calibri;Calibri"/>
                <a:ea typeface="Calibri;Calibri"/>
              </a:rPr>
              <a:t>A-ERIC koydukları bir sponsorluk iletişim modeliyle</a:t>
            </a:r>
            <a:r>
              <a:rPr b="0" i="1" lang="tr-TR" sz="2400" spc="-1" strike="noStrike">
                <a:solidFill>
                  <a:srgbClr val="ffffff"/>
                </a:solidFill>
                <a:latin typeface="Calibri;Calibri"/>
                <a:ea typeface="Calibri;Calibri"/>
              </a:rPr>
              <a:t> bu süreci açıklamaya çalışmaktadırlar </a:t>
            </a:r>
            <a:r>
              <a:rPr b="0" lang="tr-TR" sz="2400" spc="-1" strike="noStrike">
                <a:solidFill>
                  <a:srgbClr val="ffffff"/>
                </a:solidFill>
                <a:latin typeface="Arial"/>
                <a:ea typeface="Calibri;Calibri"/>
              </a:rPr>
              <a:t>(Şekil 1.2.). </a:t>
            </a:r>
            <a:endParaRPr b="0" lang="tr-TR" sz="2400" spc="-1" strike="noStrike">
              <a:solidFill>
                <a:srgbClr val="ffffff"/>
              </a:solidFill>
              <a:latin typeface="Arial"/>
            </a:endParaRPr>
          </a:p>
        </p:txBody>
      </p:sp>
      <p:pic>
        <p:nvPicPr>
          <p:cNvPr id="58" name="" descr=""/>
          <p:cNvPicPr/>
          <p:nvPr/>
        </p:nvPicPr>
        <p:blipFill>
          <a:blip r:embed="rId1">
            <a:alphaModFix amt="70000"/>
          </a:blip>
          <a:stretch/>
        </p:blipFill>
        <p:spPr>
          <a:xfrm>
            <a:off x="4074120" y="1219320"/>
            <a:ext cx="5652720" cy="4401720"/>
          </a:xfrm>
          <a:prstGeom prst="rect">
            <a:avLst/>
          </a:prstGeom>
          <a:ln w="18000">
            <a:noFill/>
          </a:ln>
        </p:spPr>
      </p:pic>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Modele göre, </a:t>
            </a:r>
            <a:r>
              <a:rPr b="0" lang="tr-TR" sz="2400" spc="-1" strike="noStrike">
                <a:solidFill>
                  <a:srgbClr val="ffff00"/>
                </a:solidFill>
                <a:latin typeface="Arial"/>
              </a:rPr>
              <a:t>sponsorluk sürecindeki iletişimsel ögeler</a:t>
            </a:r>
            <a:r>
              <a:rPr b="0" lang="tr-TR" sz="2400" spc="-1" strike="noStrike">
                <a:solidFill>
                  <a:srgbClr val="ffffff"/>
                </a:solidFill>
                <a:latin typeface="Arial"/>
              </a:rPr>
              <a:t> </a:t>
            </a:r>
            <a:r>
              <a:rPr b="0" lang="tr-TR" sz="2400" spc="-1" strike="noStrike">
                <a:solidFill>
                  <a:srgbClr val="ffff00"/>
                </a:solidFill>
                <a:latin typeface="Arial"/>
              </a:rPr>
              <a:t>medya ve düzenlenen aktiviteler üzerinden</a:t>
            </a:r>
            <a:r>
              <a:rPr b="0" lang="tr-TR" sz="2400" spc="-1" strike="noStrike">
                <a:solidFill>
                  <a:srgbClr val="ffffff"/>
                </a:solidFill>
                <a:latin typeface="Arial"/>
              </a:rPr>
              <a:t> görünür olmaktadır. Sponsorluk faaliyetinin </a:t>
            </a:r>
            <a:r>
              <a:rPr b="0" lang="tr-TR" sz="2400" spc="-1" strike="noStrike">
                <a:solidFill>
                  <a:srgbClr val="ffff00"/>
                </a:solidFill>
                <a:latin typeface="Arial"/>
              </a:rPr>
              <a:t>planlanması ve yürütülmesinde</a:t>
            </a:r>
            <a:r>
              <a:rPr b="0" lang="tr-TR" sz="2400" spc="-1" strike="noStrike">
                <a:solidFill>
                  <a:srgbClr val="ffffff"/>
                </a:solidFill>
                <a:latin typeface="Arial"/>
              </a:rPr>
              <a:t> yol gösterici bir rol üstlenen </a:t>
            </a:r>
            <a:r>
              <a:rPr b="0" lang="tr-TR" sz="2400" spc="-1" strike="noStrike">
                <a:solidFill>
                  <a:srgbClr val="ffff00"/>
                </a:solidFill>
                <a:latin typeface="Arial"/>
              </a:rPr>
              <a:t>modelin ögelerine</a:t>
            </a:r>
            <a:r>
              <a:rPr b="0" lang="tr-TR" sz="2400" spc="-1" strike="noStrike">
                <a:solidFill>
                  <a:srgbClr val="ffffff"/>
                </a:solidFill>
                <a:latin typeface="Arial"/>
              </a:rPr>
              <a:t> </a:t>
            </a:r>
            <a:r>
              <a:rPr b="0" lang="tr-TR" sz="2400" spc="-1" strike="noStrike">
                <a:solidFill>
                  <a:srgbClr val="ffff00"/>
                </a:solidFill>
                <a:latin typeface="Arial"/>
              </a:rPr>
              <a:t>kısaca</a:t>
            </a:r>
            <a:r>
              <a:rPr b="0" lang="tr-TR" sz="2400" spc="-1" strike="noStrike">
                <a:solidFill>
                  <a:srgbClr val="ffffff"/>
                </a:solidFill>
                <a:latin typeface="Arial"/>
              </a:rPr>
              <a:t> göz atacak olursak;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i="1" lang="tr-TR" sz="2400" spc="-1" strike="noStrike">
                <a:solidFill>
                  <a:srgbClr val="ffffff"/>
                </a:solidFill>
                <a:latin typeface="Arial"/>
              </a:rPr>
              <a:t>   </a:t>
            </a:r>
            <a:r>
              <a:rPr b="0" i="1" lang="tr-TR" sz="2400" spc="-1" strike="noStrike">
                <a:solidFill>
                  <a:srgbClr val="b4c7dc"/>
                </a:solidFill>
                <a:latin typeface="Arial"/>
              </a:rPr>
              <a:t>Çağrışım (Association)</a:t>
            </a:r>
            <a:r>
              <a:rPr b="0" i="1" lang="tr-TR" sz="2400" spc="-1" strike="noStrike">
                <a:solidFill>
                  <a:srgbClr val="ffff00"/>
                </a:solidFill>
                <a:latin typeface="Arial"/>
              </a:rPr>
              <a:t>:</a:t>
            </a:r>
            <a:r>
              <a:rPr b="0" i="1" lang="tr-TR" sz="2400" spc="-1" strike="noStrike">
                <a:solidFill>
                  <a:srgbClr val="ffffff"/>
                </a:solidFill>
                <a:latin typeface="Arial"/>
              </a:rPr>
              <a:t> </a:t>
            </a:r>
            <a:r>
              <a:rPr b="0" lang="tr-TR" sz="2400" spc="-1" strike="noStrike">
                <a:solidFill>
                  <a:srgbClr val="ffff00"/>
                </a:solidFill>
                <a:latin typeface="Arial"/>
              </a:rPr>
              <a:t>Sponsor olunan etkinliğin sponsor kuruluşun amaçları ve hedefleri ile uyuşması veya örtüşmesidir.</a:t>
            </a:r>
            <a:r>
              <a:rPr b="0" lang="tr-TR" sz="2400" spc="-1" strike="noStrike">
                <a:solidFill>
                  <a:srgbClr val="ffffff"/>
                </a:solidFill>
                <a:latin typeface="Arial"/>
              </a:rPr>
              <a:t> Bu durumda sponsorluk uygulaması kuruluşun faaliyet alanına çağrışım yaparak hedef kitleye verilmek istenen mesajın algılanmasını sağlar. Aksi hâlde, harcanan emek ve maliyetin heba olması muhtemeldir. </a:t>
            </a:r>
            <a:r>
              <a:rPr b="0" lang="tr-TR" sz="2400" spc="-1" strike="noStrike">
                <a:solidFill>
                  <a:srgbClr val="ffff00"/>
                </a:solidFill>
                <a:latin typeface="Arial"/>
              </a:rPr>
              <a:t>Örneğin; </a:t>
            </a:r>
            <a:r>
              <a:rPr b="0" lang="tr-TR" sz="2400" spc="-1" strike="noStrike">
                <a:solidFill>
                  <a:srgbClr val="b4c7dc"/>
                </a:solidFill>
                <a:latin typeface="Arial"/>
              </a:rPr>
              <a:t>Nikon</a:t>
            </a:r>
            <a:r>
              <a:rPr b="0" lang="tr-TR" sz="2400" spc="-1" strike="noStrike">
                <a:solidFill>
                  <a:srgbClr val="ffff00"/>
                </a:solidFill>
                <a:latin typeface="Arial"/>
              </a:rPr>
              <a:t> ya da </a:t>
            </a:r>
            <a:r>
              <a:rPr b="0" lang="tr-TR" sz="2400" spc="-1" strike="noStrike">
                <a:solidFill>
                  <a:srgbClr val="b4c7dc"/>
                </a:solidFill>
                <a:latin typeface="Arial"/>
              </a:rPr>
              <a:t>Kodak’ın</a:t>
            </a:r>
            <a:r>
              <a:rPr b="0" lang="tr-TR" sz="2400" spc="-1" strike="noStrike">
                <a:solidFill>
                  <a:srgbClr val="ffff00"/>
                </a:solidFill>
                <a:latin typeface="Arial"/>
              </a:rPr>
              <a:t> veya </a:t>
            </a:r>
            <a:r>
              <a:rPr b="0" lang="tr-TR" sz="2400" spc="-1" strike="noStrike">
                <a:solidFill>
                  <a:srgbClr val="b4c7dc"/>
                </a:solidFill>
                <a:latin typeface="Arial"/>
              </a:rPr>
              <a:t>Hummer’ın</a:t>
            </a:r>
            <a:r>
              <a:rPr b="0" lang="tr-TR" sz="2400" spc="-1" strike="noStrike">
                <a:solidFill>
                  <a:srgbClr val="ffff00"/>
                </a:solidFill>
                <a:latin typeface="Arial"/>
              </a:rPr>
              <a:t> </a:t>
            </a:r>
            <a:r>
              <a:rPr b="0" lang="tr-TR" sz="3200" spc="-1" strike="noStrike">
                <a:solidFill>
                  <a:srgbClr val="b4c7dc"/>
                </a:solidFill>
                <a:latin typeface="Arial"/>
              </a:rPr>
              <a:t>safari</a:t>
            </a:r>
            <a:r>
              <a:rPr b="0" lang="tr-TR" sz="2400" spc="-1" strike="noStrike">
                <a:solidFill>
                  <a:srgbClr val="ffff00"/>
                </a:solidFill>
                <a:latin typeface="Arial"/>
              </a:rPr>
              <a:t> türü bir etkinliğe sponsor olması gibi.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i="1" lang="tr-TR" sz="2400" spc="-1" strike="noStrike">
                <a:solidFill>
                  <a:srgbClr val="ffffff"/>
                </a:solidFill>
                <a:latin typeface="Arial"/>
              </a:rPr>
              <a:t>    </a:t>
            </a:r>
            <a:r>
              <a:rPr b="0" i="1" lang="tr-TR" sz="2400" spc="-1" strike="noStrike">
                <a:solidFill>
                  <a:srgbClr val="ffffff"/>
                </a:solidFill>
                <a:latin typeface="Arial"/>
              </a:rPr>
              <a:t>Sergileme</a:t>
            </a:r>
            <a:r>
              <a:rPr b="0" i="1" lang="tr-TR" sz="2400" spc="-1" strike="noStrike">
                <a:solidFill>
                  <a:srgbClr val="ffff00"/>
                </a:solidFill>
                <a:latin typeface="Arial"/>
              </a:rPr>
              <a:t> (</a:t>
            </a:r>
            <a:r>
              <a:rPr b="0" i="1" lang="tr-TR" sz="2400" spc="-1" strike="noStrike">
                <a:solidFill>
                  <a:srgbClr val="b4c7dc"/>
                </a:solidFill>
                <a:latin typeface="Arial"/>
              </a:rPr>
              <a:t>Exposure</a:t>
            </a:r>
            <a:r>
              <a:rPr b="0" i="1" lang="tr-TR" sz="2400" spc="-1" strike="noStrike">
                <a:solidFill>
                  <a:srgbClr val="ffff00"/>
                </a:solidFill>
                <a:latin typeface="Arial"/>
              </a:rPr>
              <a:t>):</a:t>
            </a:r>
            <a:r>
              <a:rPr b="0" i="1" lang="tr-TR" sz="2400" spc="-1" strike="noStrike">
                <a:solidFill>
                  <a:srgbClr val="ffffff"/>
                </a:solidFill>
                <a:latin typeface="Arial"/>
              </a:rPr>
              <a:t> </a:t>
            </a:r>
            <a:r>
              <a:rPr b="0" lang="tr-TR" sz="2400" spc="-1" strike="noStrike">
                <a:solidFill>
                  <a:srgbClr val="ffff00"/>
                </a:solidFill>
                <a:latin typeface="Calibri;Calibri"/>
                <a:ea typeface="Calibri;Calibri"/>
              </a:rPr>
              <a:t>Sponsorluk faaliyetinin sponsor kuruluşa tanıtım yapma imkânı sunmasıdır.</a:t>
            </a:r>
            <a:r>
              <a:rPr b="0" lang="tr-TR" sz="2400" spc="-1" strike="noStrike">
                <a:solidFill>
                  <a:srgbClr val="ffffff"/>
                </a:solidFill>
                <a:latin typeface="Calibri;Calibri"/>
                <a:ea typeface="Calibri;Calibri"/>
              </a:rPr>
              <a:t> </a:t>
            </a:r>
            <a:r>
              <a:rPr b="0" lang="tr-TR" sz="2400" spc="-1" strike="noStrike">
                <a:solidFill>
                  <a:srgbClr val="ffff00"/>
                </a:solidFill>
                <a:latin typeface="Calibri;Calibri"/>
                <a:ea typeface="Calibri;Calibri"/>
              </a:rPr>
              <a:t>Bu sayede, sponsor kuruluş logo veya ürününü değişik uygulamalarla teşhir edebilir.</a:t>
            </a:r>
            <a:r>
              <a:rPr b="0" lang="tr-TR" sz="2400" spc="-1" strike="noStrike">
                <a:solidFill>
                  <a:srgbClr val="ffffff"/>
                </a:solidFill>
                <a:latin typeface="Calibri;Calibri"/>
                <a:ea typeface="Calibri;Calibri"/>
              </a:rPr>
              <a:t> Faaliyetin medyada gösterilmesiyle de milyonlara ulaşabilir. </a:t>
            </a:r>
            <a:r>
              <a:rPr b="0" lang="tr-TR" sz="2400" spc="-1" strike="noStrike">
                <a:solidFill>
                  <a:srgbClr val="ffff00"/>
                </a:solidFill>
                <a:latin typeface="Calibri;Calibri"/>
                <a:ea typeface="Calibri;Calibri"/>
              </a:rPr>
              <a:t>Örneğin; Olimpiyat Oyunları’na sponsor olunması, sponsor kuruluşun logo ve ürünlerinin yerleştirildiği yarışma ve müsabakaların televizyondan canlı yayınlanması.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i="1" lang="tr-TR" sz="2400" spc="-1" strike="noStrike">
                <a:solidFill>
                  <a:srgbClr val="ffffff"/>
                </a:solidFill>
                <a:latin typeface="Arial"/>
              </a:rPr>
              <a:t>   </a:t>
            </a:r>
            <a:r>
              <a:rPr b="0" i="1" lang="tr-TR" sz="2400" spc="-1" strike="noStrike">
                <a:solidFill>
                  <a:srgbClr val="ffffff"/>
                </a:solidFill>
                <a:latin typeface="Arial"/>
              </a:rPr>
              <a:t>İlişki (Relationship): </a:t>
            </a:r>
            <a:r>
              <a:rPr b="0" lang="tr-TR" sz="2400" spc="-1" strike="noStrike">
                <a:solidFill>
                  <a:srgbClr val="ffffff"/>
                </a:solidFill>
                <a:latin typeface="Calibri;Calibri"/>
                <a:ea typeface="Calibri;Calibri"/>
              </a:rPr>
              <a:t>Sponsorluk uygulaması, sponsor kuruluşun hedef kitlesiyle ilişki kurmasını kolaylaştıran bir ortam hazırlamaktadır. Bu bağlamda, kuruluş hedef kitlesiyle doğrudan bağlantı kurabileceği etkinliklere sponsor olmalıdır. Örneğin; Lacoste’un dört büyük ‘Grand Slam’ tenis turnuvasından biri olan Wimbledon’a sponsor olarak yüksek düzeydeki müşterileriyle ilişki kurmak istemesi gibi. </a:t>
            </a:r>
            <a:endParaRPr b="0" lang="tr-TR" sz="2400" spc="-1" strike="noStrike">
              <a:solidFill>
                <a:srgbClr val="ffffff"/>
              </a:solidFill>
              <a:latin typeface="Arial"/>
            </a:endParaRPr>
          </a:p>
        </p:txBody>
      </p:sp>
      <p:sp>
        <p:nvSpPr>
          <p:cNvPr id="63" name="PlaceHolder 2"/>
          <p:cNvSpPr>
            <a:spLocks noGrp="1"/>
          </p:cNvSpPr>
          <p:nvPr>
            <p:ph/>
          </p:nvPr>
        </p:nvSpPr>
        <p:spPr>
          <a:xfrm>
            <a:off x="368640" y="14004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i="1" lang="tr-TR" sz="2400" spc="-1" strike="noStrike">
                <a:solidFill>
                  <a:srgbClr val="ffffff"/>
                </a:solidFill>
                <a:latin typeface="Arial"/>
              </a:rPr>
              <a:t>   </a:t>
            </a:r>
            <a:r>
              <a:rPr b="0" i="1" lang="tr-TR" sz="2400" spc="-1" strike="noStrike">
                <a:solidFill>
                  <a:srgbClr val="b4c7dc"/>
                </a:solidFill>
                <a:latin typeface="Arial"/>
              </a:rPr>
              <a:t>İlişki (Relationship)</a:t>
            </a:r>
            <a:r>
              <a:rPr b="0" i="1" lang="tr-TR" sz="2400" spc="-1" strike="noStrike">
                <a:solidFill>
                  <a:srgbClr val="ffffff"/>
                </a:solidFill>
                <a:latin typeface="Arial"/>
              </a:rPr>
              <a:t>: </a:t>
            </a:r>
            <a:r>
              <a:rPr b="0" lang="tr-TR" sz="2400" spc="-1" strike="noStrike">
                <a:solidFill>
                  <a:srgbClr val="ffff00"/>
                </a:solidFill>
                <a:latin typeface="Calibri;Calibri"/>
                <a:ea typeface="Calibri;Calibri"/>
              </a:rPr>
              <a:t>Sponsorluk uygulaması, sponsor kuruluşun hedef kitlesiyle ilişki kurmasını kolaylaştıran bir ortam hazırlamaktadır.</a:t>
            </a:r>
            <a:r>
              <a:rPr b="0" lang="tr-TR" sz="2400" spc="-1" strike="noStrike">
                <a:solidFill>
                  <a:srgbClr val="ffffff"/>
                </a:solidFill>
                <a:latin typeface="Calibri;Calibri"/>
                <a:ea typeface="Calibri;Calibri"/>
              </a:rPr>
              <a:t> Bu bağlamda, kuruluş hedef kitlesiyle doğrudan bağlantı kurabileceği etkinliklere sponsor olmalıdır. </a:t>
            </a:r>
            <a:r>
              <a:rPr b="0" lang="tr-TR" sz="2400" spc="-1" strike="noStrike">
                <a:solidFill>
                  <a:srgbClr val="ffff00"/>
                </a:solidFill>
                <a:latin typeface="Calibri;Calibri"/>
                <a:ea typeface="Calibri;Calibri"/>
              </a:rPr>
              <a:t>Örneğin; Lacoste’un dört büyük ‘Grand Slam’ tenis turnuvasından biri olan Wimbledon’a sponsor olarak yüksek düzeydeki müşterileriyle ilişki kurmak istemesi gibi.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i="1" lang="tr-TR" sz="2400" spc="-1" strike="noStrike">
                <a:solidFill>
                  <a:srgbClr val="ffffff"/>
                </a:solidFill>
                <a:latin typeface="Arial"/>
              </a:rPr>
              <a:t>   </a:t>
            </a:r>
            <a:r>
              <a:rPr b="0" i="1" lang="tr-TR" sz="2400" spc="-1" strike="noStrike">
                <a:solidFill>
                  <a:srgbClr val="b4c7dc"/>
                </a:solidFill>
                <a:latin typeface="Arial"/>
              </a:rPr>
              <a:t>Bütünleşik İletişim (Integrated Communication)</a:t>
            </a:r>
            <a:r>
              <a:rPr b="0" i="1" lang="tr-TR" sz="2400" spc="-1" strike="noStrike">
                <a:solidFill>
                  <a:srgbClr val="ffffff"/>
                </a:solidFill>
                <a:latin typeface="Arial"/>
              </a:rPr>
              <a:t>: </a:t>
            </a:r>
            <a:r>
              <a:rPr b="0" lang="tr-TR" sz="2400" spc="-1" strike="noStrike">
                <a:solidFill>
                  <a:srgbClr val="ffff00"/>
                </a:solidFill>
                <a:latin typeface="Arial"/>
              </a:rPr>
              <a:t>Sponsorluk</a:t>
            </a:r>
            <a:r>
              <a:rPr b="0" lang="tr-TR" sz="2400" spc="-1" strike="noStrike">
                <a:solidFill>
                  <a:srgbClr val="ffffff"/>
                </a:solidFill>
                <a:latin typeface="Arial"/>
              </a:rPr>
              <a:t> uygulaması, eş zamanlı olarak </a:t>
            </a:r>
            <a:r>
              <a:rPr b="0" lang="tr-TR" sz="2400" spc="-1" strike="noStrike">
                <a:solidFill>
                  <a:srgbClr val="ffff00"/>
                </a:solidFill>
                <a:latin typeface="Arial"/>
              </a:rPr>
              <a:t>medyada yer ve zaman</a:t>
            </a:r>
            <a:r>
              <a:rPr b="0" lang="tr-TR" sz="2400" spc="-1" strike="noStrike">
                <a:solidFill>
                  <a:srgbClr val="ffffff"/>
                </a:solidFill>
                <a:latin typeface="Arial"/>
              </a:rPr>
              <a:t> bulacağından </a:t>
            </a:r>
            <a:r>
              <a:rPr b="0" lang="tr-TR" sz="2400" spc="-1" strike="noStrike">
                <a:solidFill>
                  <a:srgbClr val="ffff00"/>
                </a:solidFill>
                <a:latin typeface="Arial"/>
              </a:rPr>
              <a:t>sponsor</a:t>
            </a:r>
            <a:r>
              <a:rPr b="0" lang="tr-TR" sz="2400" spc="-1" strike="noStrike">
                <a:solidFill>
                  <a:srgbClr val="ffffff"/>
                </a:solidFill>
                <a:latin typeface="Arial"/>
              </a:rPr>
              <a:t> kuruluşa </a:t>
            </a:r>
            <a:r>
              <a:rPr b="0" lang="tr-TR" sz="2400" spc="-1" strike="noStrike">
                <a:solidFill>
                  <a:srgbClr val="ffff00"/>
                </a:solidFill>
                <a:latin typeface="Arial"/>
              </a:rPr>
              <a:t>ürün ve markasıyla ilgili</a:t>
            </a:r>
            <a:r>
              <a:rPr b="0" lang="tr-TR" sz="2400" spc="-1" strike="noStrike">
                <a:solidFill>
                  <a:srgbClr val="ffffff"/>
                </a:solidFill>
                <a:latin typeface="Arial"/>
              </a:rPr>
              <a:t> olarak </a:t>
            </a:r>
            <a:r>
              <a:rPr b="0" lang="tr-TR" sz="2400" spc="-1" strike="noStrike">
                <a:solidFill>
                  <a:srgbClr val="ffff00"/>
                </a:solidFill>
                <a:latin typeface="Arial"/>
              </a:rPr>
              <a:t>bütünleşik bir iletişim imkânı</a:t>
            </a:r>
            <a:r>
              <a:rPr b="0" lang="tr-TR" sz="2400" spc="-1" strike="noStrike">
                <a:solidFill>
                  <a:srgbClr val="ffffff"/>
                </a:solidFill>
                <a:latin typeface="Arial"/>
              </a:rPr>
              <a:t> sunmaktadır. Örneğin; </a:t>
            </a:r>
            <a:r>
              <a:rPr b="0" lang="tr-TR" sz="2400" spc="-1" strike="noStrike">
                <a:solidFill>
                  <a:srgbClr val="ffff00"/>
                </a:solidFill>
                <a:latin typeface="Arial"/>
              </a:rPr>
              <a:t>Avrupa Şampiyonlar Ligi’ne</a:t>
            </a:r>
            <a:r>
              <a:rPr b="0" lang="tr-TR" sz="2400" spc="-1" strike="noStrike">
                <a:solidFill>
                  <a:srgbClr val="ffffff"/>
                </a:solidFill>
                <a:latin typeface="Arial"/>
              </a:rPr>
              <a:t> milyonların ilgisi dolayısıyla </a:t>
            </a:r>
            <a:r>
              <a:rPr b="0" lang="tr-TR" sz="2800" spc="-1" strike="noStrike">
                <a:solidFill>
                  <a:srgbClr val="b4c7dc"/>
                </a:solidFill>
                <a:latin typeface="Arial"/>
              </a:rPr>
              <a:t>yazılı, görsel ve işitsel medyanın</a:t>
            </a:r>
            <a:r>
              <a:rPr b="0" lang="tr-TR" sz="2400" spc="-1" strike="noStrike">
                <a:solidFill>
                  <a:srgbClr val="ffffff"/>
                </a:solidFill>
                <a:latin typeface="Arial"/>
              </a:rPr>
              <a:t> ilgisiz kal(a)maması ve böylece, </a:t>
            </a:r>
            <a:r>
              <a:rPr b="0" lang="tr-TR" sz="2400" spc="-1" strike="noStrike">
                <a:solidFill>
                  <a:srgbClr val="ffff00"/>
                </a:solidFill>
                <a:latin typeface="Arial"/>
              </a:rPr>
              <a:t>ana sponsorlardan Ford’un</a:t>
            </a:r>
            <a:r>
              <a:rPr b="0" lang="tr-TR" sz="2400" spc="-1" strike="noStrike">
                <a:solidFill>
                  <a:srgbClr val="ffffff"/>
                </a:solidFill>
                <a:latin typeface="Arial"/>
              </a:rPr>
              <a:t> bütünleşik bir iletişim imkânına sahip olması gibi.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i="1" lang="tr-TR" sz="2400" spc="-1" strike="noStrike">
                <a:solidFill>
                  <a:srgbClr val="ffffff"/>
                </a:solidFill>
                <a:latin typeface="Arial"/>
              </a:rPr>
              <a:t>     </a:t>
            </a:r>
            <a:r>
              <a:rPr b="0" i="1" lang="tr-TR" sz="2400" spc="-1" strike="noStrike">
                <a:solidFill>
                  <a:srgbClr val="ffff00"/>
                </a:solidFill>
                <a:latin typeface="Arial"/>
              </a:rPr>
              <a:t>Sponsorluk iletişim sürecinin diğer iletişim süreçlerinden bir </a:t>
            </a:r>
            <a:r>
              <a:rPr b="0" i="1" lang="tr-TR" sz="2400" spc="-1" strike="noStrike">
                <a:solidFill>
                  <a:srgbClr val="b4c7dc"/>
                </a:solidFill>
                <a:latin typeface="Arial"/>
              </a:rPr>
              <a:t>farkının olmadığı</a:t>
            </a:r>
            <a:r>
              <a:rPr b="0" i="1" lang="tr-TR" sz="2400" spc="-1" strike="noStrike">
                <a:solidFill>
                  <a:srgbClr val="ffff00"/>
                </a:solidFill>
                <a:latin typeface="Arial"/>
              </a:rPr>
              <a:t>, </a:t>
            </a:r>
            <a:r>
              <a:rPr b="0" i="1" lang="tr-TR" sz="2400" spc="-1" strike="noStrike">
                <a:solidFill>
                  <a:srgbClr val="b4c7dc"/>
                </a:solidFill>
                <a:latin typeface="Arial"/>
              </a:rPr>
              <a:t>bilgilendirme ve ikna etme amacı</a:t>
            </a:r>
            <a:r>
              <a:rPr b="0" i="1" lang="tr-TR" sz="2400" spc="-1" strike="noStrike">
                <a:solidFill>
                  <a:srgbClr val="ffff00"/>
                </a:solidFill>
                <a:latin typeface="Arial"/>
              </a:rPr>
              <a:t> taşıdığı rahatlıkla söylenebilir. </a:t>
            </a:r>
            <a:r>
              <a:rPr b="0" lang="tr-TR" sz="2400" spc="-1" strike="noStrike">
                <a:solidFill>
                  <a:srgbClr val="ffffff"/>
                </a:solidFill>
                <a:latin typeface="Calibri;Calibri"/>
                <a:ea typeface="Calibri;Calibri"/>
              </a:rPr>
              <a:t>Yine, sponsorluk iletişim sürecinin genel iletişim modeli süreciyle benzer ögelere sahip olduğu ifade edilebilir. Buna göre bu süreçteki ögeler; </a:t>
            </a:r>
            <a:r>
              <a:rPr b="0" lang="tr-TR" sz="2400" spc="-1" strike="noStrike">
                <a:solidFill>
                  <a:srgbClr val="ffff00"/>
                </a:solidFill>
                <a:latin typeface="Calibri;Calibri"/>
                <a:ea typeface="Calibri;Calibri"/>
              </a:rPr>
              <a:t>kaynak, mesaj, araç, gürültü, alıcı ve geri bildirimdir.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1" lang="tr-TR" sz="2000" spc="-1" strike="noStrike">
                <a:solidFill>
                  <a:srgbClr val="ffffff"/>
                </a:solidFill>
                <a:latin typeface="Arial"/>
              </a:rPr>
              <a:t>SPONSORLUK KAVRAMI NEDİR? </a:t>
            </a:r>
            <a:endParaRPr b="0" lang="tr-TR" sz="2000" spc="-1" strike="noStrike">
              <a:solidFill>
                <a:srgbClr val="ffffff"/>
              </a:solidFill>
              <a:latin typeface="Arial"/>
            </a:endParaRPr>
          </a:p>
          <a:p>
            <a:pPr indent="0" algn="just">
              <a:lnSpc>
                <a:spcPct val="100000"/>
              </a:lnSpc>
              <a:spcBef>
                <a:spcPts val="1417"/>
              </a:spcBef>
              <a:buNone/>
              <a:tabLst>
                <a:tab algn="l" pos="0"/>
              </a:tabLst>
            </a:pPr>
            <a:r>
              <a:rPr b="1" lang="tr-TR" sz="2400" spc="-1" strike="noStrike">
                <a:solidFill>
                  <a:srgbClr val="ffffff"/>
                </a:solidFill>
                <a:latin typeface="Arial"/>
              </a:rPr>
              <a:t>   </a:t>
            </a:r>
            <a:r>
              <a:rPr b="1" lang="tr-TR" sz="2400" spc="-1" strike="noStrike">
                <a:solidFill>
                  <a:srgbClr val="ffffff"/>
                </a:solidFill>
                <a:latin typeface="Arial"/>
              </a:rPr>
              <a:t>Kelime olarak kaynağını eski Yunanca ve Latince’de bulan </a:t>
            </a:r>
            <a:r>
              <a:rPr b="1" i="1" lang="tr-TR" sz="2400" spc="-1" strike="noStrike">
                <a:solidFill>
                  <a:srgbClr val="ffffff"/>
                </a:solidFill>
                <a:latin typeface="Calibri;Calibri"/>
                <a:ea typeface="Calibri;Calibri"/>
              </a:rPr>
              <a:t>sponsorluk, </a:t>
            </a:r>
            <a:r>
              <a:rPr b="1" i="1" lang="tr-TR" sz="2400" spc="-1" strike="noStrike">
                <a:solidFill>
                  <a:srgbClr val="ffff00"/>
                </a:solidFill>
                <a:latin typeface="Calibri;Calibri"/>
                <a:ea typeface="Calibri;Calibri"/>
              </a:rPr>
              <a:t>eski Yunanca’da</a:t>
            </a:r>
            <a:r>
              <a:rPr b="1" i="1" lang="tr-TR" sz="2400" spc="-1" strike="noStrike">
                <a:solidFill>
                  <a:srgbClr val="ffffff"/>
                </a:solidFill>
                <a:latin typeface="Calibri;Calibri"/>
                <a:ea typeface="Calibri;Calibri"/>
              </a:rPr>
              <a:t> </a:t>
            </a:r>
            <a:r>
              <a:rPr b="1" i="1" lang="tr-TR" sz="2400" spc="-1" strike="noStrike">
                <a:solidFill>
                  <a:srgbClr val="ffff00"/>
                </a:solidFill>
                <a:latin typeface="Calibri;Calibri"/>
                <a:ea typeface="Calibri;Calibri"/>
              </a:rPr>
              <a:t>“vaat etmek veya söz vermek”</a:t>
            </a:r>
            <a:r>
              <a:rPr b="1" i="1" lang="tr-TR" sz="2400" spc="-1" strike="noStrike">
                <a:solidFill>
                  <a:srgbClr val="ffffff"/>
                </a:solidFill>
                <a:latin typeface="Calibri;Calibri"/>
                <a:ea typeface="Calibri;Calibri"/>
              </a:rPr>
              <a:t>, Latince’de ise </a:t>
            </a:r>
            <a:r>
              <a:rPr b="1" i="1" lang="tr-TR" sz="2400" spc="-1" strike="noStrike">
                <a:solidFill>
                  <a:srgbClr val="ffff00"/>
                </a:solidFill>
                <a:latin typeface="Calibri;Calibri"/>
                <a:ea typeface="Calibri;Calibri"/>
              </a:rPr>
              <a:t>“vaat etmek ve yükümlülük altına girmek”</a:t>
            </a:r>
            <a:r>
              <a:rPr b="1" i="1" lang="tr-TR" sz="2400" spc="-1" strike="noStrike">
                <a:solidFill>
                  <a:srgbClr val="ffffff"/>
                </a:solidFill>
                <a:latin typeface="Calibri;Calibri"/>
                <a:ea typeface="Calibri;Calibri"/>
              </a:rPr>
              <a:t> anlamında kullanılmıştır. </a:t>
            </a:r>
            <a:r>
              <a:rPr b="1" lang="tr-TR" sz="2400" spc="-1" strike="noStrike">
                <a:solidFill>
                  <a:srgbClr val="ffff00"/>
                </a:solidFill>
                <a:latin typeface="Arial"/>
                <a:ea typeface="Calibri;Calibri"/>
              </a:rPr>
              <a:t>İngilizce’de “kefil, teşvik eden, iyilik eden ve para veren”</a:t>
            </a:r>
            <a:r>
              <a:rPr b="1" lang="tr-TR" sz="2400" spc="-1" strike="noStrike">
                <a:solidFill>
                  <a:srgbClr val="ffffff"/>
                </a:solidFill>
                <a:latin typeface="Arial"/>
                <a:ea typeface="Calibri;Calibri"/>
              </a:rPr>
              <a:t> anlamlarına gelmektedir. </a:t>
            </a:r>
            <a:r>
              <a:rPr b="1" lang="tr-TR" sz="2400" spc="-1" strike="noStrike">
                <a:solidFill>
                  <a:srgbClr val="ffff00"/>
                </a:solidFill>
                <a:latin typeface="Arial"/>
                <a:ea typeface="Calibri;Calibri"/>
              </a:rPr>
              <a:t>Türk Dil Kurumuna göre ise</a:t>
            </a:r>
            <a:r>
              <a:rPr b="1" lang="tr-TR" sz="2400" spc="-1" strike="noStrike">
                <a:solidFill>
                  <a:srgbClr val="ffffff"/>
                </a:solidFill>
                <a:latin typeface="Arial"/>
                <a:ea typeface="Calibri;Calibri"/>
              </a:rPr>
              <a:t> kelime anlamı </a:t>
            </a:r>
            <a:r>
              <a:rPr b="1" lang="tr-TR" sz="2400" spc="-1" strike="noStrike">
                <a:solidFill>
                  <a:srgbClr val="ffff00"/>
                </a:solidFill>
                <a:latin typeface="Arial"/>
                <a:ea typeface="Calibri;Calibri"/>
              </a:rPr>
              <a:t>“destekleyicilik”</a:t>
            </a:r>
            <a:r>
              <a:rPr b="1" lang="tr-TR" sz="2400" spc="-1" strike="noStrike">
                <a:solidFill>
                  <a:srgbClr val="ffffff"/>
                </a:solidFill>
                <a:latin typeface="Arial"/>
                <a:ea typeface="Calibri;Calibri"/>
              </a:rPr>
              <a:t> olan sponsorluk, </a:t>
            </a:r>
            <a:r>
              <a:rPr b="1" lang="tr-TR" sz="2400" spc="-1" strike="noStrike">
                <a:solidFill>
                  <a:srgbClr val="ffff00"/>
                </a:solidFill>
                <a:latin typeface="Arial"/>
                <a:ea typeface="Calibri;Calibri"/>
              </a:rPr>
              <a:t>destekleyicinin yaptığı iş ve destekleyici olma durumu şeklinde ifade edilmektedir.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0" lang="tr-TR" sz="3200" spc="-1" strike="noStrike">
                <a:solidFill>
                  <a:srgbClr val="ffffff"/>
                </a:solidFill>
                <a:latin typeface="Arial"/>
              </a:rPr>
              <a:t>Şekil </a:t>
            </a:r>
            <a:endParaRPr b="0" lang="tr-TR" sz="3200" spc="-1" strike="noStrike">
              <a:solidFill>
                <a:srgbClr val="ffffff"/>
              </a:solidFill>
              <a:latin typeface="Arial"/>
            </a:endParaRPr>
          </a:p>
        </p:txBody>
      </p:sp>
      <p:pic>
        <p:nvPicPr>
          <p:cNvPr id="67" name="" descr=""/>
          <p:cNvPicPr/>
          <p:nvPr/>
        </p:nvPicPr>
        <p:blipFill>
          <a:blip r:embed="rId1">
            <a:alphaModFix amt="70000"/>
          </a:blip>
          <a:stretch/>
        </p:blipFill>
        <p:spPr>
          <a:xfrm>
            <a:off x="804600" y="641160"/>
            <a:ext cx="7761960" cy="4756320"/>
          </a:xfrm>
          <a:prstGeom prst="rect">
            <a:avLst/>
          </a:prstGeom>
          <a:ln w="18000">
            <a:noFill/>
          </a:ln>
        </p:spPr>
      </p:pic>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i="1" lang="tr-TR" sz="2400" spc="-1" strike="noStrike">
                <a:solidFill>
                  <a:srgbClr val="ffffff"/>
                </a:solidFill>
                <a:latin typeface="Arial"/>
              </a:rPr>
              <a:t>   </a:t>
            </a:r>
            <a:r>
              <a:rPr b="0" i="1" lang="tr-TR" sz="2400" spc="-1" strike="noStrike">
                <a:solidFill>
                  <a:srgbClr val="ffffff"/>
                </a:solidFill>
                <a:latin typeface="Arial"/>
              </a:rPr>
              <a:t>Sponsorluk iletişim sürecinde </a:t>
            </a:r>
            <a:r>
              <a:rPr b="0" i="1" lang="tr-TR" sz="2400" spc="-1" strike="noStrike">
                <a:solidFill>
                  <a:srgbClr val="ffff00"/>
                </a:solidFill>
                <a:latin typeface="Arial"/>
              </a:rPr>
              <a:t>kaynak sponsor kuruluştur</a:t>
            </a:r>
            <a:r>
              <a:rPr b="0" lang="tr-TR" sz="2400" spc="-1" strike="noStrike">
                <a:solidFill>
                  <a:srgbClr val="ffffff"/>
                </a:solidFill>
                <a:latin typeface="Calibri;Calibri"/>
                <a:ea typeface="Calibri;Calibri"/>
              </a:rPr>
              <a:t>. </a:t>
            </a:r>
            <a:r>
              <a:rPr b="0" lang="tr-TR" sz="2400" spc="-1" strike="noStrike">
                <a:solidFill>
                  <a:srgbClr val="ffff00"/>
                </a:solidFill>
                <a:latin typeface="Calibri;Calibri"/>
                <a:ea typeface="Calibri;Calibri"/>
              </a:rPr>
              <a:t>Kaynak, A-ERIC modelinden yararlanarak mesajı gönderir. Mesaj, kaynaktan alıcıya gönderilmek istenen fikir, bilgi ve duygulardır. Mesaj, alıcının anlayacağı varsayılan sembollerle kodlanır ve alıcı bu sembolleri kod açımına uğratarak anlamlandırır. </a:t>
            </a:r>
            <a:r>
              <a:rPr b="0" lang="tr-TR" sz="2400" spc="-1" strike="noStrike">
                <a:solidFill>
                  <a:srgbClr val="ffff00"/>
                </a:solidFill>
                <a:latin typeface="Arial"/>
                <a:ea typeface="Calibri;Calibri"/>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Mesajı alıcıya ulaştırmak için </a:t>
            </a:r>
            <a:r>
              <a:rPr b="0" lang="tr-TR" sz="4000" spc="-1" strike="noStrike">
                <a:solidFill>
                  <a:srgbClr val="b4c7dc"/>
                </a:solidFill>
                <a:latin typeface="Arial"/>
              </a:rPr>
              <a:t>araç</a:t>
            </a:r>
            <a:r>
              <a:rPr b="0" lang="tr-TR" sz="2400" spc="-1" strike="noStrike">
                <a:solidFill>
                  <a:srgbClr val="ffff00"/>
                </a:solidFill>
                <a:latin typeface="Arial"/>
              </a:rPr>
              <a:t> kullanılır</a:t>
            </a:r>
            <a:r>
              <a:rPr b="0" lang="tr-TR" sz="2400" spc="-1" strike="noStrike">
                <a:solidFill>
                  <a:srgbClr val="ffffff"/>
                </a:solidFill>
                <a:latin typeface="Arial"/>
              </a:rPr>
              <a:t> ki bu </a:t>
            </a:r>
            <a:r>
              <a:rPr b="0" i="1" lang="tr-TR" sz="2400" spc="-1" strike="noStrike">
                <a:solidFill>
                  <a:srgbClr val="ffffff"/>
                </a:solidFill>
                <a:latin typeface="Calibri;Calibri"/>
                <a:ea typeface="Calibri;Calibri"/>
              </a:rPr>
              <a:t>araç, öncelikle sponsorluğa konu olan etkinlik ve bu etkinlikle ilgili haber ve bilgilerin yer aldığı </a:t>
            </a:r>
            <a:r>
              <a:rPr b="0" i="1" lang="tr-TR" sz="2400" spc="-1" strike="noStrike">
                <a:solidFill>
                  <a:srgbClr val="ffff00"/>
                </a:solidFill>
                <a:latin typeface="Calibri;Calibri"/>
                <a:ea typeface="Calibri;Calibri"/>
              </a:rPr>
              <a:t>kitle iletişim araçlarıdır</a:t>
            </a:r>
            <a:r>
              <a:rPr b="0" lang="tr-TR" sz="2400" spc="-1" strike="noStrike">
                <a:solidFill>
                  <a:srgbClr val="ffff00"/>
                </a:solidFill>
                <a:latin typeface="Arial"/>
                <a:ea typeface="Calibri;Calibri"/>
              </a:rPr>
              <a:t>.</a:t>
            </a:r>
            <a:r>
              <a:rPr b="0" lang="tr-TR" sz="2400" spc="-1" strike="noStrike">
                <a:solidFill>
                  <a:srgbClr val="ffffff"/>
                </a:solidFill>
                <a:latin typeface="Arial"/>
                <a:ea typeface="Calibri;Calibri"/>
              </a:rPr>
              <a:t> </a:t>
            </a:r>
            <a:r>
              <a:rPr b="0" lang="tr-TR" sz="2400" spc="-1" strike="noStrike">
                <a:solidFill>
                  <a:srgbClr val="ffff00"/>
                </a:solidFill>
                <a:latin typeface="Arial"/>
                <a:ea typeface="Calibri;Calibri"/>
              </a:rPr>
              <a:t>Mesajın alıcısı</a:t>
            </a:r>
            <a:r>
              <a:rPr b="0" lang="tr-TR" sz="2400" spc="-1" strike="noStrike">
                <a:solidFill>
                  <a:srgbClr val="ffffff"/>
                </a:solidFill>
                <a:latin typeface="Arial"/>
                <a:ea typeface="Calibri;Calibri"/>
              </a:rPr>
              <a:t> sponsor kuruluşun </a:t>
            </a:r>
            <a:r>
              <a:rPr b="0" lang="tr-TR" sz="2400" spc="-1" strike="noStrike">
                <a:solidFill>
                  <a:srgbClr val="ffff00"/>
                </a:solidFill>
                <a:latin typeface="Arial"/>
                <a:ea typeface="Calibri;Calibri"/>
              </a:rPr>
              <a:t>hedeflediği</a:t>
            </a:r>
            <a:r>
              <a:rPr b="0" lang="tr-TR" sz="2400" spc="-1" strike="noStrike">
                <a:solidFill>
                  <a:srgbClr val="ffffff"/>
                </a:solidFill>
                <a:latin typeface="Arial"/>
                <a:ea typeface="Calibri;Calibri"/>
              </a:rPr>
              <a:t> </a:t>
            </a:r>
            <a:r>
              <a:rPr b="0" lang="tr-TR" sz="2400" spc="-1" strike="noStrike">
                <a:solidFill>
                  <a:srgbClr val="ffff00"/>
                </a:solidFill>
                <a:latin typeface="Arial"/>
                <a:ea typeface="Calibri;Calibri"/>
              </a:rPr>
              <a:t>kitledir</a:t>
            </a:r>
            <a:r>
              <a:rPr b="0" lang="tr-TR" sz="2400" spc="-1" strike="noStrike">
                <a:solidFill>
                  <a:srgbClr val="ffffff"/>
                </a:solidFill>
                <a:latin typeface="Arial"/>
                <a:ea typeface="Calibri;Calibri"/>
              </a:rPr>
              <a:t>. </a:t>
            </a:r>
            <a:r>
              <a:rPr b="0" lang="tr-TR" sz="2400" spc="-1" strike="noStrike">
                <a:solidFill>
                  <a:srgbClr val="ffff00"/>
                </a:solidFill>
                <a:latin typeface="Arial"/>
                <a:ea typeface="Calibri;Calibri"/>
              </a:rPr>
              <a:t>Mesajın alıcı tarafından alınmasına ve alıcının mesaja tepkide bulunmasına ve bu tepkiyi kaynağa iletmesine ise geri bildirim denilmektedir.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Bu süreçte bir de </a:t>
            </a:r>
            <a:r>
              <a:rPr b="0" lang="tr-TR" sz="3600" spc="-1" strike="noStrike">
                <a:solidFill>
                  <a:srgbClr val="b4c7dc"/>
                </a:solidFill>
                <a:latin typeface="Arial"/>
              </a:rPr>
              <a:t>gürültü</a:t>
            </a:r>
            <a:r>
              <a:rPr b="0" lang="tr-TR" sz="2400" spc="-1" strike="noStrike">
                <a:solidFill>
                  <a:srgbClr val="ffff00"/>
                </a:solidFill>
                <a:latin typeface="Arial"/>
              </a:rPr>
              <a:t> unsuru</a:t>
            </a:r>
            <a:r>
              <a:rPr b="0" lang="tr-TR" sz="2400" spc="-1" strike="noStrike">
                <a:solidFill>
                  <a:srgbClr val="ffffff"/>
                </a:solidFill>
                <a:latin typeface="Arial"/>
              </a:rPr>
              <a:t> vardır. </a:t>
            </a:r>
            <a:r>
              <a:rPr b="0" lang="tr-TR" sz="2400" spc="-1" strike="noStrike">
                <a:solidFill>
                  <a:srgbClr val="ffff00"/>
                </a:solidFill>
                <a:latin typeface="Arial"/>
              </a:rPr>
              <a:t>Gürültü, mesajın </a:t>
            </a:r>
            <a:r>
              <a:rPr b="0" lang="tr-TR" sz="2400" spc="-1" strike="noStrike">
                <a:solidFill>
                  <a:srgbClr val="b4c7dc"/>
                </a:solidFill>
                <a:latin typeface="Arial"/>
              </a:rPr>
              <a:t>niteliğini bozguna uğratır</a:t>
            </a:r>
            <a:r>
              <a:rPr b="0" lang="tr-TR" sz="2400" spc="-1" strike="noStrike">
                <a:solidFill>
                  <a:srgbClr val="ffff00"/>
                </a:solidFill>
                <a:latin typeface="Arial"/>
              </a:rPr>
              <a:t> veya kabulünü engeller. Kısaca, iletişim sürecine </a:t>
            </a:r>
            <a:r>
              <a:rPr b="0" lang="tr-TR" sz="2400" spc="-1" strike="noStrike">
                <a:solidFill>
                  <a:srgbClr val="b4c7dc"/>
                </a:solidFill>
                <a:latin typeface="Arial"/>
              </a:rPr>
              <a:t>sekteye</a:t>
            </a:r>
            <a:r>
              <a:rPr b="0" lang="tr-TR" sz="2400" spc="-1" strike="noStrike">
                <a:solidFill>
                  <a:srgbClr val="ffff00"/>
                </a:solidFill>
                <a:latin typeface="Arial"/>
              </a:rPr>
              <a:t> uğratır.</a:t>
            </a:r>
            <a:r>
              <a:rPr b="0" lang="tr-TR" sz="2400" spc="-1" strike="noStrike">
                <a:solidFill>
                  <a:srgbClr val="ffffff"/>
                </a:solidFill>
                <a:latin typeface="Arial"/>
              </a:rPr>
              <a:t> </a:t>
            </a:r>
            <a:r>
              <a:rPr b="0" lang="tr-TR" sz="2400" spc="-1" strike="noStrike">
                <a:solidFill>
                  <a:srgbClr val="ffff00"/>
                </a:solidFill>
                <a:latin typeface="Arial"/>
              </a:rPr>
              <a:t>Gürültüyü tetikleyen birçok faktör bulunmaktadır. Bu faktörler, </a:t>
            </a:r>
            <a:r>
              <a:rPr b="0" lang="tr-TR" sz="2400" spc="-1" strike="noStrike">
                <a:solidFill>
                  <a:srgbClr val="b4c7dc"/>
                </a:solidFill>
                <a:latin typeface="Arial"/>
              </a:rPr>
              <a:t>kaynak, araç, mesaj, alıcı ve geri beslemeden</a:t>
            </a:r>
            <a:r>
              <a:rPr b="0" lang="tr-TR" sz="2400" spc="-1" strike="noStrike">
                <a:solidFill>
                  <a:srgbClr val="ffff00"/>
                </a:solidFill>
                <a:latin typeface="Arial"/>
              </a:rPr>
              <a:t> kaynaklanabilir.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r>
              <a:rPr b="0" i="1" lang="tr-TR" sz="2400" spc="-1" strike="noStrike">
                <a:solidFill>
                  <a:srgbClr val="ffffff"/>
                </a:solidFill>
                <a:latin typeface="Arial"/>
              </a:rPr>
              <a:t>     </a:t>
            </a:r>
            <a:r>
              <a:rPr b="0" i="1" lang="tr-TR" sz="2400" spc="-1" strike="noStrike">
                <a:solidFill>
                  <a:srgbClr val="ffffff"/>
                </a:solidFill>
                <a:latin typeface="Arial"/>
              </a:rPr>
              <a:t>Sponsorun beklentilerinin karşılanabilmesi için </a:t>
            </a:r>
            <a:r>
              <a:rPr b="0" i="1" lang="tr-TR" sz="2400" spc="-1" strike="noStrike">
                <a:solidFill>
                  <a:srgbClr val="ffff00"/>
                </a:solidFill>
                <a:latin typeface="Arial"/>
              </a:rPr>
              <a:t>sponsor olunan etkinliğin iletişim sürecinin planlanması ve işleyişinde şu hususlara dikkat edilmesi gerekmektedir</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Arial"/>
              </a:rPr>
              <a:t> </a:t>
            </a:r>
            <a:r>
              <a:rPr b="0" lang="tr-TR" sz="2400" spc="-1" strike="noStrike">
                <a:solidFill>
                  <a:srgbClr val="ffffff"/>
                </a:solidFill>
                <a:latin typeface="Calibri;Calibri"/>
                <a:ea typeface="Calibri;Calibri"/>
              </a:rPr>
              <a:t>Sponsorluk </a:t>
            </a:r>
            <a:r>
              <a:rPr b="0" lang="tr-TR" sz="2400" spc="-1" strike="noStrike">
                <a:solidFill>
                  <a:srgbClr val="ffff00"/>
                </a:solidFill>
                <a:latin typeface="Calibri;Calibri"/>
                <a:ea typeface="Calibri;Calibri"/>
              </a:rPr>
              <a:t>amacı net olarak</a:t>
            </a:r>
            <a:r>
              <a:rPr b="0" lang="tr-TR" sz="2400" spc="-1" strike="noStrike">
                <a:solidFill>
                  <a:srgbClr val="ffffff"/>
                </a:solidFill>
                <a:latin typeface="Calibri;Calibri"/>
                <a:ea typeface="Calibri;Calibri"/>
              </a:rPr>
              <a:t> ortaya konulmalı </a:t>
            </a:r>
            <a:endParaRPr b="0" lang="tr-TR" sz="24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Calibri;Calibri"/>
                <a:ea typeface="Calibri;Calibri"/>
              </a:rPr>
              <a:t> </a:t>
            </a:r>
            <a:r>
              <a:rPr b="0" lang="tr-TR" sz="2400" spc="-1" strike="noStrike">
                <a:solidFill>
                  <a:srgbClr val="ffff00"/>
                </a:solidFill>
                <a:latin typeface="Calibri;Calibri"/>
                <a:ea typeface="Calibri;Calibri"/>
              </a:rPr>
              <a:t>Alıcı</a:t>
            </a:r>
            <a:r>
              <a:rPr b="0" lang="tr-TR" sz="2400" spc="-1" strike="noStrike">
                <a:solidFill>
                  <a:srgbClr val="ffffff"/>
                </a:solidFill>
                <a:latin typeface="Calibri;Calibri"/>
                <a:ea typeface="Calibri;Calibri"/>
              </a:rPr>
              <a:t> </a:t>
            </a:r>
            <a:r>
              <a:rPr b="0" lang="tr-TR" sz="2400" spc="-1" strike="noStrike">
                <a:solidFill>
                  <a:srgbClr val="ffff00"/>
                </a:solidFill>
                <a:latin typeface="Calibri;Calibri"/>
                <a:ea typeface="Calibri;Calibri"/>
              </a:rPr>
              <a:t>doğru tespit</a:t>
            </a:r>
            <a:r>
              <a:rPr b="0" lang="tr-TR" sz="2400" spc="-1" strike="noStrike">
                <a:solidFill>
                  <a:srgbClr val="ffffff"/>
                </a:solidFill>
                <a:latin typeface="Calibri;Calibri"/>
                <a:ea typeface="Calibri;Calibri"/>
              </a:rPr>
              <a:t> edilmeli </a:t>
            </a:r>
            <a:endParaRPr b="0" lang="tr-TR" sz="24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Calibri;Calibri"/>
                <a:ea typeface="Calibri;Calibri"/>
              </a:rPr>
              <a:t> </a:t>
            </a:r>
            <a:r>
              <a:rPr b="0" lang="tr-TR" sz="2400" spc="-1" strike="noStrike">
                <a:solidFill>
                  <a:srgbClr val="ffff00"/>
                </a:solidFill>
                <a:latin typeface="Calibri;Calibri"/>
                <a:ea typeface="Calibri;Calibri"/>
              </a:rPr>
              <a:t>Alıcı</a:t>
            </a:r>
            <a:r>
              <a:rPr b="0" lang="tr-TR" sz="2400" spc="-1" strike="noStrike">
                <a:solidFill>
                  <a:srgbClr val="ffffff"/>
                </a:solidFill>
                <a:latin typeface="Calibri;Calibri"/>
                <a:ea typeface="Calibri;Calibri"/>
              </a:rPr>
              <a:t> üzerinde oluşturulacak </a:t>
            </a:r>
            <a:r>
              <a:rPr b="0" lang="tr-TR" sz="2400" spc="-1" strike="noStrike">
                <a:solidFill>
                  <a:srgbClr val="ffff00"/>
                </a:solidFill>
                <a:latin typeface="Calibri;Calibri"/>
                <a:ea typeface="Calibri;Calibri"/>
              </a:rPr>
              <a:t>etki</a:t>
            </a:r>
            <a:r>
              <a:rPr b="0" lang="tr-TR" sz="2400" spc="-1" strike="noStrike">
                <a:solidFill>
                  <a:srgbClr val="ffffff"/>
                </a:solidFill>
                <a:latin typeface="Calibri;Calibri"/>
                <a:ea typeface="Calibri;Calibri"/>
              </a:rPr>
              <a:t> saptanmalı </a:t>
            </a:r>
            <a:endParaRPr b="0" lang="tr-TR" sz="24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Calibri;Calibri"/>
                <a:ea typeface="Calibri;Calibri"/>
              </a:rPr>
              <a:t> </a:t>
            </a:r>
            <a:r>
              <a:rPr b="0" lang="tr-TR" sz="2400" spc="-1" strike="noStrike">
                <a:solidFill>
                  <a:srgbClr val="ffffff"/>
                </a:solidFill>
                <a:latin typeface="Calibri;Calibri"/>
                <a:ea typeface="Calibri;Calibri"/>
              </a:rPr>
              <a:t>Beklenen </a:t>
            </a:r>
            <a:r>
              <a:rPr b="0" lang="tr-TR" sz="2400" spc="-1" strike="noStrike">
                <a:solidFill>
                  <a:srgbClr val="ffff00"/>
                </a:solidFill>
                <a:latin typeface="Calibri;Calibri"/>
                <a:ea typeface="Calibri;Calibri"/>
              </a:rPr>
              <a:t>amacı</a:t>
            </a:r>
            <a:r>
              <a:rPr b="0" lang="tr-TR" sz="2400" spc="-1" strike="noStrike">
                <a:solidFill>
                  <a:srgbClr val="ffffff"/>
                </a:solidFill>
                <a:latin typeface="Calibri;Calibri"/>
                <a:ea typeface="Calibri;Calibri"/>
              </a:rPr>
              <a:t> gerçekleştirecek </a:t>
            </a:r>
            <a:r>
              <a:rPr b="0" lang="tr-TR" sz="2400" spc="-1" strike="noStrike">
                <a:solidFill>
                  <a:srgbClr val="ffff00"/>
                </a:solidFill>
                <a:latin typeface="Calibri;Calibri"/>
                <a:ea typeface="Calibri;Calibri"/>
              </a:rPr>
              <a:t>mesajlar</a:t>
            </a:r>
            <a:r>
              <a:rPr b="0" lang="tr-TR" sz="2400" spc="-1" strike="noStrike">
                <a:solidFill>
                  <a:srgbClr val="ffffff"/>
                </a:solidFill>
                <a:latin typeface="Calibri;Calibri"/>
                <a:ea typeface="Calibri;Calibri"/>
              </a:rPr>
              <a:t> verilmeli </a:t>
            </a:r>
            <a:endParaRPr b="0" lang="tr-TR" sz="24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Calibri;Calibri"/>
                <a:ea typeface="Calibri;Calibri"/>
              </a:rPr>
              <a:t> </a:t>
            </a:r>
            <a:r>
              <a:rPr b="0" lang="tr-TR" sz="2400" spc="-1" strike="noStrike">
                <a:solidFill>
                  <a:srgbClr val="ffffff"/>
                </a:solidFill>
                <a:latin typeface="Calibri;Calibri"/>
                <a:ea typeface="Calibri;Calibri"/>
              </a:rPr>
              <a:t>Mesajları alıcıya ulaştıracak </a:t>
            </a:r>
            <a:r>
              <a:rPr b="0" lang="tr-TR" sz="2400" spc="-1" strike="noStrike">
                <a:solidFill>
                  <a:srgbClr val="ffff00"/>
                </a:solidFill>
                <a:latin typeface="Calibri;Calibri"/>
                <a:ea typeface="Calibri;Calibri"/>
              </a:rPr>
              <a:t>kitle iletişim araçları</a:t>
            </a:r>
            <a:r>
              <a:rPr b="0" lang="tr-TR" sz="2400" spc="-1" strike="noStrike">
                <a:solidFill>
                  <a:srgbClr val="ffffff"/>
                </a:solidFill>
                <a:latin typeface="Calibri;Calibri"/>
                <a:ea typeface="Calibri;Calibri"/>
              </a:rPr>
              <a:t> titizlikle takip edilmeli </a:t>
            </a:r>
            <a:endParaRPr b="0" lang="tr-TR" sz="24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Calibri;Calibri"/>
                <a:ea typeface="Calibri;Calibri"/>
              </a:rPr>
              <a:t> </a:t>
            </a:r>
            <a:r>
              <a:rPr b="0" lang="tr-TR" sz="2400" spc="-1" strike="noStrike">
                <a:solidFill>
                  <a:srgbClr val="ffff00"/>
                </a:solidFill>
                <a:latin typeface="Calibri;Calibri"/>
                <a:ea typeface="Calibri;Calibri"/>
              </a:rPr>
              <a:t>Gürültü</a:t>
            </a:r>
            <a:r>
              <a:rPr b="0" lang="tr-TR" sz="2400" spc="-1" strike="noStrike">
                <a:solidFill>
                  <a:srgbClr val="ffffff"/>
                </a:solidFill>
                <a:latin typeface="Calibri;Calibri"/>
                <a:ea typeface="Calibri;Calibri"/>
              </a:rPr>
              <a:t> unsurunun oluşmaması için </a:t>
            </a:r>
            <a:r>
              <a:rPr b="0" lang="tr-TR" sz="2400" spc="-1" strike="noStrike">
                <a:solidFill>
                  <a:srgbClr val="ffff00"/>
                </a:solidFill>
                <a:latin typeface="Calibri;Calibri"/>
                <a:ea typeface="Calibri;Calibri"/>
              </a:rPr>
              <a:t>süreç iyi yönetilmeli </a:t>
            </a:r>
            <a:endParaRPr b="0" lang="tr-TR" sz="24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Calibri;Calibri"/>
                <a:ea typeface="Calibri;Calibri"/>
              </a:rPr>
              <a:t> </a:t>
            </a:r>
            <a:r>
              <a:rPr b="0" lang="tr-TR" sz="2400" spc="-1" strike="noStrike">
                <a:solidFill>
                  <a:srgbClr val="ffff00"/>
                </a:solidFill>
                <a:latin typeface="Calibri;Calibri"/>
                <a:ea typeface="Calibri;Calibri"/>
              </a:rPr>
              <a:t>Alıcının kaynağa</a:t>
            </a:r>
            <a:r>
              <a:rPr b="0" lang="tr-TR" sz="2400" spc="-1" strike="noStrike">
                <a:solidFill>
                  <a:srgbClr val="ffffff"/>
                </a:solidFill>
                <a:latin typeface="Calibri;Calibri"/>
                <a:ea typeface="Calibri;Calibri"/>
              </a:rPr>
              <a:t> ilettiği </a:t>
            </a:r>
            <a:r>
              <a:rPr b="0" lang="tr-TR" sz="2400" spc="-1" strike="noStrike">
                <a:solidFill>
                  <a:srgbClr val="ffff00"/>
                </a:solidFill>
                <a:latin typeface="Calibri;Calibri"/>
                <a:ea typeface="Calibri;Calibri"/>
              </a:rPr>
              <a:t>geri bildirim dikkate alınmalı </a:t>
            </a:r>
            <a:endParaRPr b="0" lang="tr-TR" sz="2400" spc="-1" strike="noStrike">
              <a:solidFill>
                <a:srgbClr val="ffffff"/>
              </a:solidFill>
              <a:latin typeface="Arial"/>
            </a:endParaRPr>
          </a:p>
          <a:p>
            <a:pPr indent="0">
              <a:lnSpc>
                <a:spcPct val="100000"/>
              </a:lnSpc>
              <a:spcAft>
                <a:spcPts val="329"/>
              </a:spcAft>
              <a:buNone/>
              <a:tabLst>
                <a:tab algn="l" pos="0"/>
              </a:tabLst>
            </a:pPr>
            <a:r>
              <a:rPr b="0" lang="tr-TR" sz="2400" spc="-1" strike="noStrike">
                <a:solidFill>
                  <a:srgbClr val="ffffff"/>
                </a:solidFill>
                <a:latin typeface="Calibri;Calibri"/>
                <a:ea typeface="Calibri;Calibri"/>
              </a:rPr>
              <a:t> </a:t>
            </a:r>
            <a:r>
              <a:rPr b="0" lang="tr-TR" sz="2400" spc="-1" strike="noStrike">
                <a:solidFill>
                  <a:srgbClr val="ffffff"/>
                </a:solidFill>
                <a:latin typeface="Calibri;Calibri"/>
                <a:ea typeface="Calibri;Calibri"/>
              </a:rPr>
              <a:t>Bu bağlamda </a:t>
            </a:r>
            <a:r>
              <a:rPr b="0" lang="tr-TR" sz="2400" spc="-1" strike="noStrike">
                <a:solidFill>
                  <a:srgbClr val="ffff00"/>
                </a:solidFill>
                <a:latin typeface="Calibri;Calibri"/>
                <a:ea typeface="Calibri;Calibri"/>
              </a:rPr>
              <a:t>iletişim süreci yeniden </a:t>
            </a:r>
            <a:r>
              <a:rPr b="0" lang="tr-TR" sz="2400" spc="-1" strike="noStrike">
                <a:solidFill>
                  <a:srgbClr val="ffffff"/>
                </a:solidFill>
                <a:latin typeface="Calibri;Calibri"/>
                <a:ea typeface="Calibri;Calibri"/>
              </a:rPr>
              <a:t>değerlendirilmelidir. 8 öge</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Yukarıda işaret edildiği gibi </a:t>
            </a:r>
            <a:r>
              <a:rPr b="0" lang="tr-TR" sz="2400" spc="-1" strike="noStrike">
                <a:solidFill>
                  <a:srgbClr val="ffff00"/>
                </a:solidFill>
                <a:latin typeface="Arial"/>
              </a:rPr>
              <a:t>sponsorluk iletişim sürecini başarıya ulaştıracak olan formül;</a:t>
            </a:r>
            <a:r>
              <a:rPr b="0" lang="tr-TR" sz="2400" spc="-1" strike="noStrike">
                <a:solidFill>
                  <a:srgbClr val="ffffff"/>
                </a:solidFill>
                <a:latin typeface="Arial"/>
              </a:rPr>
              <a:t> bu sürecin üzerine inşa edildiği </a:t>
            </a:r>
            <a:r>
              <a:rPr b="0" lang="tr-TR" sz="2400" spc="-1" strike="noStrike">
                <a:solidFill>
                  <a:srgbClr val="ffff00"/>
                </a:solidFill>
                <a:latin typeface="Arial"/>
              </a:rPr>
              <a:t>sponsorluk etkinliğinin ve bu etkinlik üzerinden verilecek mesajın ve mesajın etkileyeceği </a:t>
            </a:r>
            <a:r>
              <a:rPr b="0" lang="tr-TR" sz="2400" spc="-1" strike="noStrike">
                <a:solidFill>
                  <a:srgbClr val="b4c7dc"/>
                </a:solidFill>
                <a:latin typeface="Arial"/>
              </a:rPr>
              <a:t>alıcının doğru bir şekilde tespit edilmesi,</a:t>
            </a:r>
            <a:r>
              <a:rPr b="0" lang="tr-TR" sz="2400" spc="-1" strike="noStrike">
                <a:solidFill>
                  <a:srgbClr val="ffff00"/>
                </a:solidFill>
                <a:latin typeface="Arial"/>
              </a:rPr>
              <a:t> hepsinden önemlisi ise </a:t>
            </a:r>
            <a:r>
              <a:rPr b="0" lang="tr-TR" sz="2400" spc="-1" strike="noStrike">
                <a:solidFill>
                  <a:srgbClr val="b4c7dc"/>
                </a:solidFill>
                <a:latin typeface="Arial"/>
              </a:rPr>
              <a:t>etkili bir denetim mekanizması</a:t>
            </a:r>
            <a:r>
              <a:rPr b="0" lang="tr-TR" sz="2400" spc="-1" strike="noStrike">
                <a:solidFill>
                  <a:srgbClr val="ffff00"/>
                </a:solidFill>
                <a:latin typeface="Arial"/>
              </a:rPr>
              <a:t> ile sürecin </a:t>
            </a:r>
            <a:r>
              <a:rPr b="0" lang="tr-TR" sz="2400" spc="-1" strike="noStrike">
                <a:solidFill>
                  <a:srgbClr val="b4c7dc"/>
                </a:solidFill>
                <a:latin typeface="Arial"/>
              </a:rPr>
              <a:t>sürekli</a:t>
            </a:r>
            <a:r>
              <a:rPr b="0" lang="tr-TR" sz="2400" spc="-1" strike="noStrike">
                <a:solidFill>
                  <a:srgbClr val="ffff00"/>
                </a:solidFill>
                <a:latin typeface="Arial"/>
              </a:rPr>
              <a:t> olarak </a:t>
            </a:r>
            <a:r>
              <a:rPr b="0" lang="tr-TR" sz="2400" spc="-1" strike="noStrike">
                <a:solidFill>
                  <a:srgbClr val="b4c7dc"/>
                </a:solidFill>
                <a:latin typeface="Arial"/>
              </a:rPr>
              <a:t>kontrol</a:t>
            </a:r>
            <a:r>
              <a:rPr b="0" lang="tr-TR" sz="2400" spc="-1" strike="noStrike">
                <a:solidFill>
                  <a:srgbClr val="ffff00"/>
                </a:solidFill>
                <a:latin typeface="Arial"/>
              </a:rPr>
              <a:t> edilmesidir.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Sponsorluk iletişim süreci kimi zaman </a:t>
            </a:r>
            <a:r>
              <a:rPr b="0" lang="tr-TR" sz="2400" spc="-1" strike="noStrike">
                <a:solidFill>
                  <a:srgbClr val="b4c7dc"/>
                </a:solidFill>
                <a:latin typeface="Arial"/>
              </a:rPr>
              <a:t>istenen ve beklenen etkiyi gerçekleştirmeyebilir.</a:t>
            </a:r>
            <a:r>
              <a:rPr b="0" lang="tr-TR" sz="2400" spc="-1" strike="noStrike">
                <a:solidFill>
                  <a:srgbClr val="ffff00"/>
                </a:solidFill>
                <a:latin typeface="Arial"/>
              </a:rPr>
              <a:t> Bu durum, bazen </a:t>
            </a:r>
            <a:r>
              <a:rPr b="0" lang="tr-TR" sz="2400" spc="-1" strike="noStrike">
                <a:solidFill>
                  <a:srgbClr val="b4c7dc"/>
                </a:solidFill>
                <a:latin typeface="Arial"/>
              </a:rPr>
              <a:t>kaynaktan</a:t>
            </a:r>
            <a:r>
              <a:rPr b="0" lang="tr-TR" sz="2400" spc="-1" strike="noStrike">
                <a:solidFill>
                  <a:srgbClr val="ffff00"/>
                </a:solidFill>
                <a:latin typeface="Arial"/>
              </a:rPr>
              <a:t> veya </a:t>
            </a:r>
            <a:r>
              <a:rPr b="0" lang="tr-TR" sz="2400" spc="-1" strike="noStrike">
                <a:solidFill>
                  <a:srgbClr val="b4c7dc"/>
                </a:solidFill>
                <a:latin typeface="Arial"/>
              </a:rPr>
              <a:t>alıcıdan</a:t>
            </a:r>
            <a:r>
              <a:rPr b="0" lang="tr-TR" sz="2400" spc="-1" strike="noStrike">
                <a:solidFill>
                  <a:srgbClr val="ffff00"/>
                </a:solidFill>
                <a:latin typeface="Arial"/>
              </a:rPr>
              <a:t>, bazen de </a:t>
            </a:r>
            <a:r>
              <a:rPr b="0" lang="tr-TR" sz="2400" spc="-1" strike="noStrike">
                <a:solidFill>
                  <a:srgbClr val="b4c7dc"/>
                </a:solidFill>
                <a:latin typeface="Arial"/>
              </a:rPr>
              <a:t>mesajdan</a:t>
            </a:r>
            <a:r>
              <a:rPr b="0" lang="tr-TR" sz="2400" spc="-1" strike="noStrike">
                <a:solidFill>
                  <a:srgbClr val="ffff00"/>
                </a:solidFill>
                <a:latin typeface="Arial"/>
              </a:rPr>
              <a:t> ya da </a:t>
            </a:r>
            <a:r>
              <a:rPr b="0" lang="tr-TR" sz="2400" spc="-1" strike="noStrike">
                <a:solidFill>
                  <a:srgbClr val="b4c7dc"/>
                </a:solidFill>
                <a:latin typeface="Arial"/>
              </a:rPr>
              <a:t>araçtan</a:t>
            </a:r>
            <a:r>
              <a:rPr b="0" lang="tr-TR" sz="2400" spc="-1" strike="noStrike">
                <a:solidFill>
                  <a:srgbClr val="ffff00"/>
                </a:solidFill>
                <a:latin typeface="Arial"/>
              </a:rPr>
              <a:t> kaynaklanabilir.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Mesajın veya bu mesajı hedef kitleye ulaştıracak </a:t>
            </a:r>
            <a:r>
              <a:rPr b="0" lang="tr-TR" sz="2400" spc="-1" strike="noStrike">
                <a:solidFill>
                  <a:srgbClr val="b4c7dc"/>
                </a:solidFill>
                <a:latin typeface="Arial"/>
              </a:rPr>
              <a:t>aracın</a:t>
            </a:r>
            <a:r>
              <a:rPr b="0" lang="tr-TR" sz="2400" spc="-1" strike="noStrike">
                <a:solidFill>
                  <a:srgbClr val="ffff00"/>
                </a:solidFill>
                <a:latin typeface="Arial"/>
              </a:rPr>
              <a:t> </a:t>
            </a:r>
            <a:r>
              <a:rPr b="0" lang="tr-TR" sz="2400" spc="-1" strike="noStrike">
                <a:solidFill>
                  <a:srgbClr val="b4c7dc"/>
                </a:solidFill>
                <a:latin typeface="Arial"/>
              </a:rPr>
              <a:t>yanlış seçimi,</a:t>
            </a:r>
            <a:r>
              <a:rPr b="0" lang="tr-TR" sz="2400" spc="-1" strike="noStrike">
                <a:solidFill>
                  <a:srgbClr val="ffff00"/>
                </a:solidFill>
                <a:latin typeface="Arial"/>
              </a:rPr>
              <a:t> </a:t>
            </a:r>
            <a:r>
              <a:rPr b="0" lang="tr-TR" sz="2400" spc="-1" strike="noStrike">
                <a:solidFill>
                  <a:srgbClr val="b4c7dc"/>
                </a:solidFill>
                <a:latin typeface="Arial"/>
              </a:rPr>
              <a:t>alıcının yeterince tanınmaması, alıcının iletişim sürecine ilgisizliği veya sponse edilen etkinlikle ilgili olumsuz bir duyguya sahip olması, mesajın tam olarak anlaşılamaması veya bozulması, ayrıca, bu alandaki rekabet ve pazar koşulları sponsorluğun etkinliğini azaltabilir veya tümden ortadan kaldırabilir.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1" lang="tr-TR" sz="1600" spc="-1" strike="noStrike">
                <a:solidFill>
                  <a:srgbClr val="ffffff"/>
                </a:solidFill>
                <a:latin typeface="Arial"/>
              </a:rPr>
              <a:t>SPONSORLUĞUN İLİŞKİLİ OLDUĞU ALANLAR </a:t>
            </a:r>
            <a:endParaRPr b="0" lang="tr-TR" sz="1600" spc="-1" strike="noStrike">
              <a:solidFill>
                <a:srgbClr val="ffffff"/>
              </a:solidFill>
              <a:latin typeface="Arial"/>
            </a:endParaRPr>
          </a:p>
          <a:p>
            <a:pPr indent="0">
              <a:lnSpc>
                <a:spcPct val="100000"/>
              </a:lnSpc>
              <a:spcBef>
                <a:spcPts val="1417"/>
              </a:spcBef>
              <a:buNone/>
              <a:tabLst>
                <a:tab algn="l" pos="0"/>
              </a:tabLst>
            </a:pPr>
            <a:r>
              <a:rPr b="1" lang="tr-TR" sz="1600" spc="-1" strike="noStrike">
                <a:solidFill>
                  <a:srgbClr val="ffffff"/>
                </a:solidFill>
                <a:latin typeface="Arial"/>
              </a:rPr>
              <a:t>Sponsorluk ve Reklam </a:t>
            </a:r>
            <a:endParaRPr b="0" lang="tr-TR" sz="1600" spc="-1" strike="noStrike">
              <a:solidFill>
                <a:srgbClr val="ffffff"/>
              </a:solidFill>
              <a:latin typeface="Arial"/>
            </a:endParaRPr>
          </a:p>
          <a:p>
            <a:pPr indent="0">
              <a:lnSpc>
                <a:spcPct val="100000"/>
              </a:lnSpc>
              <a:spcBef>
                <a:spcPts val="1417"/>
              </a:spcBef>
              <a:buNone/>
              <a:tabLst>
                <a:tab algn="l" pos="0"/>
              </a:tabLst>
            </a:pPr>
            <a:r>
              <a:rPr b="1" lang="tr-TR" sz="1400" spc="-1" strike="noStrike">
                <a:solidFill>
                  <a:srgbClr val="ffffff"/>
                </a:solidFill>
                <a:latin typeface="Arial"/>
              </a:rPr>
              <a:t>Sponsorluk ve Halkla İlişkiler </a:t>
            </a:r>
            <a:endParaRPr b="0" lang="tr-TR" sz="1400" spc="-1" strike="noStrike">
              <a:solidFill>
                <a:srgbClr val="ffffff"/>
              </a:solidFill>
              <a:latin typeface="Arial"/>
            </a:endParaRPr>
          </a:p>
          <a:p>
            <a:pPr indent="0">
              <a:lnSpc>
                <a:spcPct val="100000"/>
              </a:lnSpc>
              <a:spcBef>
                <a:spcPts val="1417"/>
              </a:spcBef>
              <a:buNone/>
              <a:tabLst>
                <a:tab algn="l" pos="0"/>
              </a:tabLst>
            </a:pPr>
            <a:r>
              <a:rPr b="1" lang="tr-TR" sz="1400" spc="-1" strike="noStrike">
                <a:solidFill>
                  <a:srgbClr val="ffffff"/>
                </a:solidFill>
                <a:latin typeface="Arial"/>
              </a:rPr>
              <a:t>Sponsorluk ve Satış Geliştirme </a:t>
            </a:r>
            <a:endParaRPr b="0" lang="tr-TR" sz="1400" spc="-1" strike="noStrike">
              <a:solidFill>
                <a:srgbClr val="ffffff"/>
              </a:solidFill>
              <a:latin typeface="Arial"/>
            </a:endParaRPr>
          </a:p>
          <a:p>
            <a:pPr indent="0">
              <a:lnSpc>
                <a:spcPct val="100000"/>
              </a:lnSpc>
              <a:spcBef>
                <a:spcPts val="1417"/>
              </a:spcBef>
              <a:buNone/>
              <a:tabLst>
                <a:tab algn="l" pos="0"/>
              </a:tabLst>
            </a:pPr>
            <a:r>
              <a:rPr b="1" lang="tr-TR" sz="1400" spc="-1" strike="noStrike">
                <a:solidFill>
                  <a:srgbClr val="ffffff"/>
                </a:solidFill>
                <a:latin typeface="Arial"/>
              </a:rPr>
              <a:t>Sponsorluk ve Ürün Tanıtımı-Ürün Yerleştirme </a:t>
            </a:r>
            <a:r>
              <a:rPr b="1" lang="tr-TR" sz="1400" spc="-1" strike="noStrike">
                <a:solidFill>
                  <a:srgbClr val="ffff00"/>
                </a:solidFill>
                <a:latin typeface="Arial"/>
              </a:rPr>
              <a:t>konuları haftaya işlenecek.</a:t>
            </a:r>
            <a:endParaRPr b="0" lang="tr-TR" sz="1400" spc="-1" strike="noStrike">
              <a:solidFill>
                <a:srgbClr val="ffffff"/>
              </a:solidFill>
              <a:latin typeface="Arial"/>
            </a:endParaRPr>
          </a:p>
          <a:p>
            <a:pPr indent="0">
              <a:lnSpc>
                <a:spcPct val="100000"/>
              </a:lnSpc>
              <a:spcBef>
                <a:spcPts val="1417"/>
              </a:spcBef>
              <a:buNone/>
              <a:tabLst>
                <a:tab algn="l" pos="0"/>
              </a:tabLst>
            </a:pPr>
            <a:endParaRPr b="0" lang="tr-TR" sz="1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Sponsorluğu kısaca, bir kurum veya kuruluşun herhangi bir faaliyet veya etkinliği kâr amacı beklentisiyle desteklemesi şeklinde tanımlayabiliriz.</a:t>
            </a:r>
            <a:r>
              <a:rPr b="0" lang="tr-TR" sz="2400" spc="-1" strike="noStrike">
                <a:solidFill>
                  <a:srgbClr val="ffffff"/>
                </a:solidFill>
                <a:latin typeface="Arial"/>
              </a:rPr>
              <a:t> </a:t>
            </a:r>
            <a:r>
              <a:rPr b="0" lang="tr-TR" sz="2400" spc="-1" strike="noStrike">
                <a:solidFill>
                  <a:srgbClr val="ffff00"/>
                </a:solidFill>
                <a:latin typeface="Arial"/>
              </a:rPr>
              <a:t>Verilen destek parasal ya da eşya olabilir</a:t>
            </a:r>
            <a:r>
              <a:rPr b="0" lang="tr-TR" sz="2400" spc="-1" strike="noStrike">
                <a:solidFill>
                  <a:srgbClr val="ffffff"/>
                </a:solidFill>
                <a:latin typeface="Arial"/>
              </a:rPr>
              <a:t>. </a:t>
            </a:r>
            <a:r>
              <a:rPr b="0" lang="tr-TR" sz="2400" spc="-1" strike="noStrike">
                <a:solidFill>
                  <a:srgbClr val="ffff00"/>
                </a:solidFill>
                <a:latin typeface="Arial"/>
              </a:rPr>
              <a:t>Yani, maddi destek sağlanabileceği gibi yer ve araç- gereç gibi fiziki destek de söz konusudur. Bu kısa tanımda da görüleceği üzere, </a:t>
            </a:r>
            <a:r>
              <a:rPr b="0" i="1" lang="tr-TR" sz="2400" spc="-1" strike="noStrike">
                <a:solidFill>
                  <a:srgbClr val="ffff00"/>
                </a:solidFill>
                <a:latin typeface="Arial"/>
              </a:rPr>
              <a:t>sponsorluk iki taraflı ve taraflara karşılıklı kazanım sağlayan bir süreçtir</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1" lang="tr-TR" sz="4400" spc="-1" strike="noStrike">
                <a:solidFill>
                  <a:srgbClr val="ffffff"/>
                </a:solidFill>
                <a:latin typeface="Arial"/>
              </a:rPr>
              <a:t>DEĞERLENDİRME SORULARI </a:t>
            </a:r>
            <a:endParaRPr b="0" lang="tr-TR" sz="4400" spc="-1" strike="noStrike">
              <a:solidFill>
                <a:srgbClr val="ffffff"/>
              </a:solidFill>
              <a:latin typeface="Arial"/>
            </a:endParaRPr>
          </a:p>
          <a:p>
            <a:pPr indent="0">
              <a:lnSpc>
                <a:spcPct val="100000"/>
              </a:lnSpc>
              <a:spcAft>
                <a:spcPts val="286"/>
              </a:spcAft>
              <a:buNone/>
              <a:tabLst>
                <a:tab algn="l" pos="0"/>
              </a:tabLst>
            </a:pPr>
            <a:r>
              <a:rPr b="0" lang="tr-TR" sz="2800" spc="-1" strike="noStrike">
                <a:solidFill>
                  <a:srgbClr val="ffffff"/>
                </a:solidFill>
                <a:latin typeface="Arial"/>
              </a:rPr>
              <a:t>1. Aşağıdakilerden hangisi tutundurma karmasının ögelerinden biri değildir? </a:t>
            </a:r>
            <a:endParaRPr b="0" lang="tr-TR" sz="2800" spc="-1" strike="noStrike">
              <a:solidFill>
                <a:srgbClr val="ffffff"/>
              </a:solidFill>
              <a:latin typeface="Arial"/>
            </a:endParaRPr>
          </a:p>
          <a:p>
            <a:pPr indent="0">
              <a:lnSpc>
                <a:spcPct val="100000"/>
              </a:lnSpc>
              <a:spcAft>
                <a:spcPts val="286"/>
              </a:spcAft>
              <a:buNone/>
              <a:tabLst>
                <a:tab algn="l" pos="0"/>
              </a:tabLst>
            </a:pPr>
            <a:r>
              <a:rPr b="0" lang="tr-TR" sz="2800" spc="-1" strike="noStrike">
                <a:solidFill>
                  <a:srgbClr val="ffffff"/>
                </a:solidFill>
                <a:latin typeface="Arial"/>
              </a:rPr>
              <a:t>a) Reklam </a:t>
            </a:r>
            <a:endParaRPr b="0" lang="tr-TR" sz="2800" spc="-1" strike="noStrike">
              <a:solidFill>
                <a:srgbClr val="ffffff"/>
              </a:solidFill>
              <a:latin typeface="Arial"/>
            </a:endParaRPr>
          </a:p>
          <a:p>
            <a:pPr indent="0">
              <a:lnSpc>
                <a:spcPct val="100000"/>
              </a:lnSpc>
              <a:spcAft>
                <a:spcPts val="286"/>
              </a:spcAft>
              <a:buNone/>
              <a:tabLst>
                <a:tab algn="l" pos="0"/>
              </a:tabLst>
            </a:pPr>
            <a:r>
              <a:rPr b="0" lang="tr-TR" sz="2800" spc="-1" strike="noStrike">
                <a:solidFill>
                  <a:srgbClr val="ffffff"/>
                </a:solidFill>
                <a:latin typeface="Arial"/>
              </a:rPr>
              <a:t>b) Halkla ilişkiler </a:t>
            </a:r>
            <a:endParaRPr b="0" lang="tr-TR" sz="2800" spc="-1" strike="noStrike">
              <a:solidFill>
                <a:srgbClr val="ffffff"/>
              </a:solidFill>
              <a:latin typeface="Arial"/>
            </a:endParaRPr>
          </a:p>
          <a:p>
            <a:pPr indent="0">
              <a:lnSpc>
                <a:spcPct val="100000"/>
              </a:lnSpc>
              <a:spcAft>
                <a:spcPts val="286"/>
              </a:spcAft>
              <a:buNone/>
              <a:tabLst>
                <a:tab algn="l" pos="0"/>
              </a:tabLst>
            </a:pPr>
            <a:r>
              <a:rPr b="0" lang="tr-TR" sz="2800" spc="-1" strike="noStrike">
                <a:solidFill>
                  <a:srgbClr val="ffffff"/>
                </a:solidFill>
                <a:latin typeface="Arial"/>
              </a:rPr>
              <a:t>c) Kişisel satış </a:t>
            </a:r>
            <a:endParaRPr b="0" lang="tr-TR" sz="2800" spc="-1" strike="noStrike">
              <a:solidFill>
                <a:srgbClr val="ffffff"/>
              </a:solidFill>
              <a:latin typeface="Arial"/>
            </a:endParaRPr>
          </a:p>
          <a:p>
            <a:pPr indent="0">
              <a:lnSpc>
                <a:spcPct val="100000"/>
              </a:lnSpc>
              <a:spcAft>
                <a:spcPts val="286"/>
              </a:spcAft>
              <a:buNone/>
              <a:tabLst>
                <a:tab algn="l" pos="0"/>
              </a:tabLst>
            </a:pPr>
            <a:r>
              <a:rPr b="0" lang="tr-TR" sz="2800" spc="-1" strike="noStrike">
                <a:solidFill>
                  <a:srgbClr val="ffffff"/>
                </a:solidFill>
                <a:latin typeface="Arial"/>
              </a:rPr>
              <a:t>d) Sponsorluk </a:t>
            </a:r>
            <a:endParaRPr b="0" lang="tr-TR" sz="2800" spc="-1" strike="noStrike">
              <a:solidFill>
                <a:srgbClr val="ffffff"/>
              </a:solidFill>
              <a:latin typeface="Arial"/>
            </a:endParaRPr>
          </a:p>
          <a:p>
            <a:pPr indent="0">
              <a:lnSpc>
                <a:spcPct val="100000"/>
              </a:lnSpc>
              <a:spcBef>
                <a:spcPts val="1417"/>
              </a:spcBef>
              <a:buNone/>
              <a:tabLst>
                <a:tab algn="l" pos="0"/>
              </a:tabLst>
            </a:pPr>
            <a:r>
              <a:rPr b="0" lang="tr-TR" sz="2800" spc="-1" strike="noStrike">
                <a:solidFill>
                  <a:srgbClr val="ffff00"/>
                </a:solidFill>
                <a:latin typeface="Arial"/>
              </a:rPr>
              <a:t>e) İmaj geliştirme </a:t>
            </a:r>
            <a:endParaRPr b="0" lang="tr-TR" sz="2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Aft>
                <a:spcPts val="281"/>
              </a:spcAft>
              <a:buNone/>
              <a:tabLst>
                <a:tab algn="l" pos="0"/>
              </a:tabLst>
            </a:pPr>
            <a:r>
              <a:rPr b="0" lang="tr-TR" sz="2400" spc="-1" strike="noStrike">
                <a:solidFill>
                  <a:srgbClr val="ffffff"/>
                </a:solidFill>
                <a:latin typeface="Arial"/>
              </a:rPr>
              <a:t>2. Aşağıdakilerden hangisi Türk Dil Kurumuna göre sponsorluğun kelime anlamıdır?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a) Teşvik eden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b) Vaat etmek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c) Söz vermek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00"/>
                </a:solidFill>
                <a:latin typeface="Arial"/>
              </a:rPr>
              <a:t>d) Destekleyicilik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Yükümlülük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2400" spc="-1" strike="noStrike">
                <a:solidFill>
                  <a:srgbClr val="ffffff"/>
                </a:solidFill>
                <a:latin typeface="Arial"/>
              </a:rPr>
              <a:t>3. Sponsorluk, karşılıklı ticari fayda sağlamak amacıyla bir bireyi, organizasyonu, olayı ya da faaliyeti ……………. ya da ………… olarak özel bir kurumun ya da bir kamu kuruluşunun himaye etmesidir. </a:t>
            </a: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Cümlede boş bırakılan yerlere aşağıdakilerden hangileri getirilmelidir?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00"/>
                </a:solidFill>
                <a:latin typeface="Arial"/>
              </a:rPr>
              <a:t>a) Ayni – nakdî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b) Maddi – manevi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c) Doğrudan – dolaylı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d) Sponsor – hami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Nakit – kredili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Aft>
                <a:spcPts val="286"/>
              </a:spcAft>
              <a:buNone/>
              <a:tabLst>
                <a:tab algn="l" pos="0"/>
              </a:tabLst>
            </a:pPr>
            <a:r>
              <a:rPr b="0" lang="tr-TR" sz="2400" spc="-1" strike="noStrike">
                <a:solidFill>
                  <a:srgbClr val="ffffff"/>
                </a:solidFill>
                <a:latin typeface="Arial"/>
              </a:rPr>
              <a:t>4. Aşağıdakilerden hangisi sponsorluğun kurum ya da kuruluşlara sağladığı önemli faydalarından biri değildir?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a) Kurumsal imajı güçlendirmek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00"/>
                </a:solidFill>
                <a:latin typeface="Arial"/>
              </a:rPr>
              <a:t>b) Zengin olduğunu göstermek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c) Yeni bir markayı tanıtmak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d) Toplumsal sorumluluğu yerine getirmek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Kamuoyunda tanınmayı sağlamak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Aft>
                <a:spcPts val="281"/>
              </a:spcAft>
              <a:buNone/>
              <a:tabLst>
                <a:tab algn="l" pos="0"/>
              </a:tabLst>
            </a:pPr>
            <a:r>
              <a:rPr b="0" lang="tr-TR" sz="2400" spc="-1" strike="noStrike">
                <a:solidFill>
                  <a:srgbClr val="ffffff"/>
                </a:solidFill>
                <a:latin typeface="Arial"/>
              </a:rPr>
              <a:t>5. Jiffer ve Roos’un sponsorluk iletişim sürecini açıklamak için geliştirdikleri model aşağıdakilerden hangisidir?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a) A-ERIK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b) A-ERK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00"/>
                </a:solidFill>
                <a:latin typeface="Arial"/>
              </a:rPr>
              <a:t>c) A-ERIC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d) A-ERKA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A-ERCI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Aft>
                <a:spcPts val="286"/>
              </a:spcAft>
              <a:buNone/>
              <a:tabLst>
                <a:tab algn="l" pos="0"/>
              </a:tabLst>
            </a:pPr>
            <a:r>
              <a:rPr b="0" lang="tr-TR" sz="2400" spc="-1" strike="noStrike">
                <a:solidFill>
                  <a:srgbClr val="ffffff"/>
                </a:solidFill>
                <a:latin typeface="Arial"/>
              </a:rPr>
              <a:t>6. Jiffer ve Roos’un geliştirdiği sponsorluk iletişim modeline göre sponsor olunan etkinliğin sponsor kuruluşun amaçları ve hedefleri ile uyuşması veya örtüşmesi hangi ögeyi ifade eder?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a) Teşhir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b) Bütünleşik iletişim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c) İlişki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00"/>
                </a:solidFill>
                <a:latin typeface="Arial"/>
              </a:rPr>
              <a:t>d) Çağrışım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Yaklaşım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7. Reklam, genellikle …………… bir iletişim biçimi olarak değerlendirilir ve tüketiciler, reklamın reklam veren kuruluşun çıkarlarına hizmet ettiğini düşünürler</a:t>
            </a:r>
            <a:r>
              <a:rPr b="0" lang="tr-TR" sz="2400" spc="-1" strike="noStrike">
                <a:solidFill>
                  <a:srgbClr val="ffffff"/>
                </a:solidFill>
                <a:latin typeface="Times New Roman"/>
              </a:rPr>
              <a:t>. </a:t>
            </a: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Cümlede boş bırakılan yere aşağıdakilerden hangisi getirilmelidir?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a) Yararlı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b) Teknik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c) Dolaylı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d) Kârlı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00"/>
                </a:solidFill>
                <a:latin typeface="Arial"/>
              </a:rPr>
              <a:t>e) Ticari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Aft>
                <a:spcPts val="281"/>
              </a:spcAft>
              <a:buNone/>
              <a:tabLst>
                <a:tab algn="l" pos="0"/>
              </a:tabLst>
            </a:pPr>
            <a:r>
              <a:rPr b="0" lang="tr-TR" sz="2400" spc="-1" strike="noStrike">
                <a:solidFill>
                  <a:srgbClr val="ffffff"/>
                </a:solidFill>
                <a:latin typeface="Arial"/>
              </a:rPr>
              <a:t>8. Sponsorluğun ilişkili olduğu alanlar göz önüne alındığında aşağıdakilerden hangisi ile daha yakın bir ilişkisi söz konusudur?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a) Reklam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00"/>
                </a:solidFill>
                <a:latin typeface="Arial"/>
              </a:rPr>
              <a:t>b) Halkla ilişkiler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c) Satış geliştirme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d) Ürün yerleştirme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Kişisel satış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Aft>
                <a:spcPts val="286"/>
              </a:spcAft>
              <a:buNone/>
              <a:tabLst>
                <a:tab algn="l" pos="0"/>
              </a:tabLst>
            </a:pPr>
            <a:r>
              <a:rPr b="0" lang="tr-TR" sz="2400" spc="-1" strike="noStrike">
                <a:solidFill>
                  <a:srgbClr val="ffffff"/>
                </a:solidFill>
                <a:latin typeface="Arial"/>
              </a:rPr>
              <a:t>9. Sponsorluk iletişim sürecinde mesajın niteliğini bozguna uğratan veya kabulünü engelleyen unsur aşağıdakilerden hangisidir?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a) Kirlilik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b) Alıcı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00"/>
                </a:solidFill>
                <a:latin typeface="Arial"/>
              </a:rPr>
              <a:t>c) Gürültü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d) Medya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Kanal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Aft>
                <a:spcPts val="281"/>
              </a:spcAft>
              <a:buNone/>
              <a:tabLst>
                <a:tab algn="l" pos="0"/>
              </a:tabLst>
            </a:pPr>
            <a:r>
              <a:rPr b="0" lang="tr-TR" sz="2400" spc="-1" strike="noStrike">
                <a:solidFill>
                  <a:srgbClr val="ffffff"/>
                </a:solidFill>
                <a:latin typeface="Arial"/>
              </a:rPr>
              <a:t>10. Sponsorluk ve reklam ile ilgili olarak aşağıdakilerden hangisi söylenemez?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00"/>
                </a:solidFill>
                <a:latin typeface="Arial"/>
              </a:rPr>
              <a:t>a) Sponsorluk belli bir ücret karşılığında medyada yer bulur.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b) Sponsorluk reklama göre daha sempatiktir.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c) Sponsorluk topluma katkı sağlar.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d) Reklam kurumsal çıkarı düşünür.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Reklam bencil bir etkinliktir.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Diğer bir ifadeyle </a:t>
            </a:r>
            <a:r>
              <a:rPr b="0" lang="tr-TR" sz="2400" spc="-1" strike="noStrike">
                <a:solidFill>
                  <a:srgbClr val="ffff00"/>
                </a:solidFill>
                <a:latin typeface="Arial"/>
              </a:rPr>
              <a:t>sponsorluk, sponse eden (sponsor) ve edilen olmak üzere tarafları olan iki yönlü bir iş aracıdır.</a:t>
            </a:r>
            <a:r>
              <a:rPr b="0" lang="tr-TR" sz="2400" spc="-1" strike="noStrike">
                <a:solidFill>
                  <a:srgbClr val="ffffff"/>
                </a:solidFill>
                <a:latin typeface="Arial"/>
              </a:rPr>
              <a:t> </a:t>
            </a:r>
            <a:r>
              <a:rPr b="0" i="1" lang="tr-TR" sz="2400" spc="-1" strike="noStrike">
                <a:solidFill>
                  <a:srgbClr val="ffff00"/>
                </a:solidFill>
                <a:latin typeface="Arial"/>
              </a:rPr>
              <a:t>Sponse edilen yürüttüğü faaliyet veya etkinliğe destek bulurken sponse eden de verdiği destek karşılığında satışlarında artış veya prestij kazanmak gibi yararlar sağlamaktadır.</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endParaRPr b="0" lang="tr-TR" sz="1100" spc="-1" strike="noStrike">
              <a:solidFill>
                <a:srgbClr val="ffffff"/>
              </a:solidFill>
              <a:latin typeface="Arial"/>
            </a:endParaRPr>
          </a:p>
          <a:p>
            <a:pPr indent="0">
              <a:lnSpc>
                <a:spcPct val="100000"/>
              </a:lnSpc>
              <a:spcBef>
                <a:spcPts val="1417"/>
              </a:spcBef>
              <a:buNone/>
              <a:tabLst>
                <a:tab algn="l" pos="0"/>
              </a:tabLst>
            </a:pPr>
            <a:endParaRPr b="0" lang="tr-TR" sz="1100" spc="-1" strike="noStrike">
              <a:solidFill>
                <a:srgbClr val="ffffff"/>
              </a:solidFill>
              <a:latin typeface="Arial"/>
            </a:endParaRPr>
          </a:p>
          <a:p>
            <a:pPr indent="0">
              <a:lnSpc>
                <a:spcPct val="100000"/>
              </a:lnSpc>
              <a:spcBef>
                <a:spcPts val="1417"/>
              </a:spcBef>
              <a:buNone/>
              <a:tabLst>
                <a:tab algn="l" pos="0"/>
              </a:tabLst>
            </a:pPr>
            <a:endParaRPr b="0" lang="tr-TR" sz="1100" spc="-1" strike="noStrike">
              <a:solidFill>
                <a:srgbClr val="ffffff"/>
              </a:solidFill>
              <a:latin typeface="Arial"/>
            </a:endParaRPr>
          </a:p>
          <a:p>
            <a:pPr indent="0">
              <a:lnSpc>
                <a:spcPct val="100000"/>
              </a:lnSpc>
              <a:spcBef>
                <a:spcPts val="1417"/>
              </a:spcBef>
              <a:buNone/>
              <a:tabLst>
                <a:tab algn="l" pos="0"/>
              </a:tabLst>
            </a:pPr>
            <a:endParaRPr b="0" lang="tr-TR" sz="1100" spc="-1" strike="noStrike">
              <a:solidFill>
                <a:srgbClr val="ffffff"/>
              </a:solidFill>
              <a:latin typeface="Arial"/>
            </a:endParaRPr>
          </a:p>
          <a:p>
            <a:pPr indent="0">
              <a:lnSpc>
                <a:spcPct val="100000"/>
              </a:lnSpc>
              <a:spcBef>
                <a:spcPts val="1417"/>
              </a:spcBef>
              <a:buNone/>
              <a:tabLst>
                <a:tab algn="l" pos="0"/>
              </a:tabLst>
            </a:pPr>
            <a:endParaRPr b="0" lang="tr-TR" sz="1100" spc="-1" strike="noStrike">
              <a:solidFill>
                <a:srgbClr val="ffffff"/>
              </a:solidFill>
              <a:latin typeface="Arial"/>
            </a:endParaRPr>
          </a:p>
          <a:p>
            <a:pPr indent="0">
              <a:lnSpc>
                <a:spcPct val="100000"/>
              </a:lnSpc>
              <a:spcBef>
                <a:spcPts val="1417"/>
              </a:spcBef>
              <a:buNone/>
              <a:tabLst>
                <a:tab algn="l" pos="0"/>
              </a:tabLst>
            </a:pPr>
            <a:endParaRPr b="0" lang="tr-TR" sz="1100" spc="-1" strike="noStrike">
              <a:solidFill>
                <a:srgbClr val="ffffff"/>
              </a:solidFill>
              <a:latin typeface="Arial"/>
            </a:endParaRPr>
          </a:p>
          <a:p>
            <a:pPr indent="0">
              <a:lnSpc>
                <a:spcPct val="100000"/>
              </a:lnSpc>
              <a:spcBef>
                <a:spcPts val="1417"/>
              </a:spcBef>
              <a:buNone/>
              <a:tabLst>
                <a:tab algn="l" pos="0"/>
              </a:tabLst>
            </a:pPr>
            <a:endParaRPr b="0" lang="tr-TR" sz="1100" spc="-1" strike="noStrike">
              <a:solidFill>
                <a:srgbClr val="ffffff"/>
              </a:solidFill>
              <a:latin typeface="Arial"/>
            </a:endParaRPr>
          </a:p>
          <a:p>
            <a:pPr indent="0">
              <a:lnSpc>
                <a:spcPct val="100000"/>
              </a:lnSpc>
              <a:spcBef>
                <a:spcPts val="1417"/>
              </a:spcBef>
              <a:buNone/>
              <a:tabLst>
                <a:tab algn="l" pos="0"/>
              </a:tabLst>
            </a:pPr>
            <a:endParaRPr b="0" lang="tr-TR" sz="1100" spc="-1" strike="noStrike">
              <a:solidFill>
                <a:srgbClr val="ffffff"/>
              </a:solidFill>
              <a:latin typeface="Arial"/>
            </a:endParaRPr>
          </a:p>
          <a:p>
            <a:pPr indent="0">
              <a:lnSpc>
                <a:spcPct val="100000"/>
              </a:lnSpc>
              <a:spcBef>
                <a:spcPts val="1417"/>
              </a:spcBef>
              <a:buNone/>
              <a:tabLst>
                <a:tab algn="l" pos="0"/>
              </a:tabLst>
            </a:pPr>
            <a:endParaRPr b="0" lang="tr-TR" sz="1100" spc="-1" strike="noStrike">
              <a:solidFill>
                <a:srgbClr val="ffffff"/>
              </a:solidFill>
              <a:latin typeface="Arial"/>
            </a:endParaRPr>
          </a:p>
          <a:p>
            <a:pPr indent="0">
              <a:lnSpc>
                <a:spcPct val="100000"/>
              </a:lnSpc>
              <a:spcBef>
                <a:spcPts val="1417"/>
              </a:spcBef>
              <a:buNone/>
              <a:tabLst>
                <a:tab algn="l" pos="0"/>
              </a:tabLst>
            </a:pPr>
            <a:r>
              <a:rPr b="1" lang="tr-TR" sz="1100" spc="-1" strike="noStrike">
                <a:solidFill>
                  <a:srgbClr val="ffffff"/>
                </a:solidFill>
                <a:latin typeface="Arial"/>
              </a:rPr>
              <a:t>Cevap Anahtarı </a:t>
            </a:r>
            <a:endParaRPr b="0" lang="tr-TR" sz="1100" spc="-1" strike="noStrike">
              <a:solidFill>
                <a:srgbClr val="ffffff"/>
              </a:solidFill>
              <a:latin typeface="Arial"/>
            </a:endParaRPr>
          </a:p>
          <a:p>
            <a:pPr indent="0">
              <a:lnSpc>
                <a:spcPct val="100000"/>
              </a:lnSpc>
              <a:spcBef>
                <a:spcPts val="1417"/>
              </a:spcBef>
              <a:buNone/>
              <a:tabLst>
                <a:tab algn="l" pos="0"/>
              </a:tabLst>
            </a:pPr>
            <a:r>
              <a:rPr b="0" lang="tr-TR" sz="1100" spc="-1" strike="noStrike">
                <a:solidFill>
                  <a:srgbClr val="ffffff"/>
                </a:solidFill>
                <a:latin typeface="Arial"/>
              </a:rPr>
              <a:t>1.e, 2.d, 3.a, 4.b, 5.c, 6.d, 7.e, 8.b, 9.c, 10.a </a:t>
            </a:r>
            <a:endParaRPr b="0" lang="tr-TR" sz="1100" spc="-1" strike="noStrike">
              <a:solidFill>
                <a:srgbClr val="ffffff"/>
              </a:solidFill>
              <a:latin typeface="Arial"/>
            </a:endParaRPr>
          </a:p>
          <a:p>
            <a:pPr indent="0">
              <a:lnSpc>
                <a:spcPct val="100000"/>
              </a:lnSpc>
              <a:spcBef>
                <a:spcPts val="1417"/>
              </a:spcBef>
              <a:buNone/>
              <a:tabLst>
                <a:tab algn="l" pos="0"/>
              </a:tabLst>
            </a:pPr>
            <a:endParaRPr b="0" lang="tr-TR" sz="1100" spc="-1" strike="noStrike">
              <a:solidFill>
                <a:srgbClr val="ffffff"/>
              </a:solidFill>
              <a:latin typeface="Arial"/>
            </a:endParaRPr>
          </a:p>
          <a:p>
            <a:pPr indent="0" algn="just">
              <a:lnSpc>
                <a:spcPct val="100000"/>
              </a:lnSpc>
              <a:spcBef>
                <a:spcPts val="1417"/>
              </a:spcBef>
              <a:buNone/>
              <a:tabLst>
                <a:tab algn="l" pos="0"/>
              </a:tabLst>
            </a:pPr>
            <a:endParaRPr b="0" lang="tr-TR" sz="2000" spc="-1" strike="noStrike">
              <a:solidFill>
                <a:srgbClr val="ffffff"/>
              </a:solidFill>
              <a:latin typeface="Arial"/>
            </a:endParaRPr>
          </a:p>
        </p:txBody>
      </p:sp>
      <p:graphicFrame>
        <p:nvGraphicFramePr>
          <p:cNvPr id="88" name=""/>
          <p:cNvGraphicFramePr/>
          <p:nvPr/>
        </p:nvGraphicFramePr>
        <p:xfrm>
          <a:off x="1974600" y="1860480"/>
          <a:ext cx="6118200" cy="1078200"/>
        </p:xfrm>
        <a:graphic>
          <a:graphicData uri="http://schemas.openxmlformats.org/presentationml/2006/ole">
            <p:oleObj progId="Word.Document.12" r:id="rId1" spid="">
              <p:embed/>
              <p:pic>
                <p:nvPicPr>
                  <p:cNvPr id="89" name="" descr=""/>
                  <p:cNvPicPr/>
                  <p:nvPr/>
                </p:nvPicPr>
                <p:blipFill>
                  <a:blip r:embed="rId2"/>
                  <a:stretch/>
                </p:blipFill>
                <p:spPr>
                  <a:xfrm>
                    <a:off x="1974600" y="1860480"/>
                    <a:ext cx="6118200" cy="1078200"/>
                  </a:xfrm>
                  <a:prstGeom prst="rect">
                    <a:avLst/>
                  </a:prstGeom>
                  <a:ln w="18000">
                    <a:noFill/>
                  </a:ln>
                </p:spPr>
              </p:pic>
            </p:oleObj>
          </a:graphicData>
        </a:graphic>
      </p:graphicFrame>
      <p:graphicFrame>
        <p:nvGraphicFramePr>
          <p:cNvPr id="90" name=""/>
          <p:cNvGraphicFramePr/>
          <p:nvPr/>
        </p:nvGraphicFramePr>
        <p:xfrm>
          <a:off x="1974600" y="1860480"/>
          <a:ext cx="6118200" cy="1078200"/>
        </p:xfrm>
        <a:graphic>
          <a:graphicData uri="http://schemas.openxmlformats.org/presentationml/2006/ole">
            <p:oleObj progId="Word.Document.12" r:id="rId3" spid="">
              <p:embed/>
              <p:pic>
                <p:nvPicPr>
                  <p:cNvPr id="91" name="" descr=""/>
                  <p:cNvPicPr/>
                  <p:nvPr/>
                </p:nvPicPr>
                <p:blipFill>
                  <a:blip r:embed="rId4"/>
                  <a:stretch/>
                </p:blipFill>
                <p:spPr>
                  <a:xfrm>
                    <a:off x="1974600" y="1860480"/>
                    <a:ext cx="6118200" cy="1078200"/>
                  </a:xfrm>
                  <a:prstGeom prst="rect">
                    <a:avLst/>
                  </a:prstGeom>
                  <a:ln w="18000">
                    <a:noFill/>
                  </a:ln>
                </p:spPr>
              </p:pic>
            </p:oleObj>
          </a:graphicData>
        </a:graphic>
      </p:graphicFrame>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1600" spc="-1" strike="noStrike">
                <a:solidFill>
                  <a:srgbClr val="ffff00"/>
                </a:solidFill>
                <a:latin typeface="Arial"/>
              </a:rPr>
              <a:t> </a:t>
            </a:r>
            <a:r>
              <a:rPr b="0" lang="tr-TR" sz="1600" spc="-1" strike="noStrike">
                <a:solidFill>
                  <a:srgbClr val="ffff00"/>
                </a:solidFill>
                <a:latin typeface="Arial"/>
              </a:rPr>
              <a:t>ADİDAS SPOR MALZEMELERİ A.Ş, ADOPEN, AEG, AĞAOĞLU İNŞAAT, AİR TİES, AJANS PRESS, AKBANK, ALARKO HOLDİNG, ALBARAKA TÜRK KATILIM BANK. A.Ş, ALMİRA HOTEL, AMBALAJ SANAYİCİLERİ DERNEĞİ, AMERICAN HOSPITAL, ANADOLU HAYAT EMEKLİLİK A.Ş, ANADOLU ÜNİVERSİTESİ, ARÇELİK A.Ş, AROMA MEYVA SULARI GIDA SAN. A.Ş, ASELSAN, BAYER TÜRK KİMYA SANAYİ LTD,  DEDEMAN ANKARA, ERDEMİR, FİNANSBANK, GÜNEŞ SİGORTA A.Ş, HENKEL, İÇDAŞ ÇELİK ENERJİ ULAŞIM A.Ş, JOLLY TOUR, KALE GRUBU, KOÇTAŞ, LİMAK INTERNATIONAL HOTELS&amp;RESORT, MARMARA BİRLİK, NİLÜFER TURİZM, OPET PETROL, ÖZALTIN ŞİRKETLER GRUBU, PAKMAYA GIDA, SABİHA GÖKÇEN HAVALİMANI İŞLETMELERİ, ŞEKERBANK, TARİŞ, UĞUR DERSHANELERİ, UPS TÜRKİYE, XEROX A.Ş, ZORLU ENERJİ GRUBU.</a:t>
            </a:r>
            <a:endParaRPr b="0" lang="tr-TR" sz="16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nSpc>
                <a:spcPct val="100000"/>
              </a:lnSpc>
              <a:spcBef>
                <a:spcPts val="1417"/>
              </a:spcBef>
              <a:buNone/>
              <a:tabLst>
                <a:tab algn="l" pos="0"/>
              </a:tabLst>
            </a:pPr>
            <a:r>
              <a:rPr b="0" i="1" lang="tr-TR" sz="2400" spc="-1" strike="noStrike">
                <a:solidFill>
                  <a:srgbClr val="ffffff"/>
                </a:solidFill>
                <a:latin typeface="Arial"/>
              </a:rPr>
              <a:t>    </a:t>
            </a:r>
            <a:r>
              <a:rPr b="0" i="1" lang="tr-TR" sz="2400" spc="-1" strike="noStrike">
                <a:solidFill>
                  <a:srgbClr val="ffffff"/>
                </a:solidFill>
                <a:latin typeface="Arial"/>
              </a:rPr>
              <a:t>Kurumların sponsorluk faaliyetlerinde </a:t>
            </a:r>
            <a:r>
              <a:rPr b="0" i="1" lang="tr-TR" sz="2400" spc="-1" strike="noStrike">
                <a:solidFill>
                  <a:srgbClr val="ffff00"/>
                </a:solidFill>
                <a:latin typeface="Arial"/>
              </a:rPr>
              <a:t>iki temel amacın</a:t>
            </a:r>
            <a:r>
              <a:rPr b="0" i="1" lang="tr-TR" sz="2400" spc="-1" strike="noStrike">
                <a:solidFill>
                  <a:srgbClr val="ffffff"/>
                </a:solidFill>
                <a:latin typeface="Arial"/>
              </a:rPr>
              <a:t> giderek daha fazla önem kazandığı söylenebilir. </a:t>
            </a:r>
            <a:r>
              <a:rPr b="0" i="1" lang="tr-TR" sz="2400" spc="-1" strike="noStrike">
                <a:solidFill>
                  <a:srgbClr val="ffff00"/>
                </a:solidFill>
                <a:latin typeface="Arial"/>
              </a:rPr>
              <a:t>Bunlar, marka farkındalığı yaratılması ve marka imajının güçlendirilmesidir.</a:t>
            </a:r>
            <a:r>
              <a:rPr b="0" i="1"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Bu bağlamda, </a:t>
            </a:r>
            <a:r>
              <a:rPr b="0" lang="tr-TR" sz="2400" spc="-1" strike="noStrike">
                <a:solidFill>
                  <a:srgbClr val="ffff00"/>
                </a:solidFill>
                <a:latin typeface="Arial"/>
              </a:rPr>
              <a:t>sponsorluk faaliyeti ile farkındalık yaratmak ve faaliyet sonrasında tüketicilerin markayı ne kadar hatırladıkları önemli hâle gelmektedir.</a:t>
            </a:r>
            <a:r>
              <a:rPr b="0" lang="tr-TR" sz="2400" spc="-1" strike="noStrike">
                <a:solidFill>
                  <a:srgbClr val="ffffff"/>
                </a:solidFill>
                <a:latin typeface="Arial"/>
              </a:rPr>
              <a:t> Zaten sponsorluk, </a:t>
            </a:r>
            <a:r>
              <a:rPr b="0" lang="tr-TR" sz="2400" spc="-1" strike="noStrike">
                <a:solidFill>
                  <a:srgbClr val="ffff00"/>
                </a:solidFill>
                <a:latin typeface="Arial"/>
              </a:rPr>
              <a:t>markaya yönelik sempati ve güveni artırıcı bir rol üstlenmektedir.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Bu noktadan hareketle, iyi planlanmış ve organize edilmiş, toplumsal amaç taşıyan bir sponsorluk faaliyetinin diğer pazarlama iletişimi araçlarına göre </a:t>
            </a:r>
            <a:r>
              <a:rPr b="0" lang="tr-TR" sz="2400" spc="-1" strike="noStrike">
                <a:solidFill>
                  <a:srgbClr val="b4c7dc"/>
                </a:solidFill>
                <a:latin typeface="Arial"/>
              </a:rPr>
              <a:t>daha fazla etkinliğe</a:t>
            </a:r>
            <a:r>
              <a:rPr b="0" lang="tr-TR" sz="2400" spc="-1" strike="noStrike">
                <a:solidFill>
                  <a:srgbClr val="ffff00"/>
                </a:solidFill>
                <a:latin typeface="Arial"/>
              </a:rPr>
              <a:t> sahip olduğu ifade edilebilir. Çünkü, sponsorlukla sadece toplumsal bir sorumluluk gerçekleştirilmemekte, kurum ve kişiyle bütünleştirme, bir sinerji oluşturma ve karşılıklı alışverişe dayalı bir sistem yaratma çabası güdülmekte ve bu çabalar kuruma prestij kazandırmaktadır.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Sponsorluk +sinerji+ karşılıklı alışveriş+sponsor prestiji+ toplumsal fayda oluşma</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p:nvPr>
        </p:nvSpPr>
        <p:spPr>
          <a:xfrm>
            <a:off x="368280" y="139680"/>
            <a:ext cx="8977680" cy="5137560"/>
          </a:xfrm>
          <a:prstGeom prst="rect">
            <a:avLst/>
          </a:prstGeom>
          <a:noFill/>
          <a:ln w="0">
            <a:noFill/>
          </a:ln>
        </p:spPr>
        <p:txBody>
          <a:bodyPr lIns="0" rIns="0" tIns="0" bIns="0" anchor="t">
            <a:normAutofit/>
          </a:bodyPr>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Kısaca, sponsorluk faaliyeti kurum veya ürünle ilgili </a:t>
            </a:r>
            <a:r>
              <a:rPr b="0" lang="tr-TR" sz="2400" spc="-1" strike="noStrike">
                <a:solidFill>
                  <a:srgbClr val="ffff00"/>
                </a:solidFill>
                <a:latin typeface="Arial"/>
              </a:rPr>
              <a:t>güçlü bir imaj</a:t>
            </a:r>
            <a:r>
              <a:rPr b="0" lang="tr-TR" sz="2400" spc="-1" strike="noStrike">
                <a:solidFill>
                  <a:srgbClr val="ffffff"/>
                </a:solidFill>
                <a:latin typeface="Arial"/>
              </a:rPr>
              <a:t> oluşturmakta ve bir </a:t>
            </a:r>
            <a:r>
              <a:rPr b="0" lang="tr-TR" sz="2400" spc="-1" strike="noStrike">
                <a:solidFill>
                  <a:srgbClr val="ffff00"/>
                </a:solidFill>
                <a:latin typeface="Arial"/>
              </a:rPr>
              <a:t>pazarlama iletişimi aracı</a:t>
            </a:r>
            <a:r>
              <a:rPr b="0" lang="tr-TR" sz="2400" spc="-1" strike="noStrike">
                <a:solidFill>
                  <a:srgbClr val="ffffff"/>
                </a:solidFill>
                <a:latin typeface="Arial"/>
              </a:rPr>
              <a:t> olarak dolaylı yoldan </a:t>
            </a:r>
            <a:r>
              <a:rPr b="0" lang="tr-TR" sz="2400" spc="-1" strike="noStrike">
                <a:solidFill>
                  <a:srgbClr val="ffff00"/>
                </a:solidFill>
                <a:latin typeface="Arial"/>
              </a:rPr>
              <a:t>satın alma duygusunu</a:t>
            </a:r>
            <a:r>
              <a:rPr b="0" lang="tr-TR" sz="2400" spc="-1" strike="noStrike">
                <a:solidFill>
                  <a:srgbClr val="ffffff"/>
                </a:solidFill>
                <a:latin typeface="Arial"/>
              </a:rPr>
              <a:t> etkilemektedir. </a:t>
            </a: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559</TotalTime>
  <Application>LibreOffice/7.4.3.2$Windows_x86 LibreOffice_project/1048a8393ae2eeec98dff31b5c133c5f1d08b890</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2024-02-24T12:41:21Z</dcterms:created>
  <dc:creator/>
  <dc:description/>
  <dc:language>tr-TR</dc:language>
  <cp:lastModifiedBy/>
  <dcterms:modified xsi:type="dcterms:W3CDTF">2024-03-28T18:05:11Z</dcterms:modified>
  <cp:revision>27</cp:revision>
  <dc:subject/>
  <dc:title>Lights</dc:title>
</cp:coreProperties>
</file>

<file path=docProps/custom.xml><?xml version="1.0" encoding="utf-8"?>
<Properties xmlns="http://schemas.openxmlformats.org/officeDocument/2006/custom-properties" xmlns:vt="http://schemas.openxmlformats.org/officeDocument/2006/docPropsVTypes"/>
</file>