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5" r:id="rId41"/>
    <p:sldId id="326" r:id="rId42"/>
    <p:sldId id="327" r:id="rId43"/>
    <p:sldId id="328" r:id="rId44"/>
    <p:sldId id="329" r:id="rId4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37" autoAdjust="0"/>
  </p:normalViewPr>
  <p:slideViewPr>
    <p:cSldViewPr snapToGrid="0">
      <p:cViewPr varScale="1">
        <p:scale>
          <a:sx n="75" d="100"/>
          <a:sy n="75" d="100"/>
        </p:scale>
        <p:origin x="516" y="54"/>
      </p:cViewPr>
      <p:guideLst/>
    </p:cSldViewPr>
  </p:slideViewPr>
  <p:outlineViewPr>
    <p:cViewPr>
      <p:scale>
        <a:sx n="33" d="100"/>
        <a:sy n="33" d="100"/>
      </p:scale>
      <p:origin x="0" y="-419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138C94D-1615-4951-A204-C57D2F5BA0F4}" type="datetimeFigureOut">
              <a:rPr lang="tr-TR" smtClean="0"/>
              <a:t>21.02.2025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449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21.02.2025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481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38C94D-1615-4951-A204-C57D2F5BA0F4}" type="datetimeFigureOut">
              <a:rPr lang="tr-TR" smtClean="0"/>
              <a:t>21.02.2025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0459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38C94D-1615-4951-A204-C57D2F5BA0F4}" type="datetimeFigureOut">
              <a:rPr lang="tr-TR" smtClean="0"/>
              <a:t>21.02.2025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173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38C94D-1615-4951-A204-C57D2F5BA0F4}" type="datetimeFigureOut">
              <a:rPr lang="tr-TR" smtClean="0"/>
              <a:t>21.02.2025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1303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21.02.2025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6330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21.02.2025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7591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21.02.2025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5731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38C94D-1615-4951-A204-C57D2F5BA0F4}" type="datetimeFigureOut">
              <a:rPr lang="tr-TR" smtClean="0"/>
              <a:t>21.02.2025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418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21.02.2025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902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38C94D-1615-4951-A204-C57D2F5BA0F4}" type="datetimeFigureOut">
              <a:rPr lang="tr-TR" smtClean="0"/>
              <a:t>21.02.2025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321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21.02.2025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159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21.02.2025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2158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21.02.2025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3829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21.02.2025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2279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21.02.2025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8748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21.02.2025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737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8C94D-1615-4951-A204-C57D2F5BA0F4}" type="datetimeFigureOut">
              <a:rPr lang="tr-TR" smtClean="0"/>
              <a:t>21.02.2025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46774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b="1" dirty="0" smtClean="0"/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 smtClean="0">
                <a:solidFill>
                  <a:srgbClr val="FFFF00"/>
                </a:solidFill>
              </a:rPr>
              <a:t>MARKA</a:t>
            </a:r>
            <a:r>
              <a:rPr lang="tr-TR" sz="2400" b="1" dirty="0">
                <a:solidFill>
                  <a:srgbClr val="FFFF00"/>
                </a:solidFill>
              </a:rPr>
              <a:t>, MARKALAMA KAVRAMI, ÖNEMİ VE FAYDALARI</a:t>
            </a:r>
            <a:endParaRPr lang="tr-TR" sz="2400" dirty="0">
              <a:solidFill>
                <a:srgbClr val="FFFF00"/>
              </a:solidFill>
            </a:endParaRP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>
                <a:solidFill>
                  <a:srgbClr val="FFFF00"/>
                </a:solidFill>
              </a:rPr>
              <a:t>1. Marka Kavramı ve Tanımı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400" dirty="0"/>
              <a:t>Marka, </a:t>
            </a:r>
            <a:r>
              <a:rPr lang="tr-TR" sz="2400" dirty="0">
                <a:solidFill>
                  <a:schemeClr val="accent6"/>
                </a:solidFill>
              </a:rPr>
              <a:t>bir satıcının veya satıcılar grubunun ürün veya hizmetlerini tanımlayan ve rakiplerinden ayırt etmeyi amaçlayan bir </a:t>
            </a:r>
            <a:r>
              <a:rPr lang="tr-TR" sz="2400" dirty="0">
                <a:solidFill>
                  <a:schemeClr val="accent3"/>
                </a:solidFill>
              </a:rPr>
              <a:t>isim, terim, sembol, tasarım veya bunların kombinasyonudur.</a:t>
            </a:r>
          </a:p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287" y="3836987"/>
            <a:ext cx="2703513" cy="270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25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 smtClean="0">
                <a:solidFill>
                  <a:srgbClr val="FFFF00"/>
                </a:solidFill>
              </a:rPr>
              <a:t>3.3</a:t>
            </a:r>
            <a:r>
              <a:rPr lang="tr-TR" sz="2400" b="1" dirty="0">
                <a:solidFill>
                  <a:srgbClr val="FFFF00"/>
                </a:solidFill>
              </a:rPr>
              <a:t>. Perakendeciye Sağladığı </a:t>
            </a:r>
            <a:r>
              <a:rPr lang="tr-TR" sz="2400" b="1" dirty="0" smtClean="0">
                <a:solidFill>
                  <a:srgbClr val="FFFF00"/>
                </a:solidFill>
              </a:rPr>
              <a:t>Faydalar</a:t>
            </a:r>
          </a:p>
          <a:p>
            <a:pPr indent="228600" algn="just">
              <a:lnSpc>
                <a:spcPct val="150000"/>
              </a:lnSpc>
            </a:pPr>
            <a:r>
              <a:rPr lang="tr-TR" sz="2400" dirty="0" smtClean="0">
                <a:solidFill>
                  <a:schemeClr val="accent6"/>
                </a:solidFill>
              </a:rPr>
              <a:t>Bilinen </a:t>
            </a:r>
            <a:r>
              <a:rPr lang="tr-TR" sz="2400" dirty="0">
                <a:solidFill>
                  <a:schemeClr val="accent6"/>
                </a:solidFill>
              </a:rPr>
              <a:t>markalar, perakendecilerin satışlarını artırır </a:t>
            </a:r>
            <a:r>
              <a:rPr lang="tr-TR" sz="2400" dirty="0"/>
              <a:t>(</a:t>
            </a:r>
            <a:r>
              <a:rPr lang="tr-TR" sz="2400" dirty="0">
                <a:solidFill>
                  <a:schemeClr val="accent6"/>
                </a:solidFill>
              </a:rPr>
              <a:t>Örneğin</a:t>
            </a:r>
            <a:r>
              <a:rPr lang="tr-TR" sz="2400" dirty="0"/>
              <a:t>, </a:t>
            </a:r>
            <a:r>
              <a:rPr lang="tr-TR" sz="2400" dirty="0">
                <a:solidFill>
                  <a:srgbClr val="FFFF00"/>
                </a:solidFill>
              </a:rPr>
              <a:t>Amazon</a:t>
            </a:r>
            <a:r>
              <a:rPr lang="tr-TR" sz="2400" dirty="0"/>
              <a:t>, </a:t>
            </a:r>
            <a:r>
              <a:rPr lang="tr-TR" sz="2400" dirty="0">
                <a:solidFill>
                  <a:schemeClr val="accent3"/>
                </a:solidFill>
              </a:rPr>
              <a:t>dünya çapında birçok markayla çalışarak online alışveriş sektörünü </a:t>
            </a:r>
            <a:r>
              <a:rPr lang="tr-TR" sz="2400" dirty="0" err="1">
                <a:solidFill>
                  <a:srgbClr val="00B0F0"/>
                </a:solidFill>
              </a:rPr>
              <a:t>domine</a:t>
            </a:r>
            <a:r>
              <a:rPr lang="tr-TR" sz="2400" dirty="0"/>
              <a:t> etmektedir.)</a:t>
            </a:r>
            <a:endParaRPr lang="tr-TR" sz="24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425" y="3398512"/>
            <a:ext cx="3249712" cy="314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90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  <a:p>
            <a:pPr indent="228600" algn="just">
              <a:lnSpc>
                <a:spcPct val="150000"/>
              </a:lnSpc>
            </a:pPr>
            <a:r>
              <a:rPr lang="tr-TR" sz="2400" dirty="0" smtClean="0">
                <a:solidFill>
                  <a:srgbClr val="00B0F0"/>
                </a:solidFill>
              </a:rPr>
              <a:t>Tüketicilerin </a:t>
            </a:r>
            <a:r>
              <a:rPr lang="tr-TR" sz="2400" dirty="0">
                <a:solidFill>
                  <a:srgbClr val="00B0F0"/>
                </a:solidFill>
              </a:rPr>
              <a:t>satın alma kararlarını etkiler </a:t>
            </a:r>
            <a:r>
              <a:rPr lang="tr-TR" sz="2400" dirty="0"/>
              <a:t>(</a:t>
            </a:r>
            <a:r>
              <a:rPr lang="tr-TR" sz="2400" dirty="0">
                <a:solidFill>
                  <a:srgbClr val="00B0F0"/>
                </a:solidFill>
              </a:rPr>
              <a:t>Örneğin</a:t>
            </a:r>
            <a:r>
              <a:rPr lang="tr-TR" sz="2400" dirty="0"/>
              <a:t>, </a:t>
            </a:r>
            <a:r>
              <a:rPr lang="tr-TR" sz="2400" dirty="0">
                <a:solidFill>
                  <a:srgbClr val="FFFF00"/>
                </a:solidFill>
              </a:rPr>
              <a:t>Apple </a:t>
            </a:r>
            <a:r>
              <a:rPr lang="tr-TR" sz="2400" dirty="0" err="1">
                <a:solidFill>
                  <a:srgbClr val="FFFF00"/>
                </a:solidFill>
              </a:rPr>
              <a:t>Store</a:t>
            </a:r>
            <a:r>
              <a:rPr lang="tr-TR" sz="2400" dirty="0"/>
              <a:t>, </a:t>
            </a:r>
            <a:r>
              <a:rPr lang="tr-TR" sz="2400" dirty="0">
                <a:solidFill>
                  <a:schemeClr val="accent3"/>
                </a:solidFill>
              </a:rPr>
              <a:t>sadece Apple ürünlerini sergileyerek tüketici deneyimini</a:t>
            </a:r>
            <a:r>
              <a:rPr lang="tr-TR" sz="2400" dirty="0"/>
              <a:t> yönlendirmektedir</a:t>
            </a:r>
            <a:r>
              <a:rPr lang="tr-TR" sz="2400" dirty="0" smtClean="0"/>
              <a:t>.)</a:t>
            </a:r>
          </a:p>
          <a:p>
            <a:pPr indent="228600" algn="just">
              <a:lnSpc>
                <a:spcPct val="150000"/>
              </a:lnSpc>
            </a:pPr>
            <a:r>
              <a:rPr lang="tr-TR" sz="2400" dirty="0" smtClean="0">
                <a:solidFill>
                  <a:srgbClr val="00B0F0"/>
                </a:solidFill>
              </a:rPr>
              <a:t>Markalı </a:t>
            </a:r>
            <a:r>
              <a:rPr lang="tr-TR" sz="2400" dirty="0">
                <a:solidFill>
                  <a:srgbClr val="00B0F0"/>
                </a:solidFill>
              </a:rPr>
              <a:t>ürünlerin stok devir hızını artırır </a:t>
            </a:r>
            <a:r>
              <a:rPr lang="tr-TR" sz="2400" dirty="0"/>
              <a:t>(</a:t>
            </a:r>
            <a:r>
              <a:rPr lang="tr-TR" sz="2400" dirty="0">
                <a:solidFill>
                  <a:srgbClr val="00B0F0"/>
                </a:solidFill>
              </a:rPr>
              <a:t>Örneğin</a:t>
            </a:r>
            <a:r>
              <a:rPr lang="tr-TR" sz="2400" dirty="0"/>
              <a:t>, </a:t>
            </a:r>
            <a:r>
              <a:rPr lang="tr-TR" sz="2400" dirty="0">
                <a:solidFill>
                  <a:srgbClr val="FFFF00"/>
                </a:solidFill>
              </a:rPr>
              <a:t>Zara</a:t>
            </a:r>
            <a:r>
              <a:rPr lang="tr-TR" sz="2400" dirty="0"/>
              <a:t>, </a:t>
            </a:r>
            <a:r>
              <a:rPr lang="tr-TR" sz="2400" dirty="0">
                <a:solidFill>
                  <a:schemeClr val="accent3"/>
                </a:solidFill>
              </a:rPr>
              <a:t>hızlı moda anlayışıyla trendleri yakalayarak stoklarını sürekli </a:t>
            </a:r>
            <a:r>
              <a:rPr lang="tr-TR" sz="2400" dirty="0"/>
              <a:t>yenilemektedir.)</a:t>
            </a:r>
            <a:endParaRPr lang="tr-TR" sz="24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887" y="3568700"/>
            <a:ext cx="3052151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83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  <a:p>
            <a:pPr marL="0" indent="457200">
              <a:lnSpc>
                <a:spcPct val="150000"/>
              </a:lnSpc>
              <a:buNone/>
            </a:pPr>
            <a:endParaRPr lang="tr-TR" sz="2400" dirty="0"/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 smtClean="0">
                <a:solidFill>
                  <a:srgbClr val="FFFF00"/>
                </a:solidFill>
              </a:rPr>
              <a:t>4</a:t>
            </a:r>
            <a:r>
              <a:rPr lang="tr-TR" sz="2400" b="1" dirty="0">
                <a:solidFill>
                  <a:srgbClr val="FFFF00"/>
                </a:solidFill>
              </a:rPr>
              <a:t>. Marka Kimliği ve Marka </a:t>
            </a:r>
            <a:r>
              <a:rPr lang="tr-TR" sz="2400" b="1" dirty="0" smtClean="0">
                <a:solidFill>
                  <a:srgbClr val="FFFF00"/>
                </a:solidFill>
              </a:rPr>
              <a:t>İmajı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400" dirty="0" smtClean="0">
                <a:solidFill>
                  <a:schemeClr val="accent6"/>
                </a:solidFill>
              </a:rPr>
              <a:t>Marka </a:t>
            </a:r>
            <a:r>
              <a:rPr lang="tr-TR" sz="2400" dirty="0">
                <a:solidFill>
                  <a:schemeClr val="accent6"/>
                </a:solidFill>
              </a:rPr>
              <a:t>kimliği</a:t>
            </a:r>
            <a:r>
              <a:rPr lang="tr-TR" sz="2400" dirty="0"/>
              <a:t>, </a:t>
            </a:r>
            <a:r>
              <a:rPr lang="tr-TR" sz="2400" dirty="0">
                <a:solidFill>
                  <a:schemeClr val="accent3"/>
                </a:solidFill>
              </a:rPr>
              <a:t>markanın öznelliğini, temel değerlerini ve pazarlama stratejisini yansıtan </a:t>
            </a:r>
            <a:r>
              <a:rPr lang="tr-TR" sz="2400" dirty="0"/>
              <a:t>bir kavramdır. </a:t>
            </a:r>
            <a:r>
              <a:rPr lang="tr-TR" sz="2400" dirty="0">
                <a:solidFill>
                  <a:schemeClr val="accent6"/>
                </a:solidFill>
              </a:rPr>
              <a:t>Firma tarafından belirlenen marka kimliği</a:t>
            </a:r>
            <a:r>
              <a:rPr lang="tr-TR" sz="2400" dirty="0"/>
              <a:t>, tüketicilere </a:t>
            </a:r>
            <a:r>
              <a:rPr lang="tr-TR" sz="2400" dirty="0">
                <a:solidFill>
                  <a:schemeClr val="accent3"/>
                </a:solidFill>
              </a:rPr>
              <a:t>belirli bir mesaj iletmek için</a:t>
            </a:r>
            <a:r>
              <a:rPr lang="tr-TR" sz="2400" dirty="0"/>
              <a:t> oluşturulur.</a:t>
            </a: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833414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400" dirty="0" smtClean="0"/>
              <a:t>Öte </a:t>
            </a:r>
            <a:r>
              <a:rPr lang="tr-TR" sz="2400" dirty="0"/>
              <a:t>yandan </a:t>
            </a:r>
            <a:r>
              <a:rPr lang="tr-TR" sz="2400" dirty="0">
                <a:solidFill>
                  <a:schemeClr val="accent6"/>
                </a:solidFill>
              </a:rPr>
              <a:t>marka imajı, </a:t>
            </a:r>
            <a:r>
              <a:rPr lang="tr-TR" sz="2400" dirty="0">
                <a:solidFill>
                  <a:schemeClr val="accent3"/>
                </a:solidFill>
              </a:rPr>
              <a:t>tüketicilerin markaya yüklediği anlam ve çağrışımların</a:t>
            </a:r>
            <a:r>
              <a:rPr lang="tr-TR" sz="2400" dirty="0">
                <a:solidFill>
                  <a:schemeClr val="accent6"/>
                </a:solidFill>
              </a:rPr>
              <a:t> </a:t>
            </a:r>
            <a:r>
              <a:rPr lang="tr-TR" sz="2400" dirty="0"/>
              <a:t>toplamıdır. </a:t>
            </a:r>
            <a:r>
              <a:rPr lang="tr-TR" sz="2400" dirty="0">
                <a:solidFill>
                  <a:schemeClr val="accent6"/>
                </a:solidFill>
              </a:rPr>
              <a:t>Örneğin</a:t>
            </a:r>
            <a:r>
              <a:rPr lang="tr-TR" sz="2400" dirty="0"/>
              <a:t>, </a:t>
            </a:r>
            <a:r>
              <a:rPr lang="tr-TR" sz="2400" dirty="0">
                <a:solidFill>
                  <a:srgbClr val="FFFF00"/>
                </a:solidFill>
              </a:rPr>
              <a:t>Mercedes-Benz</a:t>
            </a:r>
            <a:r>
              <a:rPr lang="tr-TR" sz="2400" dirty="0">
                <a:solidFill>
                  <a:schemeClr val="accent3"/>
                </a:solidFill>
              </a:rPr>
              <a:t>, lüks ve güvenilirlik mesajını bilinçli olarak verirken, tüketiciler de onu yüksek kalite ve prestij </a:t>
            </a:r>
            <a:r>
              <a:rPr lang="tr-TR" sz="2400" dirty="0"/>
              <a:t>ile ilişkilendirir.</a:t>
            </a:r>
            <a:endParaRPr lang="tr-TR" sz="24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637" y="3116262"/>
            <a:ext cx="3669750" cy="352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0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 smtClean="0">
                <a:solidFill>
                  <a:srgbClr val="FFFF00"/>
                </a:solidFill>
              </a:rPr>
              <a:t>5</a:t>
            </a:r>
            <a:r>
              <a:rPr lang="tr-TR" sz="2400" b="1" dirty="0">
                <a:solidFill>
                  <a:srgbClr val="FFFF00"/>
                </a:solidFill>
              </a:rPr>
              <a:t>. Marka Kimliğini Etkileyen </a:t>
            </a:r>
            <a:r>
              <a:rPr lang="tr-TR" sz="2400" b="1" dirty="0" smtClean="0">
                <a:solidFill>
                  <a:srgbClr val="FFFF00"/>
                </a:solidFill>
              </a:rPr>
              <a:t>Unsurlar</a:t>
            </a:r>
          </a:p>
          <a:p>
            <a:pPr indent="228600" algn="just">
              <a:lnSpc>
                <a:spcPct val="150000"/>
              </a:lnSpc>
            </a:pPr>
            <a:r>
              <a:rPr lang="tr-TR" sz="2400" dirty="0" smtClean="0">
                <a:solidFill>
                  <a:schemeClr val="accent6"/>
                </a:solidFill>
              </a:rPr>
              <a:t>Marka </a:t>
            </a:r>
            <a:r>
              <a:rPr lang="tr-TR" sz="2400" dirty="0">
                <a:solidFill>
                  <a:schemeClr val="accent6"/>
                </a:solidFill>
              </a:rPr>
              <a:t>adı, logosu, renkleri ve sembolleri </a:t>
            </a:r>
            <a:r>
              <a:rPr lang="tr-TR" sz="2400" dirty="0"/>
              <a:t>(</a:t>
            </a:r>
            <a:r>
              <a:rPr lang="tr-TR" sz="2400" dirty="0">
                <a:solidFill>
                  <a:schemeClr val="accent6"/>
                </a:solidFill>
              </a:rPr>
              <a:t>Örneğin</a:t>
            </a:r>
            <a:r>
              <a:rPr lang="tr-TR" sz="2400" dirty="0"/>
              <a:t>, </a:t>
            </a:r>
            <a:r>
              <a:rPr lang="tr-TR" sz="2400" dirty="0">
                <a:solidFill>
                  <a:srgbClr val="FFFF00"/>
                </a:solidFill>
              </a:rPr>
              <a:t>Coca-Cola</a:t>
            </a:r>
            <a:r>
              <a:rPr lang="tr-TR" sz="2400" dirty="0"/>
              <a:t>, </a:t>
            </a:r>
            <a:r>
              <a:rPr lang="tr-T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kırmızı</a:t>
            </a:r>
            <a:r>
              <a:rPr lang="tr-TR" sz="2400" dirty="0">
                <a:solidFill>
                  <a:schemeClr val="accent3"/>
                </a:solidFill>
              </a:rPr>
              <a:t> ve </a:t>
            </a:r>
            <a:r>
              <a:rPr lang="tr-TR" sz="2400" dirty="0"/>
              <a:t>beyaz</a:t>
            </a:r>
            <a:r>
              <a:rPr lang="tr-TR" sz="2400" dirty="0">
                <a:solidFill>
                  <a:schemeClr val="accent3"/>
                </a:solidFill>
              </a:rPr>
              <a:t> renkleriyle hemen tanınan bir marka </a:t>
            </a:r>
            <a:r>
              <a:rPr lang="tr-TR" sz="2400" dirty="0"/>
              <a:t>olmuştur</a:t>
            </a:r>
            <a:r>
              <a:rPr lang="tr-TR" sz="2400" dirty="0" smtClean="0"/>
              <a:t>.)</a:t>
            </a:r>
          </a:p>
          <a:p>
            <a:pPr indent="228600" algn="just">
              <a:lnSpc>
                <a:spcPct val="150000"/>
              </a:lnSpc>
            </a:pPr>
            <a:r>
              <a:rPr lang="tr-TR" sz="2400" dirty="0" smtClean="0">
                <a:solidFill>
                  <a:schemeClr val="accent6"/>
                </a:solidFill>
              </a:rPr>
              <a:t>Ürün </a:t>
            </a:r>
            <a:r>
              <a:rPr lang="tr-TR" sz="2400" dirty="0">
                <a:solidFill>
                  <a:schemeClr val="accent6"/>
                </a:solidFill>
              </a:rPr>
              <a:t>kalitesi ve farklılığı </a:t>
            </a:r>
            <a:r>
              <a:rPr lang="tr-TR" sz="2400" dirty="0"/>
              <a:t>(</a:t>
            </a:r>
            <a:r>
              <a:rPr lang="tr-TR" sz="2400" dirty="0">
                <a:solidFill>
                  <a:schemeClr val="accent6"/>
                </a:solidFill>
              </a:rPr>
              <a:t>Örneğin</a:t>
            </a:r>
            <a:r>
              <a:rPr lang="tr-TR" sz="2400" dirty="0"/>
              <a:t>, </a:t>
            </a:r>
            <a:r>
              <a:rPr lang="tr-TR" sz="2400" dirty="0" err="1">
                <a:solidFill>
                  <a:srgbClr val="FFFF00"/>
                </a:solidFill>
              </a:rPr>
              <a:t>Dyson</a:t>
            </a:r>
            <a:r>
              <a:rPr lang="tr-TR" sz="2400" dirty="0"/>
              <a:t>, </a:t>
            </a:r>
            <a:r>
              <a:rPr lang="tr-TR" sz="2400" dirty="0">
                <a:solidFill>
                  <a:schemeClr val="accent3"/>
                </a:solidFill>
              </a:rPr>
              <a:t>yenilikçi ve kaliteli elektrikli süpürgeleriyle </a:t>
            </a:r>
            <a:r>
              <a:rPr lang="tr-TR" sz="2400" dirty="0"/>
              <a:t>bilinir.)</a:t>
            </a:r>
            <a:endParaRPr lang="tr-TR" sz="24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675" y="3860800"/>
            <a:ext cx="2869693" cy="289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95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  <a:p>
            <a:pPr indent="228600" algn="just">
              <a:lnSpc>
                <a:spcPct val="150000"/>
              </a:lnSpc>
            </a:pPr>
            <a:r>
              <a:rPr lang="tr-TR" sz="2400" dirty="0" smtClean="0">
                <a:solidFill>
                  <a:schemeClr val="accent6"/>
                </a:solidFill>
              </a:rPr>
              <a:t>Tüketici </a:t>
            </a:r>
            <a:r>
              <a:rPr lang="tr-TR" sz="2400" dirty="0">
                <a:solidFill>
                  <a:schemeClr val="accent6"/>
                </a:solidFill>
              </a:rPr>
              <a:t>deneyimi ve algısı </a:t>
            </a:r>
            <a:r>
              <a:rPr lang="tr-TR" sz="2400" dirty="0"/>
              <a:t>(</a:t>
            </a:r>
            <a:r>
              <a:rPr lang="tr-TR" sz="2400" dirty="0">
                <a:solidFill>
                  <a:schemeClr val="accent6"/>
                </a:solidFill>
              </a:rPr>
              <a:t>Örneğin</a:t>
            </a:r>
            <a:r>
              <a:rPr lang="tr-TR" sz="2400" dirty="0"/>
              <a:t>, </a:t>
            </a:r>
            <a:r>
              <a:rPr lang="tr-TR" sz="2400" dirty="0" err="1">
                <a:solidFill>
                  <a:srgbClr val="FFFF00"/>
                </a:solidFill>
              </a:rPr>
              <a:t>Airbnb</a:t>
            </a:r>
            <a:r>
              <a:rPr lang="tr-TR" sz="2400" dirty="0"/>
              <a:t>, </a:t>
            </a:r>
            <a:r>
              <a:rPr lang="tr-TR" sz="2400" dirty="0">
                <a:solidFill>
                  <a:schemeClr val="accent3"/>
                </a:solidFill>
              </a:rPr>
              <a:t>seyahat konaklamalarında sıcak ve kişisel bir deneyim sunarak geleneksel otellerden </a:t>
            </a:r>
            <a:r>
              <a:rPr lang="tr-TR" sz="2400" dirty="0"/>
              <a:t>farklılaşmıştır</a:t>
            </a:r>
            <a:r>
              <a:rPr lang="tr-TR" sz="2400" dirty="0" smtClean="0"/>
              <a:t>.)</a:t>
            </a:r>
          </a:p>
          <a:p>
            <a:pPr indent="228600" algn="just">
              <a:lnSpc>
                <a:spcPct val="150000"/>
              </a:lnSpc>
            </a:pPr>
            <a:r>
              <a:rPr lang="tr-TR" sz="2400" dirty="0" smtClean="0">
                <a:solidFill>
                  <a:schemeClr val="accent6"/>
                </a:solidFill>
              </a:rPr>
              <a:t>Reklam </a:t>
            </a:r>
            <a:r>
              <a:rPr lang="tr-TR" sz="2400" dirty="0">
                <a:solidFill>
                  <a:schemeClr val="accent6"/>
                </a:solidFill>
              </a:rPr>
              <a:t>ve pazarlama stratejileri </a:t>
            </a:r>
            <a:r>
              <a:rPr lang="tr-TR" sz="2400" dirty="0"/>
              <a:t>(</a:t>
            </a:r>
            <a:r>
              <a:rPr lang="tr-TR" sz="2400" dirty="0">
                <a:solidFill>
                  <a:schemeClr val="accent6"/>
                </a:solidFill>
              </a:rPr>
              <a:t>Örneğin</a:t>
            </a:r>
            <a:r>
              <a:rPr lang="tr-TR" sz="2400" dirty="0"/>
              <a:t>, </a:t>
            </a:r>
            <a:r>
              <a:rPr lang="tr-TR" sz="2400" dirty="0" err="1">
                <a:solidFill>
                  <a:srgbClr val="FFFF00"/>
                </a:solidFill>
              </a:rPr>
              <a:t>Dove</a:t>
            </a:r>
            <a:r>
              <a:rPr lang="tr-TR" sz="2400" dirty="0"/>
              <a:t>, </a:t>
            </a:r>
            <a:r>
              <a:rPr lang="tr-TR" sz="2400" dirty="0">
                <a:solidFill>
                  <a:schemeClr val="accent3"/>
                </a:solidFill>
              </a:rPr>
              <a:t>doğal güzellik kampanyalarıyla kadınları güçlendirme mesajı</a:t>
            </a:r>
            <a:r>
              <a:rPr lang="tr-TR" sz="2400" dirty="0"/>
              <a:t> vermektedir.)</a:t>
            </a:r>
            <a:endParaRPr lang="tr-TR" sz="24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387" y="3721099"/>
            <a:ext cx="3021013" cy="302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77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 smtClean="0">
                <a:solidFill>
                  <a:srgbClr val="FFFF00"/>
                </a:solidFill>
              </a:rPr>
              <a:t>6</a:t>
            </a:r>
            <a:r>
              <a:rPr lang="tr-TR" sz="2400" b="1" dirty="0">
                <a:solidFill>
                  <a:srgbClr val="FFFF00"/>
                </a:solidFill>
              </a:rPr>
              <a:t>. Marka </a:t>
            </a:r>
            <a:r>
              <a:rPr lang="tr-TR" sz="2400" b="1" dirty="0" smtClean="0">
                <a:solidFill>
                  <a:srgbClr val="FFFF00"/>
                </a:solidFill>
              </a:rPr>
              <a:t>Değeri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400" dirty="0" smtClean="0">
                <a:solidFill>
                  <a:schemeClr val="accent6"/>
                </a:solidFill>
              </a:rPr>
              <a:t>Marka </a:t>
            </a:r>
            <a:r>
              <a:rPr lang="tr-TR" sz="2400" dirty="0">
                <a:solidFill>
                  <a:schemeClr val="accent6"/>
                </a:solidFill>
              </a:rPr>
              <a:t>değeri</a:t>
            </a:r>
            <a:r>
              <a:rPr lang="tr-TR" sz="2400" dirty="0"/>
              <a:t>, </a:t>
            </a:r>
            <a:r>
              <a:rPr lang="tr-TR" sz="2400" dirty="0">
                <a:solidFill>
                  <a:srgbClr val="FFFF00"/>
                </a:solidFill>
              </a:rPr>
              <a:t>finansal ve tüketici bazlı </a:t>
            </a:r>
            <a:r>
              <a:rPr lang="tr-TR" sz="2400" dirty="0">
                <a:solidFill>
                  <a:schemeClr val="accent3"/>
                </a:solidFill>
              </a:rPr>
              <a:t>olmak üzere iki farklı perspektiften </a:t>
            </a:r>
            <a:r>
              <a:rPr lang="tr-TR" sz="2400" dirty="0"/>
              <a:t>ele alınabilir.</a:t>
            </a: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3190151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 smtClean="0">
                <a:solidFill>
                  <a:srgbClr val="FFFF00"/>
                </a:solidFill>
              </a:rPr>
              <a:t>6.1</a:t>
            </a:r>
            <a:r>
              <a:rPr lang="tr-TR" sz="2400" b="1" dirty="0">
                <a:solidFill>
                  <a:srgbClr val="FFFF00"/>
                </a:solidFill>
              </a:rPr>
              <a:t>. Finansal Bazlı Marka </a:t>
            </a:r>
            <a:r>
              <a:rPr lang="tr-TR" sz="2400" b="1" dirty="0" smtClean="0">
                <a:solidFill>
                  <a:srgbClr val="FFFF00"/>
                </a:solidFill>
              </a:rPr>
              <a:t>Değeri</a:t>
            </a:r>
          </a:p>
          <a:p>
            <a:pPr indent="228600" algn="just">
              <a:lnSpc>
                <a:spcPct val="150000"/>
              </a:lnSpc>
            </a:pPr>
            <a:r>
              <a:rPr lang="tr-TR" sz="2400" dirty="0" smtClean="0">
                <a:solidFill>
                  <a:schemeClr val="accent6"/>
                </a:solidFill>
              </a:rPr>
              <a:t>Markalı </a:t>
            </a:r>
            <a:r>
              <a:rPr lang="tr-TR" sz="2400" dirty="0">
                <a:solidFill>
                  <a:schemeClr val="accent6"/>
                </a:solidFill>
              </a:rPr>
              <a:t>ürünlerin satışlarından elde edilen gelir </a:t>
            </a:r>
            <a:r>
              <a:rPr lang="tr-TR" sz="2400" dirty="0"/>
              <a:t>(</a:t>
            </a:r>
            <a:r>
              <a:rPr lang="tr-TR" sz="2400" dirty="0">
                <a:solidFill>
                  <a:schemeClr val="accent6"/>
                </a:solidFill>
              </a:rPr>
              <a:t>Örneğin</a:t>
            </a:r>
            <a:r>
              <a:rPr lang="tr-TR" sz="2400" dirty="0"/>
              <a:t>, </a:t>
            </a:r>
            <a:r>
              <a:rPr lang="tr-TR" sz="2400" dirty="0">
                <a:solidFill>
                  <a:srgbClr val="FFFF00"/>
                </a:solidFill>
              </a:rPr>
              <a:t>Google</a:t>
            </a:r>
            <a:r>
              <a:rPr lang="tr-TR" sz="2400" dirty="0"/>
              <a:t>, </a:t>
            </a:r>
            <a:r>
              <a:rPr lang="tr-TR" sz="2400" dirty="0">
                <a:solidFill>
                  <a:schemeClr val="accent3"/>
                </a:solidFill>
              </a:rPr>
              <a:t>dijital reklamcılıkta en büyük gelir kaynaklarından</a:t>
            </a:r>
            <a:r>
              <a:rPr lang="tr-TR" sz="2400" dirty="0"/>
              <a:t> biridir</a:t>
            </a:r>
            <a:r>
              <a:rPr lang="tr-TR" sz="2400" dirty="0" smtClean="0"/>
              <a:t>.)</a:t>
            </a:r>
          </a:p>
          <a:p>
            <a:pPr indent="228600" algn="just">
              <a:lnSpc>
                <a:spcPct val="150000"/>
              </a:lnSpc>
            </a:pPr>
            <a:r>
              <a:rPr lang="tr-TR" sz="2400" dirty="0" smtClean="0">
                <a:solidFill>
                  <a:schemeClr val="accent6"/>
                </a:solidFill>
              </a:rPr>
              <a:t>Marka </a:t>
            </a:r>
            <a:r>
              <a:rPr lang="tr-TR" sz="2400" dirty="0">
                <a:solidFill>
                  <a:schemeClr val="accent6"/>
                </a:solidFill>
              </a:rPr>
              <a:t>sahibinin gelecekteki finansal kazançları </a:t>
            </a:r>
            <a:r>
              <a:rPr lang="tr-TR" sz="2400" dirty="0"/>
              <a:t>(</a:t>
            </a:r>
            <a:r>
              <a:rPr lang="tr-TR" sz="2400" dirty="0">
                <a:solidFill>
                  <a:schemeClr val="accent6"/>
                </a:solidFill>
              </a:rPr>
              <a:t>Örneğin</a:t>
            </a:r>
            <a:r>
              <a:rPr lang="tr-TR" sz="2400" dirty="0"/>
              <a:t>, </a:t>
            </a:r>
            <a:r>
              <a:rPr lang="tr-TR" sz="2400" dirty="0">
                <a:solidFill>
                  <a:srgbClr val="FFFF00"/>
                </a:solidFill>
              </a:rPr>
              <a:t>Microsoft</a:t>
            </a:r>
            <a:r>
              <a:rPr lang="tr-TR" sz="2400" dirty="0"/>
              <a:t>, </a:t>
            </a:r>
            <a:r>
              <a:rPr lang="tr-TR" sz="2400" dirty="0">
                <a:solidFill>
                  <a:schemeClr val="accent3"/>
                </a:solidFill>
              </a:rPr>
              <a:t>lisanslı yazılımlarıyla uzun vadeli gelir akışı</a:t>
            </a:r>
            <a:r>
              <a:rPr lang="tr-TR" sz="2400" dirty="0"/>
              <a:t> yaratmaktadır.)</a:t>
            </a:r>
            <a:endParaRPr lang="tr-TR" sz="24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00" y="3797300"/>
            <a:ext cx="29591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73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 smtClean="0">
                <a:solidFill>
                  <a:srgbClr val="FFFF00"/>
                </a:solidFill>
              </a:rPr>
              <a:t>6.2</a:t>
            </a:r>
            <a:r>
              <a:rPr lang="tr-TR" sz="2400" b="1" dirty="0">
                <a:solidFill>
                  <a:srgbClr val="FFFF00"/>
                </a:solidFill>
              </a:rPr>
              <a:t>. Tüketici Bazlı Marka </a:t>
            </a:r>
            <a:r>
              <a:rPr lang="tr-TR" sz="2400" b="1" dirty="0" smtClean="0">
                <a:solidFill>
                  <a:srgbClr val="FFFF00"/>
                </a:solidFill>
              </a:rPr>
              <a:t>Değeri</a:t>
            </a:r>
          </a:p>
          <a:p>
            <a:pPr indent="228600" algn="just">
              <a:lnSpc>
                <a:spcPct val="150000"/>
              </a:lnSpc>
            </a:pPr>
            <a:r>
              <a:rPr lang="tr-TR" sz="2400" dirty="0" smtClean="0">
                <a:solidFill>
                  <a:schemeClr val="accent6"/>
                </a:solidFill>
              </a:rPr>
              <a:t>Marka </a:t>
            </a:r>
            <a:r>
              <a:rPr lang="tr-TR" sz="2400" dirty="0">
                <a:solidFill>
                  <a:schemeClr val="accent6"/>
                </a:solidFill>
              </a:rPr>
              <a:t>farkındalığı ve tüketicilerin markaya olan ilgisi </a:t>
            </a:r>
            <a:r>
              <a:rPr lang="tr-TR" sz="2400" dirty="0"/>
              <a:t>(</a:t>
            </a:r>
            <a:r>
              <a:rPr lang="tr-TR" sz="2400" dirty="0">
                <a:solidFill>
                  <a:schemeClr val="accent6"/>
                </a:solidFill>
              </a:rPr>
              <a:t>Örneğin</a:t>
            </a:r>
            <a:r>
              <a:rPr lang="tr-TR" sz="2400" dirty="0"/>
              <a:t>, </a:t>
            </a:r>
            <a:r>
              <a:rPr lang="tr-TR" sz="2400" dirty="0" err="1">
                <a:solidFill>
                  <a:srgbClr val="FFFF00"/>
                </a:solidFill>
              </a:rPr>
              <a:t>Nike</a:t>
            </a:r>
            <a:r>
              <a:rPr lang="tr-TR" sz="2400" dirty="0"/>
              <a:t>, </a:t>
            </a:r>
            <a:r>
              <a:rPr lang="tr-TR" sz="2400" dirty="0">
                <a:solidFill>
                  <a:schemeClr val="accent3"/>
                </a:solidFill>
              </a:rPr>
              <a:t>sporculara yönelik pazarlama kampanyalarıyla geniş bir kitleye </a:t>
            </a:r>
            <a:r>
              <a:rPr lang="tr-TR" sz="2400" dirty="0"/>
              <a:t>hitap eder.)</a:t>
            </a:r>
            <a:endParaRPr lang="tr-TR" sz="2400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0" y="3235325"/>
            <a:ext cx="339090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11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  <a:p>
            <a:pPr marL="0" indent="457200">
              <a:lnSpc>
                <a:spcPct val="150000"/>
              </a:lnSpc>
              <a:buNone/>
            </a:pPr>
            <a:endParaRPr lang="tr-TR" sz="2400" dirty="0"/>
          </a:p>
          <a:p>
            <a:pPr indent="228600" algn="just">
              <a:lnSpc>
                <a:spcPct val="150000"/>
              </a:lnSpc>
            </a:pPr>
            <a:r>
              <a:rPr lang="tr-TR" sz="2400" dirty="0" smtClean="0">
                <a:solidFill>
                  <a:schemeClr val="accent6"/>
                </a:solidFill>
              </a:rPr>
              <a:t>Tüketicinin</a:t>
            </a:r>
            <a:r>
              <a:rPr lang="tr-TR" sz="2400" dirty="0">
                <a:solidFill>
                  <a:schemeClr val="accent6"/>
                </a:solidFill>
              </a:rPr>
              <a:t>, markalı ürünler ile markasız ürünlere verdiği tepkiler arasındaki fark </a:t>
            </a:r>
            <a:r>
              <a:rPr lang="tr-TR" sz="2400" dirty="0"/>
              <a:t>(</a:t>
            </a:r>
            <a:r>
              <a:rPr lang="tr-TR" sz="2400" dirty="0">
                <a:solidFill>
                  <a:schemeClr val="accent6"/>
                </a:solidFill>
              </a:rPr>
              <a:t>Örneğin</a:t>
            </a:r>
            <a:r>
              <a:rPr lang="tr-TR" sz="2400" dirty="0"/>
              <a:t>, </a:t>
            </a:r>
            <a:r>
              <a:rPr lang="tr-TR" sz="2400" dirty="0" err="1">
                <a:solidFill>
                  <a:srgbClr val="FFFF00"/>
                </a:solidFill>
              </a:rPr>
              <a:t>Pepsi</a:t>
            </a:r>
            <a:r>
              <a:rPr lang="tr-TR" sz="2400" dirty="0"/>
              <a:t>, </a:t>
            </a:r>
            <a:r>
              <a:rPr lang="tr-TR" sz="2400" dirty="0">
                <a:solidFill>
                  <a:schemeClr val="accent3"/>
                </a:solidFill>
              </a:rPr>
              <a:t>marka sadakati sayesinde Coca-Cola ile rekabet </a:t>
            </a:r>
            <a:r>
              <a:rPr lang="tr-TR" sz="2400" dirty="0"/>
              <a:t>etmektedir.)</a:t>
            </a:r>
            <a:endParaRPr lang="tr-TR" sz="24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087" y="3092450"/>
            <a:ext cx="340042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07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  <a:p>
            <a:pPr marL="0" indent="457200">
              <a:lnSpc>
                <a:spcPct val="150000"/>
              </a:lnSpc>
              <a:buNone/>
            </a:pPr>
            <a:endParaRPr lang="tr-TR" sz="2400" dirty="0"/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400" dirty="0" err="1" smtClean="0">
                <a:solidFill>
                  <a:schemeClr val="accent6"/>
                </a:solidFill>
              </a:rPr>
              <a:t>Aaker</a:t>
            </a:r>
            <a:r>
              <a:rPr lang="tr-TR" sz="2400" dirty="0" smtClean="0">
                <a:solidFill>
                  <a:schemeClr val="accent6"/>
                </a:solidFill>
              </a:rPr>
              <a:t> </a:t>
            </a:r>
            <a:r>
              <a:rPr lang="tr-TR" sz="2400" dirty="0">
                <a:solidFill>
                  <a:schemeClr val="accent6"/>
                </a:solidFill>
              </a:rPr>
              <a:t>ve Amerikan Pazarlama Birliği gibi otoriteler</a:t>
            </a:r>
            <a:r>
              <a:rPr lang="tr-TR" sz="2400" dirty="0"/>
              <a:t>, </a:t>
            </a:r>
            <a:r>
              <a:rPr lang="tr-TR" sz="2400" dirty="0">
                <a:solidFill>
                  <a:schemeClr val="accent3"/>
                </a:solidFill>
              </a:rPr>
              <a:t>markayı bir ürünün kimliğini oluşturan temel unsur </a:t>
            </a:r>
            <a:r>
              <a:rPr lang="tr-TR" sz="2400" dirty="0"/>
              <a:t>olarak tanımlar. </a:t>
            </a:r>
            <a:r>
              <a:rPr lang="tr-TR" sz="2400" dirty="0">
                <a:solidFill>
                  <a:schemeClr val="accent6"/>
                </a:solidFill>
              </a:rPr>
              <a:t>Örneğin</a:t>
            </a:r>
            <a:r>
              <a:rPr lang="tr-TR" sz="2400" dirty="0"/>
              <a:t>, </a:t>
            </a:r>
            <a:r>
              <a:rPr lang="tr-TR" sz="2400" dirty="0">
                <a:solidFill>
                  <a:srgbClr val="FFFF00"/>
                </a:solidFill>
              </a:rPr>
              <a:t>Apple markası</a:t>
            </a:r>
            <a:r>
              <a:rPr lang="tr-TR" sz="2400" dirty="0"/>
              <a:t>, </a:t>
            </a:r>
            <a:r>
              <a:rPr lang="tr-TR" sz="2400" dirty="0">
                <a:solidFill>
                  <a:schemeClr val="accent3"/>
                </a:solidFill>
              </a:rPr>
              <a:t>yenilikçilik ve </a:t>
            </a:r>
            <a:r>
              <a:rPr lang="tr-TR" sz="2400" dirty="0" err="1">
                <a:solidFill>
                  <a:schemeClr val="accent3"/>
                </a:solidFill>
              </a:rPr>
              <a:t>premium</a:t>
            </a:r>
            <a:r>
              <a:rPr lang="tr-TR" sz="2400" dirty="0">
                <a:solidFill>
                  <a:schemeClr val="accent3"/>
                </a:solidFill>
              </a:rPr>
              <a:t> kaliteyle özdeşleşmiştir, tüketicilerin zihinlerinde yüksek teknolojiye sahip, kullanıcı dostu ürünler sunan bir marka </a:t>
            </a:r>
            <a:r>
              <a:rPr lang="tr-TR" sz="2400" dirty="0"/>
              <a:t>olarak konumlanmıştır.</a:t>
            </a: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339101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  <a:p>
            <a:pPr indent="228600">
              <a:lnSpc>
                <a:spcPct val="150000"/>
              </a:lnSpc>
            </a:pPr>
            <a:r>
              <a:rPr lang="tr-TR" sz="2400" dirty="0" smtClean="0">
                <a:solidFill>
                  <a:schemeClr val="accent6"/>
                </a:solidFill>
              </a:rPr>
              <a:t>Marka </a:t>
            </a:r>
            <a:r>
              <a:rPr lang="tr-TR" sz="2400" dirty="0">
                <a:solidFill>
                  <a:schemeClr val="accent6"/>
                </a:solidFill>
              </a:rPr>
              <a:t>sadakati ve müşteri güveni </a:t>
            </a:r>
            <a:r>
              <a:rPr lang="tr-TR" sz="2400" dirty="0"/>
              <a:t>(</a:t>
            </a:r>
            <a:r>
              <a:rPr lang="tr-TR" sz="2400" dirty="0">
                <a:solidFill>
                  <a:schemeClr val="accent6"/>
                </a:solidFill>
              </a:rPr>
              <a:t>Örneğin</a:t>
            </a:r>
            <a:r>
              <a:rPr lang="tr-TR" sz="2400" dirty="0"/>
              <a:t>, </a:t>
            </a:r>
            <a:r>
              <a:rPr lang="tr-TR" sz="2400" dirty="0" err="1">
                <a:solidFill>
                  <a:srgbClr val="FFFF00"/>
                </a:solidFill>
              </a:rPr>
              <a:t>Samsung</a:t>
            </a:r>
            <a:r>
              <a:rPr lang="tr-TR" sz="2400" dirty="0"/>
              <a:t>, </a:t>
            </a:r>
            <a:r>
              <a:rPr lang="tr-TR" sz="2400" dirty="0">
                <a:solidFill>
                  <a:schemeClr val="accent3"/>
                </a:solidFill>
              </a:rPr>
              <a:t>müşteri sadakatini artıran yenilikçi teknolojiler </a:t>
            </a:r>
            <a:r>
              <a:rPr lang="tr-TR" sz="2400" dirty="0"/>
              <a:t>sunar.)</a:t>
            </a: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1493782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  <a:p>
            <a:pPr marL="0" indent="457200">
              <a:lnSpc>
                <a:spcPct val="150000"/>
              </a:lnSpc>
              <a:buNone/>
            </a:pPr>
            <a:endParaRPr lang="tr-TR" sz="2400" dirty="0"/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400" dirty="0" smtClean="0">
                <a:solidFill>
                  <a:schemeClr val="accent6"/>
                </a:solidFill>
              </a:rPr>
              <a:t>Marka </a:t>
            </a:r>
            <a:r>
              <a:rPr lang="tr-TR" sz="2400" dirty="0">
                <a:solidFill>
                  <a:schemeClr val="accent6"/>
                </a:solidFill>
              </a:rPr>
              <a:t>kavramı</a:t>
            </a:r>
            <a:r>
              <a:rPr lang="tr-TR" sz="2400" dirty="0"/>
              <a:t>, </a:t>
            </a:r>
            <a:r>
              <a:rPr lang="tr-TR" sz="2400" dirty="0">
                <a:solidFill>
                  <a:schemeClr val="accent4"/>
                </a:solidFill>
              </a:rPr>
              <a:t>günümüz rekabet ortamında sadece bir isim veya logo </a:t>
            </a:r>
            <a:r>
              <a:rPr lang="tr-TR" sz="2400" dirty="0"/>
              <a:t>olmaktan çıkıp, </a:t>
            </a:r>
            <a:r>
              <a:rPr lang="tr-TR" sz="2400" dirty="0">
                <a:solidFill>
                  <a:schemeClr val="accent4"/>
                </a:solidFill>
              </a:rPr>
              <a:t>tüketici algısı, firma değeri ve pazar rekabetinde </a:t>
            </a:r>
            <a:r>
              <a:rPr lang="tr-TR" sz="2400" dirty="0">
                <a:solidFill>
                  <a:srgbClr val="FFFF00"/>
                </a:solidFill>
              </a:rPr>
              <a:t>kritik</a:t>
            </a:r>
            <a:r>
              <a:rPr lang="tr-TR" sz="2400" dirty="0">
                <a:solidFill>
                  <a:schemeClr val="accent4"/>
                </a:solidFill>
              </a:rPr>
              <a:t> bir unsur </a:t>
            </a:r>
            <a:r>
              <a:rPr lang="tr-TR" sz="2400" dirty="0"/>
              <a:t>haline gelmiştir.</a:t>
            </a: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2864438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  <a:p>
            <a:pPr marL="0" indent="457200">
              <a:lnSpc>
                <a:spcPct val="150000"/>
              </a:lnSpc>
              <a:buNone/>
            </a:pPr>
            <a:endParaRPr lang="tr-TR" sz="2400" dirty="0"/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400" dirty="0" smtClean="0">
                <a:solidFill>
                  <a:schemeClr val="accent6"/>
                </a:solidFill>
              </a:rPr>
              <a:t>Stratejik </a:t>
            </a:r>
            <a:r>
              <a:rPr lang="tr-TR" sz="2400" dirty="0">
                <a:solidFill>
                  <a:schemeClr val="accent6"/>
                </a:solidFill>
              </a:rPr>
              <a:t>marka yönetimi</a:t>
            </a:r>
            <a:r>
              <a:rPr lang="tr-TR" sz="2400" dirty="0"/>
              <a:t>, </a:t>
            </a:r>
            <a:r>
              <a:rPr lang="tr-TR" sz="2400" dirty="0">
                <a:solidFill>
                  <a:schemeClr val="accent3"/>
                </a:solidFill>
              </a:rPr>
              <a:t>firmaların uzun vadeli başarısını etkileyen önemli </a:t>
            </a:r>
            <a:r>
              <a:rPr lang="tr-TR" sz="2400" dirty="0"/>
              <a:t>bir bileşendir. </a:t>
            </a:r>
            <a:r>
              <a:rPr lang="tr-TR" sz="2400" dirty="0">
                <a:solidFill>
                  <a:schemeClr val="accent6"/>
                </a:solidFill>
              </a:rPr>
              <a:t>Örneğin</a:t>
            </a:r>
            <a:r>
              <a:rPr lang="tr-TR" sz="2400" dirty="0"/>
              <a:t>, </a:t>
            </a:r>
            <a:r>
              <a:rPr lang="tr-TR" sz="2400" dirty="0" err="1">
                <a:solidFill>
                  <a:srgbClr val="FFFF00"/>
                </a:solidFill>
              </a:rPr>
              <a:t>Tesla</a:t>
            </a:r>
            <a:r>
              <a:rPr lang="tr-TR" sz="2400" dirty="0"/>
              <a:t>, </a:t>
            </a:r>
            <a:r>
              <a:rPr lang="tr-TR" sz="2400" dirty="0">
                <a:solidFill>
                  <a:schemeClr val="accent3"/>
                </a:solidFill>
              </a:rPr>
              <a:t>sürdürülebilir enerji ve çevreci otomobillerle markalaşarak pazarda güçlü bir konum </a:t>
            </a:r>
            <a:r>
              <a:rPr lang="tr-TR" sz="2400" dirty="0"/>
              <a:t>elde etmiştir. </a:t>
            </a: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2060371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/>
          </a:bodyPr>
          <a:lstStyle/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 smtClean="0">
                <a:solidFill>
                  <a:srgbClr val="FFFF00"/>
                </a:solidFill>
              </a:rPr>
              <a:t>Vaka </a:t>
            </a:r>
            <a:r>
              <a:rPr lang="tr-TR" sz="2400" b="1" dirty="0">
                <a:solidFill>
                  <a:srgbClr val="FFFF00"/>
                </a:solidFill>
              </a:rPr>
              <a:t>1: Apple - Marka Değerinin </a:t>
            </a:r>
            <a:r>
              <a:rPr lang="tr-TR" sz="2400" b="1" dirty="0" smtClean="0">
                <a:solidFill>
                  <a:srgbClr val="FFFF00"/>
                </a:solidFill>
              </a:rPr>
              <a:t>Gücü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400" b="1" dirty="0" smtClean="0">
                <a:solidFill>
                  <a:srgbClr val="FFFF00"/>
                </a:solidFill>
              </a:rPr>
              <a:t>Arka Plan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400" dirty="0" smtClean="0">
                <a:solidFill>
                  <a:srgbClr val="FFFF00"/>
                </a:solidFill>
              </a:rPr>
              <a:t>Apple</a:t>
            </a:r>
            <a:r>
              <a:rPr lang="tr-TR" sz="2400" dirty="0"/>
              <a:t>, </a:t>
            </a:r>
            <a:r>
              <a:rPr lang="tr-TR" sz="2400" dirty="0">
                <a:solidFill>
                  <a:schemeClr val="accent3"/>
                </a:solidFill>
              </a:rPr>
              <a:t>teknoloji sektöründe güçlü marka kimliği, sadık müşteri kitlesi ve yenilikçi ürünleriyle öne çıkan </a:t>
            </a:r>
            <a:r>
              <a:rPr lang="tr-TR" sz="2400" dirty="0"/>
              <a:t>bir şirkettir. </a:t>
            </a:r>
            <a:r>
              <a:rPr lang="tr-TR" sz="2400" dirty="0">
                <a:solidFill>
                  <a:schemeClr val="accent6"/>
                </a:solidFill>
              </a:rPr>
              <a:t>1976 yılında Steve </a:t>
            </a:r>
            <a:r>
              <a:rPr lang="tr-TR" sz="2400" dirty="0" err="1">
                <a:solidFill>
                  <a:schemeClr val="accent6"/>
                </a:solidFill>
              </a:rPr>
              <a:t>Jobs</a:t>
            </a:r>
            <a:r>
              <a:rPr lang="tr-TR" sz="2400" dirty="0">
                <a:solidFill>
                  <a:schemeClr val="accent6"/>
                </a:solidFill>
              </a:rPr>
              <a:t>, Steve </a:t>
            </a:r>
            <a:r>
              <a:rPr lang="tr-TR" sz="2400" dirty="0" err="1">
                <a:solidFill>
                  <a:schemeClr val="accent6"/>
                </a:solidFill>
              </a:rPr>
              <a:t>Wozniak</a:t>
            </a:r>
            <a:r>
              <a:rPr lang="tr-TR" sz="2400" dirty="0">
                <a:solidFill>
                  <a:schemeClr val="accent6"/>
                </a:solidFill>
              </a:rPr>
              <a:t> ve Ronald </a:t>
            </a:r>
            <a:r>
              <a:rPr lang="tr-TR" sz="2400" dirty="0" err="1">
                <a:solidFill>
                  <a:schemeClr val="accent6"/>
                </a:solidFill>
              </a:rPr>
              <a:t>Wayne</a:t>
            </a:r>
            <a:r>
              <a:rPr lang="tr-TR" sz="2400" dirty="0"/>
              <a:t> tarafından kurulan </a:t>
            </a:r>
            <a:r>
              <a:rPr lang="tr-TR" sz="2400" dirty="0">
                <a:solidFill>
                  <a:srgbClr val="FFFF00"/>
                </a:solidFill>
              </a:rPr>
              <a:t>Apple</a:t>
            </a:r>
            <a:r>
              <a:rPr lang="tr-TR" sz="2400" dirty="0"/>
              <a:t>, </a:t>
            </a:r>
            <a:r>
              <a:rPr lang="tr-TR" sz="2400" dirty="0">
                <a:solidFill>
                  <a:schemeClr val="accent3"/>
                </a:solidFill>
              </a:rPr>
              <a:t>zamanla dünyanın en değerli markalarından biri </a:t>
            </a:r>
            <a:r>
              <a:rPr lang="tr-TR" sz="2400" dirty="0"/>
              <a:t>haline gelmiştir.</a:t>
            </a: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2469187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/>
          </a:bodyPr>
          <a:lstStyle/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 smtClean="0">
                <a:solidFill>
                  <a:srgbClr val="FFFF00"/>
                </a:solidFill>
              </a:rPr>
              <a:t>Marka </a:t>
            </a:r>
            <a:r>
              <a:rPr lang="tr-TR" sz="2400" b="1" dirty="0" smtClean="0">
                <a:solidFill>
                  <a:srgbClr val="FFFF00"/>
                </a:solidFill>
              </a:rPr>
              <a:t>Stratejisi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400" dirty="0" smtClean="0">
                <a:solidFill>
                  <a:srgbClr val="FFFF00"/>
                </a:solidFill>
              </a:rPr>
              <a:t>Apple</a:t>
            </a:r>
            <a:r>
              <a:rPr lang="tr-TR" sz="2400" dirty="0"/>
              <a:t>, </a:t>
            </a:r>
            <a:r>
              <a:rPr lang="tr-TR" sz="2400" dirty="0">
                <a:solidFill>
                  <a:schemeClr val="accent3"/>
                </a:solidFill>
              </a:rPr>
              <a:t>ürünlerini tasarım, yenilikçilik ve kullanıcı dostu olmasıyla </a:t>
            </a:r>
            <a:r>
              <a:rPr lang="tr-TR" sz="2400" dirty="0"/>
              <a:t>farklılaştırmıştır. Öne çıkan </a:t>
            </a:r>
            <a:r>
              <a:rPr lang="tr-TR" sz="2400" dirty="0">
                <a:solidFill>
                  <a:schemeClr val="accent6"/>
                </a:solidFill>
              </a:rPr>
              <a:t>stratejiler</a:t>
            </a:r>
            <a:r>
              <a:rPr lang="tr-TR" sz="2400" dirty="0"/>
              <a:t> şunlardır</a:t>
            </a:r>
            <a:r>
              <a:rPr lang="tr-TR" sz="2400" dirty="0" smtClean="0"/>
              <a:t>:</a:t>
            </a:r>
          </a:p>
          <a:p>
            <a:pPr indent="228600">
              <a:lnSpc>
                <a:spcPct val="150000"/>
              </a:lnSpc>
            </a:pPr>
            <a:r>
              <a:rPr lang="tr-TR" sz="2400" b="1" dirty="0" err="1" smtClean="0">
                <a:solidFill>
                  <a:srgbClr val="FFFF00"/>
                </a:solidFill>
              </a:rPr>
              <a:t>Minimalist</a:t>
            </a:r>
            <a:r>
              <a:rPr lang="tr-TR" sz="2400" b="1" dirty="0" smtClean="0">
                <a:solidFill>
                  <a:srgbClr val="FFFF00"/>
                </a:solidFill>
              </a:rPr>
              <a:t> </a:t>
            </a:r>
            <a:r>
              <a:rPr lang="tr-TR" sz="2400" b="1" dirty="0">
                <a:solidFill>
                  <a:srgbClr val="FFFF00"/>
                </a:solidFill>
              </a:rPr>
              <a:t>Tasarım: </a:t>
            </a:r>
            <a:r>
              <a:rPr lang="tr-TR" sz="2400" dirty="0">
                <a:solidFill>
                  <a:srgbClr val="FFFF00"/>
                </a:solidFill>
              </a:rPr>
              <a:t>Apple</a:t>
            </a:r>
            <a:r>
              <a:rPr lang="tr-TR" sz="2400" dirty="0">
                <a:solidFill>
                  <a:schemeClr val="accent6"/>
                </a:solidFill>
              </a:rPr>
              <a:t> </a:t>
            </a:r>
            <a:r>
              <a:rPr lang="tr-TR" sz="2400" dirty="0">
                <a:solidFill>
                  <a:srgbClr val="FFFF00"/>
                </a:solidFill>
              </a:rPr>
              <a:t>ürünleri</a:t>
            </a:r>
            <a:r>
              <a:rPr lang="tr-TR" sz="2400" dirty="0"/>
              <a:t>, </a:t>
            </a:r>
            <a:r>
              <a:rPr lang="tr-TR" sz="2400" dirty="0">
                <a:solidFill>
                  <a:schemeClr val="accent3"/>
                </a:solidFill>
              </a:rPr>
              <a:t>estetik ve fonksiyonelliği birleştiren sade </a:t>
            </a:r>
            <a:r>
              <a:rPr lang="tr-TR" sz="2400" dirty="0"/>
              <a:t>bir tasarıma sahiptir</a:t>
            </a:r>
            <a:r>
              <a:rPr lang="tr-TR" sz="2400" dirty="0" smtClean="0"/>
              <a:t>.</a:t>
            </a:r>
          </a:p>
          <a:p>
            <a:pPr indent="228600">
              <a:lnSpc>
                <a:spcPct val="150000"/>
              </a:lnSpc>
            </a:pPr>
            <a:r>
              <a:rPr lang="tr-TR" sz="2400" b="1" dirty="0" smtClean="0">
                <a:solidFill>
                  <a:srgbClr val="FFFF00"/>
                </a:solidFill>
              </a:rPr>
              <a:t>Ekosistem </a:t>
            </a:r>
            <a:r>
              <a:rPr lang="tr-TR" sz="2400" b="1" dirty="0">
                <a:solidFill>
                  <a:srgbClr val="FFFF00"/>
                </a:solidFill>
              </a:rPr>
              <a:t>Entegrasyonu: </a:t>
            </a:r>
            <a:r>
              <a:rPr lang="tr-TR" sz="2400" dirty="0">
                <a:solidFill>
                  <a:srgbClr val="FFFF00"/>
                </a:solidFill>
              </a:rPr>
              <a:t>Apple</a:t>
            </a:r>
            <a:r>
              <a:rPr lang="tr-TR" sz="2400" dirty="0"/>
              <a:t>, </a:t>
            </a:r>
            <a:r>
              <a:rPr lang="tr-TR" sz="2400" dirty="0" err="1">
                <a:solidFill>
                  <a:schemeClr val="accent6"/>
                </a:solidFill>
              </a:rPr>
              <a:t>MacBook</a:t>
            </a:r>
            <a:r>
              <a:rPr lang="tr-TR" sz="2400" dirty="0">
                <a:solidFill>
                  <a:schemeClr val="accent6"/>
                </a:solidFill>
              </a:rPr>
              <a:t>, </a:t>
            </a:r>
            <a:r>
              <a:rPr lang="tr-TR" sz="2400" dirty="0" err="1">
                <a:solidFill>
                  <a:schemeClr val="accent6"/>
                </a:solidFill>
              </a:rPr>
              <a:t>iPhone</a:t>
            </a:r>
            <a:r>
              <a:rPr lang="tr-TR" sz="2400" dirty="0">
                <a:solidFill>
                  <a:schemeClr val="accent6"/>
                </a:solidFill>
              </a:rPr>
              <a:t>, </a:t>
            </a:r>
            <a:r>
              <a:rPr lang="tr-TR" sz="2400" dirty="0" err="1">
                <a:solidFill>
                  <a:schemeClr val="accent6"/>
                </a:solidFill>
              </a:rPr>
              <a:t>iPad</a:t>
            </a:r>
            <a:r>
              <a:rPr lang="tr-TR" sz="2400" dirty="0">
                <a:solidFill>
                  <a:schemeClr val="accent6"/>
                </a:solidFill>
              </a:rPr>
              <a:t> ve Apple Watch gibi cihazlarını birbirine entegre ederek </a:t>
            </a:r>
            <a:r>
              <a:rPr lang="tr-TR" sz="2400" dirty="0">
                <a:solidFill>
                  <a:schemeClr val="accent3"/>
                </a:solidFill>
              </a:rPr>
              <a:t>müşteri sadakatini </a:t>
            </a:r>
            <a:r>
              <a:rPr lang="tr-TR" sz="2400" dirty="0"/>
              <a:t>artırmıştır.</a:t>
            </a: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2874049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  <a:p>
            <a:pPr indent="228600" algn="just">
              <a:lnSpc>
                <a:spcPct val="150000"/>
              </a:lnSpc>
            </a:pPr>
            <a:r>
              <a:rPr lang="tr-TR" sz="2400" b="1" dirty="0" smtClean="0">
                <a:solidFill>
                  <a:srgbClr val="FFFF00"/>
                </a:solidFill>
              </a:rPr>
              <a:t>Premium </a:t>
            </a:r>
            <a:r>
              <a:rPr lang="tr-TR" sz="2400" b="1" dirty="0">
                <a:solidFill>
                  <a:srgbClr val="FFFF00"/>
                </a:solidFill>
              </a:rPr>
              <a:t>Fiyatlandırma: </a:t>
            </a:r>
            <a:r>
              <a:rPr lang="tr-TR" sz="2400" dirty="0">
                <a:solidFill>
                  <a:srgbClr val="FFFF00"/>
                </a:solidFill>
              </a:rPr>
              <a:t>Apple</a:t>
            </a:r>
            <a:r>
              <a:rPr lang="tr-TR" sz="2400" dirty="0"/>
              <a:t>, </a:t>
            </a:r>
            <a:r>
              <a:rPr lang="tr-TR" sz="2400" dirty="0">
                <a:solidFill>
                  <a:schemeClr val="accent3"/>
                </a:solidFill>
              </a:rPr>
              <a:t>ürünlerini </a:t>
            </a:r>
            <a:r>
              <a:rPr lang="tr-TR" sz="2400" dirty="0" err="1">
                <a:solidFill>
                  <a:schemeClr val="accent3"/>
                </a:solidFill>
              </a:rPr>
              <a:t>premium</a:t>
            </a:r>
            <a:r>
              <a:rPr lang="tr-TR" sz="2400" dirty="0">
                <a:solidFill>
                  <a:schemeClr val="accent3"/>
                </a:solidFill>
              </a:rPr>
              <a:t> </a:t>
            </a:r>
            <a:r>
              <a:rPr lang="tr-TR" sz="2400" dirty="0" err="1">
                <a:solidFill>
                  <a:schemeClr val="accent3"/>
                </a:solidFill>
              </a:rPr>
              <a:t>segmentte</a:t>
            </a:r>
            <a:r>
              <a:rPr lang="tr-TR" sz="2400" dirty="0">
                <a:solidFill>
                  <a:schemeClr val="accent3"/>
                </a:solidFill>
              </a:rPr>
              <a:t> konumlandırarak yüksek fiyat stratejisiyle marka değerini </a:t>
            </a:r>
            <a:r>
              <a:rPr lang="tr-TR" sz="2400" dirty="0"/>
              <a:t>yükseltmiştir</a:t>
            </a:r>
            <a:r>
              <a:rPr lang="tr-TR" sz="2400" dirty="0" smtClean="0"/>
              <a:t>.</a:t>
            </a:r>
          </a:p>
          <a:p>
            <a:pPr indent="228600" algn="just">
              <a:lnSpc>
                <a:spcPct val="150000"/>
              </a:lnSpc>
            </a:pPr>
            <a:r>
              <a:rPr lang="tr-TR" sz="2400" b="1" dirty="0" smtClean="0">
                <a:solidFill>
                  <a:srgbClr val="FFFF00"/>
                </a:solidFill>
              </a:rPr>
              <a:t>Duygusal </a:t>
            </a:r>
            <a:r>
              <a:rPr lang="tr-TR" sz="2400" b="1" dirty="0">
                <a:solidFill>
                  <a:srgbClr val="FFFF00"/>
                </a:solidFill>
              </a:rPr>
              <a:t>Bağ Kurma: </a:t>
            </a:r>
            <a:r>
              <a:rPr lang="tr-TR" sz="2400" dirty="0"/>
              <a:t>“</a:t>
            </a:r>
            <a:r>
              <a:rPr lang="tr-TR" sz="2400" dirty="0" err="1">
                <a:solidFill>
                  <a:schemeClr val="accent6"/>
                </a:solidFill>
              </a:rPr>
              <a:t>Think</a:t>
            </a:r>
            <a:r>
              <a:rPr lang="tr-TR" sz="2400" dirty="0">
                <a:solidFill>
                  <a:schemeClr val="accent6"/>
                </a:solidFill>
              </a:rPr>
              <a:t> </a:t>
            </a:r>
            <a:r>
              <a:rPr lang="tr-TR" sz="2400" dirty="0" err="1">
                <a:solidFill>
                  <a:schemeClr val="accent6"/>
                </a:solidFill>
              </a:rPr>
              <a:t>Different</a:t>
            </a:r>
            <a:r>
              <a:rPr lang="tr-TR" sz="2400" dirty="0">
                <a:solidFill>
                  <a:schemeClr val="accent6"/>
                </a:solidFill>
              </a:rPr>
              <a:t>” </a:t>
            </a:r>
            <a:r>
              <a:rPr lang="tr-TR" sz="2400" dirty="0">
                <a:solidFill>
                  <a:schemeClr val="accent3"/>
                </a:solidFill>
              </a:rPr>
              <a:t>kampanyası ile Apple, yenilikçi ve yaratıcı bireyleri hedef alarak duygusal bağ kurmayı </a:t>
            </a:r>
            <a:r>
              <a:rPr lang="tr-TR" sz="2400" dirty="0"/>
              <a:t>başarmıştır.</a:t>
            </a: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1729476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400" dirty="0" smtClean="0">
                <a:solidFill>
                  <a:srgbClr val="FFFF00"/>
                </a:solidFill>
              </a:rPr>
              <a:t>Apple</a:t>
            </a:r>
            <a:r>
              <a:rPr lang="tr-TR" sz="2400" dirty="0"/>
              <a:t>, </a:t>
            </a:r>
            <a:r>
              <a:rPr lang="tr-TR" sz="2400" dirty="0">
                <a:solidFill>
                  <a:schemeClr val="accent6"/>
                </a:solidFill>
              </a:rPr>
              <a:t>marka sadakati en yüksek şirketlerden biri haline </a:t>
            </a:r>
            <a:r>
              <a:rPr lang="tr-TR" sz="2400" dirty="0"/>
              <a:t>gelmiştir. </a:t>
            </a:r>
            <a:r>
              <a:rPr lang="tr-TR" sz="2400" dirty="0">
                <a:solidFill>
                  <a:schemeClr val="accent6"/>
                </a:solidFill>
              </a:rPr>
              <a:t>Her yeni </a:t>
            </a:r>
            <a:r>
              <a:rPr lang="tr-TR" sz="2400" dirty="0" err="1">
                <a:solidFill>
                  <a:schemeClr val="accent6"/>
                </a:solidFill>
              </a:rPr>
              <a:t>iPhone</a:t>
            </a:r>
            <a:r>
              <a:rPr lang="tr-TR" sz="2400" dirty="0">
                <a:solidFill>
                  <a:schemeClr val="accent6"/>
                </a:solidFill>
              </a:rPr>
              <a:t> modeli piyasaya sürüldüğünde, müşteriler uzun kuyruklar oluşturarak satın alma işlemlerine öncelik</a:t>
            </a:r>
            <a:r>
              <a:rPr lang="tr-TR" sz="2400" dirty="0"/>
              <a:t> vermektedir. </a:t>
            </a:r>
            <a:r>
              <a:rPr lang="tr-TR" sz="2400" dirty="0">
                <a:solidFill>
                  <a:srgbClr val="FFFF00"/>
                </a:solidFill>
              </a:rPr>
              <a:t>2023</a:t>
            </a:r>
            <a:r>
              <a:rPr lang="tr-TR" sz="2400" dirty="0"/>
              <a:t> </a:t>
            </a:r>
            <a:r>
              <a:rPr lang="tr-TR" sz="2400" dirty="0">
                <a:solidFill>
                  <a:schemeClr val="accent6"/>
                </a:solidFill>
              </a:rPr>
              <a:t>yılı itibarıyla Apple</a:t>
            </a:r>
            <a:r>
              <a:rPr lang="tr-TR" sz="2400" dirty="0"/>
              <a:t>, </a:t>
            </a:r>
            <a:r>
              <a:rPr lang="tr-TR" sz="2400" dirty="0">
                <a:solidFill>
                  <a:srgbClr val="FFFF00"/>
                </a:solidFill>
              </a:rPr>
              <a:t>3 trilyon dolar </a:t>
            </a:r>
            <a:r>
              <a:rPr lang="tr-TR" sz="2400" dirty="0">
                <a:solidFill>
                  <a:schemeClr val="accent3"/>
                </a:solidFill>
              </a:rPr>
              <a:t>piyasa değerine ulaşarak dünyanın en değerli şirketi </a:t>
            </a:r>
            <a:r>
              <a:rPr lang="tr-TR" sz="2400" dirty="0"/>
              <a:t>olmuştur.</a:t>
            </a: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2244709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dirty="0"/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 smtClean="0">
                <a:solidFill>
                  <a:srgbClr val="FFFF00"/>
                </a:solidFill>
              </a:rPr>
              <a:t>Vaka </a:t>
            </a:r>
            <a:r>
              <a:rPr lang="tr-TR" sz="2400" b="1" dirty="0">
                <a:solidFill>
                  <a:srgbClr val="FFFF00"/>
                </a:solidFill>
              </a:rPr>
              <a:t>2: Coca-Cola - Marka Kimliği ve Küresel </a:t>
            </a:r>
            <a:r>
              <a:rPr lang="tr-TR" sz="2400" b="1" dirty="0" smtClean="0">
                <a:solidFill>
                  <a:srgbClr val="FFFF00"/>
                </a:solidFill>
              </a:rPr>
              <a:t>Yayılım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400" b="1" dirty="0" smtClean="0">
                <a:solidFill>
                  <a:srgbClr val="FFFF00"/>
                </a:solidFill>
              </a:rPr>
              <a:t>Arka Plan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400" dirty="0" smtClean="0">
                <a:solidFill>
                  <a:srgbClr val="FFFF00"/>
                </a:solidFill>
              </a:rPr>
              <a:t>Coca-Cola</a:t>
            </a:r>
            <a:r>
              <a:rPr lang="tr-TR" sz="2400" dirty="0"/>
              <a:t>, </a:t>
            </a:r>
            <a:r>
              <a:rPr lang="tr-TR" sz="2400" dirty="0">
                <a:solidFill>
                  <a:schemeClr val="accent3"/>
                </a:solidFill>
              </a:rPr>
              <a:t>1886</a:t>
            </a:r>
            <a:r>
              <a:rPr lang="tr-TR" sz="2400" dirty="0">
                <a:solidFill>
                  <a:schemeClr val="accent6"/>
                </a:solidFill>
              </a:rPr>
              <a:t> yılında </a:t>
            </a:r>
            <a:r>
              <a:rPr lang="tr-TR" sz="2400" dirty="0">
                <a:solidFill>
                  <a:schemeClr val="accent3"/>
                </a:solidFill>
              </a:rPr>
              <a:t>John </a:t>
            </a:r>
            <a:r>
              <a:rPr lang="tr-TR" sz="2400" dirty="0" err="1">
                <a:solidFill>
                  <a:schemeClr val="accent3"/>
                </a:solidFill>
              </a:rPr>
              <a:t>Stith</a:t>
            </a:r>
            <a:r>
              <a:rPr lang="tr-TR" sz="2400" dirty="0">
                <a:solidFill>
                  <a:schemeClr val="accent3"/>
                </a:solidFill>
              </a:rPr>
              <a:t> </a:t>
            </a:r>
            <a:r>
              <a:rPr lang="tr-TR" sz="2400" dirty="0" err="1">
                <a:solidFill>
                  <a:schemeClr val="accent3"/>
                </a:solidFill>
              </a:rPr>
              <a:t>Pemberton</a:t>
            </a:r>
            <a:r>
              <a:rPr lang="tr-TR" sz="2400" dirty="0">
                <a:solidFill>
                  <a:schemeClr val="accent3"/>
                </a:solidFill>
              </a:rPr>
              <a:t> </a:t>
            </a:r>
            <a:r>
              <a:rPr lang="tr-TR" sz="2400" dirty="0">
                <a:solidFill>
                  <a:schemeClr val="accent6"/>
                </a:solidFill>
              </a:rPr>
              <a:t>tarafından yaratılmış </a:t>
            </a:r>
            <a:r>
              <a:rPr lang="tr-TR" sz="2400" dirty="0"/>
              <a:t>ve </a:t>
            </a:r>
            <a:r>
              <a:rPr lang="tr-TR" sz="2400" dirty="0">
                <a:solidFill>
                  <a:schemeClr val="accent3"/>
                </a:solidFill>
              </a:rPr>
              <a:t>1892’de </a:t>
            </a:r>
            <a:r>
              <a:rPr lang="tr-TR" sz="2400" dirty="0" err="1">
                <a:solidFill>
                  <a:schemeClr val="accent3"/>
                </a:solidFill>
              </a:rPr>
              <a:t>The</a:t>
            </a:r>
            <a:r>
              <a:rPr lang="tr-TR" sz="2400" dirty="0">
                <a:solidFill>
                  <a:schemeClr val="accent3"/>
                </a:solidFill>
              </a:rPr>
              <a:t> Coca-Cola </a:t>
            </a:r>
            <a:r>
              <a:rPr lang="tr-TR" sz="2400" dirty="0" err="1">
                <a:solidFill>
                  <a:schemeClr val="accent3"/>
                </a:solidFill>
              </a:rPr>
              <a:t>Company</a:t>
            </a:r>
            <a:r>
              <a:rPr lang="tr-TR" sz="2400" dirty="0">
                <a:solidFill>
                  <a:schemeClr val="accent3"/>
                </a:solidFill>
              </a:rPr>
              <a:t> </a:t>
            </a:r>
            <a:r>
              <a:rPr lang="tr-TR" sz="2400" dirty="0">
                <a:solidFill>
                  <a:schemeClr val="accent6"/>
                </a:solidFill>
              </a:rPr>
              <a:t>olarak resmi bir şirket </a:t>
            </a:r>
            <a:r>
              <a:rPr lang="tr-TR" sz="2400" dirty="0"/>
              <a:t>haline gelmiştir. </a:t>
            </a:r>
            <a:r>
              <a:rPr lang="tr-TR" sz="2400" dirty="0">
                <a:solidFill>
                  <a:schemeClr val="accent3"/>
                </a:solidFill>
              </a:rPr>
              <a:t>Bugün dünyanın en yaygın tüketilen içeceklerinden </a:t>
            </a:r>
            <a:r>
              <a:rPr lang="tr-TR" sz="2400" dirty="0"/>
              <a:t>biridir.</a:t>
            </a: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764146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/>
          </a:bodyPr>
          <a:lstStyle/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 smtClean="0">
                <a:solidFill>
                  <a:srgbClr val="FFFF00"/>
                </a:solidFill>
              </a:rPr>
              <a:t>Marka </a:t>
            </a:r>
            <a:r>
              <a:rPr lang="tr-TR" sz="2400" b="1" dirty="0" smtClean="0">
                <a:solidFill>
                  <a:srgbClr val="FFFF00"/>
                </a:solidFill>
              </a:rPr>
              <a:t>Stratejisi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dirty="0" smtClean="0">
                <a:solidFill>
                  <a:schemeClr val="accent6"/>
                </a:solidFill>
              </a:rPr>
              <a:t>Coca-Cola'nın </a:t>
            </a:r>
            <a:r>
              <a:rPr lang="tr-TR" sz="2400" dirty="0">
                <a:solidFill>
                  <a:schemeClr val="accent6"/>
                </a:solidFill>
              </a:rPr>
              <a:t>marka başarısının arkasındaki temel stratejiler </a:t>
            </a:r>
            <a:r>
              <a:rPr lang="tr-TR" sz="2400" dirty="0"/>
              <a:t>şunlardır</a:t>
            </a:r>
            <a:r>
              <a:rPr lang="tr-TR" sz="2400" dirty="0" smtClean="0"/>
              <a:t>:</a:t>
            </a:r>
          </a:p>
          <a:p>
            <a:pPr indent="360000" algn="just">
              <a:lnSpc>
                <a:spcPct val="150000"/>
              </a:lnSpc>
            </a:pPr>
            <a:r>
              <a:rPr lang="tr-TR" sz="2400" b="1" dirty="0" smtClean="0">
                <a:solidFill>
                  <a:srgbClr val="FFFF00"/>
                </a:solidFill>
              </a:rPr>
              <a:t>Duygusal </a:t>
            </a:r>
            <a:r>
              <a:rPr lang="tr-TR" sz="2400" b="1" dirty="0">
                <a:solidFill>
                  <a:srgbClr val="FFFF00"/>
                </a:solidFill>
              </a:rPr>
              <a:t>Bağlantı: </a:t>
            </a:r>
            <a:r>
              <a:rPr lang="tr-TR" sz="2400" dirty="0">
                <a:solidFill>
                  <a:srgbClr val="FFFF00"/>
                </a:solidFill>
              </a:rPr>
              <a:t>Coca-Cola</a:t>
            </a:r>
            <a:r>
              <a:rPr lang="tr-TR" sz="2400" dirty="0"/>
              <a:t>, </a:t>
            </a:r>
            <a:r>
              <a:rPr lang="tr-TR" sz="2400" dirty="0">
                <a:solidFill>
                  <a:schemeClr val="accent3"/>
                </a:solidFill>
              </a:rPr>
              <a:t>reklam kampanyalarında </a:t>
            </a:r>
            <a:r>
              <a:rPr lang="tr-TR" sz="2400" dirty="0">
                <a:solidFill>
                  <a:schemeClr val="accent6"/>
                </a:solidFill>
              </a:rPr>
              <a:t>mutluluk, paylaşma ve birliktelik</a:t>
            </a:r>
            <a:r>
              <a:rPr lang="tr-TR" sz="2400" dirty="0">
                <a:solidFill>
                  <a:schemeClr val="accent3"/>
                </a:solidFill>
              </a:rPr>
              <a:t> mesajlarını vurgulayarak küresel bir aidiyet duygusu </a:t>
            </a:r>
            <a:r>
              <a:rPr lang="tr-TR" sz="2400" dirty="0"/>
              <a:t>oluşturmuştur</a:t>
            </a:r>
            <a:r>
              <a:rPr lang="tr-TR" sz="2400" dirty="0" smtClean="0"/>
              <a:t>.</a:t>
            </a:r>
          </a:p>
          <a:p>
            <a:pPr indent="360000" algn="just">
              <a:lnSpc>
                <a:spcPct val="150000"/>
              </a:lnSpc>
            </a:pPr>
            <a:r>
              <a:rPr lang="tr-TR" sz="2400" b="1" dirty="0" err="1" smtClean="0">
                <a:solidFill>
                  <a:srgbClr val="FFFF00"/>
                </a:solidFill>
              </a:rPr>
              <a:t>İkonik</a:t>
            </a:r>
            <a:r>
              <a:rPr lang="tr-TR" sz="2400" b="1" dirty="0" smtClean="0">
                <a:solidFill>
                  <a:srgbClr val="FFFF00"/>
                </a:solidFill>
              </a:rPr>
              <a:t> </a:t>
            </a:r>
            <a:r>
              <a:rPr lang="tr-TR" sz="2400" b="1" dirty="0">
                <a:solidFill>
                  <a:srgbClr val="FFFF00"/>
                </a:solidFill>
              </a:rPr>
              <a:t>Ambalaj ve Logo: </a:t>
            </a:r>
            <a:r>
              <a:rPr lang="tr-T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Kırmızı-</a:t>
            </a:r>
            <a:r>
              <a:rPr lang="tr-TR" sz="2400" dirty="0"/>
              <a:t>beyaz</a:t>
            </a:r>
            <a:r>
              <a:rPr lang="tr-TR" sz="2400" dirty="0">
                <a:solidFill>
                  <a:schemeClr val="accent3"/>
                </a:solidFill>
              </a:rPr>
              <a:t> renk şeması ve klasik </a:t>
            </a:r>
            <a:r>
              <a:rPr lang="tr-TR" sz="2400" dirty="0">
                <a:solidFill>
                  <a:schemeClr val="accent6"/>
                </a:solidFill>
              </a:rPr>
              <a:t>logo</a:t>
            </a:r>
            <a:r>
              <a:rPr lang="tr-TR" sz="2400" dirty="0">
                <a:solidFill>
                  <a:schemeClr val="accent3"/>
                </a:solidFill>
              </a:rPr>
              <a:t>, markanın kolayca tanınmasını </a:t>
            </a:r>
            <a:r>
              <a:rPr lang="tr-TR" sz="2400" dirty="0"/>
              <a:t>sağlar.</a:t>
            </a: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10698512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  <a:p>
            <a:pPr marL="0" indent="457200">
              <a:lnSpc>
                <a:spcPct val="150000"/>
              </a:lnSpc>
              <a:buNone/>
            </a:pPr>
            <a:endParaRPr lang="tr-TR" sz="2400" dirty="0"/>
          </a:p>
          <a:p>
            <a:pPr indent="228600" algn="just">
              <a:lnSpc>
                <a:spcPct val="150000"/>
              </a:lnSpc>
            </a:pPr>
            <a:r>
              <a:rPr lang="tr-TR" sz="2400" b="1" dirty="0" smtClean="0">
                <a:solidFill>
                  <a:srgbClr val="FFFF00"/>
                </a:solidFill>
              </a:rPr>
              <a:t>Reklam </a:t>
            </a:r>
            <a:r>
              <a:rPr lang="tr-TR" sz="2400" b="1" dirty="0">
                <a:solidFill>
                  <a:srgbClr val="FFFF00"/>
                </a:solidFill>
              </a:rPr>
              <a:t>ve Sponsorluk: </a:t>
            </a:r>
            <a:r>
              <a:rPr lang="tr-TR" sz="2400" dirty="0">
                <a:solidFill>
                  <a:srgbClr val="FFFF00"/>
                </a:solidFill>
              </a:rPr>
              <a:t>Coca-Cola</a:t>
            </a:r>
            <a:r>
              <a:rPr lang="tr-TR" sz="2400" dirty="0"/>
              <a:t>, </a:t>
            </a:r>
            <a:r>
              <a:rPr lang="tr-TR" sz="2400" dirty="0">
                <a:solidFill>
                  <a:schemeClr val="accent6"/>
                </a:solidFill>
              </a:rPr>
              <a:t>FIFA Dünya Kupası ve Olimpiyatlar </a:t>
            </a:r>
            <a:r>
              <a:rPr lang="tr-TR" sz="2400" dirty="0">
                <a:solidFill>
                  <a:schemeClr val="accent3"/>
                </a:solidFill>
              </a:rPr>
              <a:t>gibi büyük etkinlikleri sponsor olarak destekleyerek </a:t>
            </a:r>
            <a:r>
              <a:rPr lang="tr-TR" sz="2400" dirty="0">
                <a:solidFill>
                  <a:schemeClr val="accent6"/>
                </a:solidFill>
              </a:rPr>
              <a:t>marka bilinirliğini </a:t>
            </a:r>
            <a:r>
              <a:rPr lang="tr-TR" sz="2400" dirty="0"/>
              <a:t>artırmıştır</a:t>
            </a:r>
            <a:r>
              <a:rPr lang="tr-TR" sz="2400" dirty="0" smtClean="0"/>
              <a:t>.</a:t>
            </a:r>
          </a:p>
          <a:p>
            <a:pPr indent="228600" algn="just">
              <a:lnSpc>
                <a:spcPct val="150000"/>
              </a:lnSpc>
            </a:pPr>
            <a:r>
              <a:rPr lang="tr-TR" sz="2400" b="1" dirty="0" smtClean="0">
                <a:solidFill>
                  <a:srgbClr val="FFFF00"/>
                </a:solidFill>
              </a:rPr>
              <a:t>Yerelleştirme </a:t>
            </a:r>
            <a:r>
              <a:rPr lang="tr-TR" sz="2400" b="1" dirty="0">
                <a:solidFill>
                  <a:srgbClr val="FFFF00"/>
                </a:solidFill>
              </a:rPr>
              <a:t>Stratejisi: </a:t>
            </a:r>
            <a:r>
              <a:rPr lang="tr-TR" sz="2400" dirty="0">
                <a:solidFill>
                  <a:schemeClr val="accent3"/>
                </a:solidFill>
              </a:rPr>
              <a:t>Şirket, her ülkedeki </a:t>
            </a:r>
            <a:r>
              <a:rPr lang="tr-TR" sz="2400" dirty="0">
                <a:solidFill>
                  <a:schemeClr val="accent6"/>
                </a:solidFill>
              </a:rPr>
              <a:t>yerel tatları ve kültürel özellikleri </a:t>
            </a:r>
            <a:r>
              <a:rPr lang="tr-TR" sz="2400" dirty="0">
                <a:solidFill>
                  <a:schemeClr val="accent3"/>
                </a:solidFill>
              </a:rPr>
              <a:t>dikkate alarak kampanyalarını </a:t>
            </a:r>
            <a:r>
              <a:rPr lang="tr-TR" sz="2400" dirty="0"/>
              <a:t>uyarlamaktadır.</a:t>
            </a: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2103473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 fontScale="92500"/>
          </a:bodyPr>
          <a:lstStyle/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  <a:p>
            <a:pPr marL="0" indent="457200">
              <a:lnSpc>
                <a:spcPct val="150000"/>
              </a:lnSpc>
              <a:buNone/>
            </a:pPr>
            <a:endParaRPr lang="tr-TR" sz="2400" dirty="0"/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 smtClean="0">
                <a:solidFill>
                  <a:srgbClr val="FFFF00"/>
                </a:solidFill>
              </a:rPr>
              <a:t>2</a:t>
            </a:r>
            <a:r>
              <a:rPr lang="tr-TR" sz="2400" b="1" dirty="0">
                <a:solidFill>
                  <a:srgbClr val="FFFF00"/>
                </a:solidFill>
              </a:rPr>
              <a:t>. Markalamanın Stratejik </a:t>
            </a:r>
            <a:r>
              <a:rPr lang="tr-TR" sz="2400" b="1" dirty="0" smtClean="0">
                <a:solidFill>
                  <a:srgbClr val="FFFF00"/>
                </a:solidFill>
              </a:rPr>
              <a:t>Önemi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400" dirty="0" smtClean="0">
                <a:solidFill>
                  <a:schemeClr val="accent6"/>
                </a:solidFill>
              </a:rPr>
              <a:t>Marka</a:t>
            </a:r>
            <a:r>
              <a:rPr lang="tr-TR" sz="2400" dirty="0"/>
              <a:t>, </a:t>
            </a:r>
            <a:r>
              <a:rPr lang="tr-TR" sz="2400" dirty="0">
                <a:solidFill>
                  <a:schemeClr val="accent3"/>
                </a:solidFill>
              </a:rPr>
              <a:t>uzun ömürlü bir değer yaratır ve tüketici zihninde önemli bir konuma </a:t>
            </a:r>
            <a:r>
              <a:rPr lang="tr-TR" sz="2400" dirty="0"/>
              <a:t>sahiptir. </a:t>
            </a:r>
            <a:r>
              <a:rPr lang="tr-TR" sz="2400" dirty="0">
                <a:solidFill>
                  <a:schemeClr val="accent6"/>
                </a:solidFill>
              </a:rPr>
              <a:t>Günümüzde markalar </a:t>
            </a:r>
            <a:r>
              <a:rPr lang="tr-TR" sz="2400" dirty="0"/>
              <a:t>sadece bir isim veya logo olmanın ötesine geçerek </a:t>
            </a:r>
            <a:r>
              <a:rPr lang="tr-TR" sz="2400" dirty="0">
                <a:solidFill>
                  <a:schemeClr val="accent3"/>
                </a:solidFill>
              </a:rPr>
              <a:t>firmaların kimliğini temsil eden unsurlar </a:t>
            </a:r>
            <a:r>
              <a:rPr lang="tr-TR" sz="2400" dirty="0"/>
              <a:t>haline gelmiştir. </a:t>
            </a:r>
            <a:r>
              <a:rPr lang="tr-TR" sz="2400" dirty="0">
                <a:solidFill>
                  <a:schemeClr val="accent6"/>
                </a:solidFill>
              </a:rPr>
              <a:t>Örneğin</a:t>
            </a:r>
            <a:r>
              <a:rPr lang="tr-TR" sz="2400" dirty="0"/>
              <a:t>, </a:t>
            </a:r>
            <a:r>
              <a:rPr lang="tr-TR" sz="2400" dirty="0" err="1">
                <a:solidFill>
                  <a:srgbClr val="FFFF00"/>
                </a:solidFill>
              </a:rPr>
              <a:t>Nike</a:t>
            </a:r>
            <a:r>
              <a:rPr lang="tr-TR" sz="2400" dirty="0"/>
              <a:t>, </a:t>
            </a:r>
            <a:r>
              <a:rPr lang="tr-TR" sz="2400" dirty="0">
                <a:solidFill>
                  <a:schemeClr val="accent3"/>
                </a:solidFill>
              </a:rPr>
              <a:t>spor giyimde sadece bir ürün satmak yerine “</a:t>
            </a:r>
            <a:r>
              <a:rPr lang="tr-TR" sz="2400" dirty="0" err="1">
                <a:solidFill>
                  <a:schemeClr val="accent6"/>
                </a:solidFill>
              </a:rPr>
              <a:t>Just</a:t>
            </a:r>
            <a:r>
              <a:rPr lang="tr-TR" sz="2400" dirty="0">
                <a:solidFill>
                  <a:schemeClr val="accent6"/>
                </a:solidFill>
              </a:rPr>
              <a:t> Do </a:t>
            </a:r>
            <a:r>
              <a:rPr lang="tr-TR" sz="2400" dirty="0" err="1">
                <a:solidFill>
                  <a:schemeClr val="accent6"/>
                </a:solidFill>
              </a:rPr>
              <a:t>It</a:t>
            </a:r>
            <a:r>
              <a:rPr lang="tr-TR" sz="2400" dirty="0">
                <a:solidFill>
                  <a:schemeClr val="accent6"/>
                </a:solidFill>
              </a:rPr>
              <a:t>” </a:t>
            </a:r>
            <a:r>
              <a:rPr lang="tr-TR" sz="2400" dirty="0" smtClean="0">
                <a:solidFill>
                  <a:schemeClr val="accent6"/>
                </a:solidFill>
              </a:rPr>
              <a:t>"sadece dene" </a:t>
            </a:r>
            <a:r>
              <a:rPr lang="tr-TR" sz="2400" dirty="0" smtClean="0">
                <a:solidFill>
                  <a:schemeClr val="accent3"/>
                </a:solidFill>
              </a:rPr>
              <a:t>sloganıyla </a:t>
            </a:r>
            <a:r>
              <a:rPr lang="tr-TR" sz="2400" dirty="0">
                <a:solidFill>
                  <a:schemeClr val="accent3"/>
                </a:solidFill>
              </a:rPr>
              <a:t>motivasyon ve başarı mesajı veren bir marka stratejisi </a:t>
            </a:r>
            <a:r>
              <a:rPr lang="tr-TR" sz="2400" dirty="0"/>
              <a:t>oluşturmuştur.</a:t>
            </a: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1310205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  <a:p>
            <a:pPr marL="0" indent="457200">
              <a:lnSpc>
                <a:spcPct val="150000"/>
              </a:lnSpc>
              <a:buNone/>
            </a:pPr>
            <a:endParaRPr lang="tr-TR" sz="2400" dirty="0"/>
          </a:p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400" dirty="0" smtClean="0">
                <a:solidFill>
                  <a:srgbClr val="FFFF00"/>
                </a:solidFill>
              </a:rPr>
              <a:t>Coca-Cola</a:t>
            </a:r>
            <a:r>
              <a:rPr lang="tr-TR" sz="2400" dirty="0">
                <a:solidFill>
                  <a:srgbClr val="FFFF00"/>
                </a:solidFill>
              </a:rPr>
              <a:t>,</a:t>
            </a:r>
            <a:r>
              <a:rPr lang="tr-TR" sz="2400" dirty="0"/>
              <a:t> </a:t>
            </a:r>
            <a:r>
              <a:rPr lang="tr-TR" sz="2400" dirty="0">
                <a:solidFill>
                  <a:schemeClr val="accent6"/>
                </a:solidFill>
              </a:rPr>
              <a:t>200’den fazla ülkede </a:t>
            </a:r>
            <a:r>
              <a:rPr lang="tr-TR" sz="2400" dirty="0">
                <a:solidFill>
                  <a:schemeClr val="accent3"/>
                </a:solidFill>
              </a:rPr>
              <a:t>faaliyet gösteren ve her gün yaklaşık </a:t>
            </a:r>
            <a:r>
              <a:rPr lang="tr-TR" sz="2400" dirty="0">
                <a:solidFill>
                  <a:schemeClr val="accent6"/>
                </a:solidFill>
              </a:rPr>
              <a:t>1.9 milyar kez tüketilen</a:t>
            </a:r>
            <a:r>
              <a:rPr lang="tr-TR" sz="2400" dirty="0">
                <a:solidFill>
                  <a:schemeClr val="accent3"/>
                </a:solidFill>
              </a:rPr>
              <a:t> küresel bir marka </a:t>
            </a:r>
            <a:r>
              <a:rPr lang="tr-TR" sz="2400" dirty="0"/>
              <a:t>olmuştur. </a:t>
            </a:r>
            <a:r>
              <a:rPr lang="tr-TR" sz="2400" dirty="0">
                <a:solidFill>
                  <a:schemeClr val="accent3"/>
                </a:solidFill>
              </a:rPr>
              <a:t>Şirketin marka değeri sürekli olarak </a:t>
            </a:r>
            <a:r>
              <a:rPr lang="tr-TR" sz="2400" dirty="0">
                <a:solidFill>
                  <a:schemeClr val="accent6"/>
                </a:solidFill>
              </a:rPr>
              <a:t>Forbes ve </a:t>
            </a:r>
            <a:r>
              <a:rPr lang="tr-TR" sz="2400" dirty="0" err="1">
                <a:solidFill>
                  <a:schemeClr val="accent6"/>
                </a:solidFill>
              </a:rPr>
              <a:t>Interbrand</a:t>
            </a:r>
            <a:r>
              <a:rPr lang="tr-TR" sz="2400" dirty="0">
                <a:solidFill>
                  <a:schemeClr val="accent6"/>
                </a:solidFill>
              </a:rPr>
              <a:t> </a:t>
            </a:r>
            <a:r>
              <a:rPr lang="tr-TR" sz="2400" dirty="0">
                <a:solidFill>
                  <a:schemeClr val="accent3"/>
                </a:solidFill>
              </a:rPr>
              <a:t>gibi sıralamalarda </a:t>
            </a:r>
            <a:r>
              <a:rPr lang="tr-TR" sz="2400" dirty="0">
                <a:solidFill>
                  <a:schemeClr val="accent6"/>
                </a:solidFill>
              </a:rPr>
              <a:t>üst sıralarda </a:t>
            </a:r>
            <a:r>
              <a:rPr lang="tr-TR" sz="2400" dirty="0"/>
              <a:t>yer almaktadır.</a:t>
            </a: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42594366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 smtClean="0">
                <a:solidFill>
                  <a:srgbClr val="FFFF00"/>
                </a:solidFill>
              </a:rPr>
              <a:t>Vaka </a:t>
            </a:r>
            <a:r>
              <a:rPr lang="tr-TR" sz="2400" b="1" dirty="0">
                <a:solidFill>
                  <a:srgbClr val="FFFF00"/>
                </a:solidFill>
              </a:rPr>
              <a:t>3: </a:t>
            </a:r>
            <a:r>
              <a:rPr lang="tr-TR" sz="2400" b="1" dirty="0" err="1">
                <a:solidFill>
                  <a:srgbClr val="FFFF00"/>
                </a:solidFill>
              </a:rPr>
              <a:t>Tesla</a:t>
            </a:r>
            <a:r>
              <a:rPr lang="tr-TR" sz="2400" b="1" dirty="0">
                <a:solidFill>
                  <a:srgbClr val="FFFF00"/>
                </a:solidFill>
              </a:rPr>
              <a:t> - Yenilikçi Marka İmajı ve Algılanan </a:t>
            </a:r>
            <a:r>
              <a:rPr lang="tr-TR" sz="2400" b="1" dirty="0" smtClean="0">
                <a:solidFill>
                  <a:srgbClr val="FFFF00"/>
                </a:solidFill>
              </a:rPr>
              <a:t>Kalite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 smtClean="0">
                <a:solidFill>
                  <a:srgbClr val="FFFF00"/>
                </a:solidFill>
              </a:rPr>
              <a:t>Arka Plan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400" dirty="0" err="1" smtClean="0">
                <a:solidFill>
                  <a:srgbClr val="FFFF00"/>
                </a:solidFill>
              </a:rPr>
              <a:t>Tesla</a:t>
            </a:r>
            <a:r>
              <a:rPr lang="tr-TR" sz="2400" dirty="0"/>
              <a:t>, </a:t>
            </a:r>
            <a:r>
              <a:rPr lang="tr-TR" sz="2400" dirty="0">
                <a:solidFill>
                  <a:schemeClr val="accent6"/>
                </a:solidFill>
              </a:rPr>
              <a:t>2003</a:t>
            </a:r>
            <a:r>
              <a:rPr lang="tr-TR" sz="2400" dirty="0">
                <a:solidFill>
                  <a:schemeClr val="accent3"/>
                </a:solidFill>
              </a:rPr>
              <a:t> yılında </a:t>
            </a:r>
            <a:r>
              <a:rPr lang="tr-TR" sz="2400" dirty="0">
                <a:solidFill>
                  <a:schemeClr val="accent6"/>
                </a:solidFill>
              </a:rPr>
              <a:t>Martin </a:t>
            </a:r>
            <a:r>
              <a:rPr lang="tr-TR" sz="2400" dirty="0" err="1">
                <a:solidFill>
                  <a:schemeClr val="accent6"/>
                </a:solidFill>
              </a:rPr>
              <a:t>Eberhard</a:t>
            </a:r>
            <a:r>
              <a:rPr lang="tr-TR" sz="2400" dirty="0">
                <a:solidFill>
                  <a:schemeClr val="accent6"/>
                </a:solidFill>
              </a:rPr>
              <a:t> ve </a:t>
            </a:r>
            <a:r>
              <a:rPr lang="tr-TR" sz="2400" dirty="0" err="1">
                <a:solidFill>
                  <a:schemeClr val="accent6"/>
                </a:solidFill>
              </a:rPr>
              <a:t>Marc</a:t>
            </a:r>
            <a:r>
              <a:rPr lang="tr-TR" sz="2400" dirty="0">
                <a:solidFill>
                  <a:schemeClr val="accent6"/>
                </a:solidFill>
              </a:rPr>
              <a:t> </a:t>
            </a:r>
            <a:r>
              <a:rPr lang="tr-TR" sz="2400" dirty="0" err="1">
                <a:solidFill>
                  <a:schemeClr val="accent6"/>
                </a:solidFill>
              </a:rPr>
              <a:t>Tarpenning</a:t>
            </a:r>
            <a:r>
              <a:rPr lang="tr-TR" sz="2400" dirty="0">
                <a:solidFill>
                  <a:schemeClr val="accent6"/>
                </a:solidFill>
              </a:rPr>
              <a:t> </a:t>
            </a:r>
            <a:r>
              <a:rPr lang="tr-TR" sz="2400" dirty="0">
                <a:solidFill>
                  <a:schemeClr val="accent3"/>
                </a:solidFill>
              </a:rPr>
              <a:t>tarafından kurulan bir </a:t>
            </a:r>
            <a:r>
              <a:rPr lang="tr-TR" sz="2400" dirty="0">
                <a:solidFill>
                  <a:schemeClr val="accent6"/>
                </a:solidFill>
              </a:rPr>
              <a:t>elektrikli araç </a:t>
            </a:r>
            <a:r>
              <a:rPr lang="tr-TR" sz="2400" dirty="0"/>
              <a:t>üreticisidir. Ancak, </a:t>
            </a:r>
            <a:r>
              <a:rPr lang="tr-TR" sz="2400" dirty="0">
                <a:solidFill>
                  <a:schemeClr val="accent3"/>
                </a:solidFill>
              </a:rPr>
              <a:t>şirketin asıl yükselişi </a:t>
            </a:r>
            <a:r>
              <a:rPr lang="tr-TR" sz="2400" dirty="0" err="1">
                <a:solidFill>
                  <a:schemeClr val="accent6"/>
                </a:solidFill>
              </a:rPr>
              <a:t>Elon</a:t>
            </a:r>
            <a:r>
              <a:rPr lang="tr-TR" sz="2400" dirty="0">
                <a:solidFill>
                  <a:schemeClr val="accent6"/>
                </a:solidFill>
              </a:rPr>
              <a:t> </a:t>
            </a:r>
            <a:r>
              <a:rPr lang="tr-TR" sz="2400" dirty="0" err="1">
                <a:solidFill>
                  <a:schemeClr val="accent6"/>
                </a:solidFill>
              </a:rPr>
              <a:t>Musk’ın</a:t>
            </a:r>
            <a:r>
              <a:rPr lang="tr-TR" sz="2400" dirty="0">
                <a:solidFill>
                  <a:schemeClr val="accent6"/>
                </a:solidFill>
              </a:rPr>
              <a:t> </a:t>
            </a:r>
            <a:r>
              <a:rPr lang="tr-TR" sz="2400" dirty="0">
                <a:solidFill>
                  <a:schemeClr val="accent3"/>
                </a:solidFill>
              </a:rPr>
              <a:t>2004’te yönetime katılmasıyla </a:t>
            </a:r>
            <a:r>
              <a:rPr lang="tr-TR" sz="2400" dirty="0"/>
              <a:t>başlamıştır.</a:t>
            </a: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12241533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/>
          </a:bodyPr>
          <a:lstStyle/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 smtClean="0">
                <a:solidFill>
                  <a:srgbClr val="FFFF00"/>
                </a:solidFill>
              </a:rPr>
              <a:t>Marka Stratejisi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dirty="0" err="1" smtClean="0">
                <a:solidFill>
                  <a:srgbClr val="FFFF00"/>
                </a:solidFill>
              </a:rPr>
              <a:t>Tesla’nın</a:t>
            </a:r>
            <a:r>
              <a:rPr lang="tr-TR" sz="2400" dirty="0" smtClean="0">
                <a:solidFill>
                  <a:schemeClr val="accent6"/>
                </a:solidFill>
              </a:rPr>
              <a:t> </a:t>
            </a:r>
            <a:r>
              <a:rPr lang="tr-TR" sz="2400" dirty="0">
                <a:solidFill>
                  <a:schemeClr val="accent6"/>
                </a:solidFill>
              </a:rPr>
              <a:t>başarılı markalaşma stratejisi </a:t>
            </a:r>
            <a:r>
              <a:rPr lang="tr-TR" sz="2400" dirty="0"/>
              <a:t>şu unsurlara dayanır</a:t>
            </a:r>
            <a:r>
              <a:rPr lang="tr-TR" sz="2400" dirty="0" smtClean="0"/>
              <a:t>:</a:t>
            </a:r>
          </a:p>
          <a:p>
            <a:pPr indent="228600" algn="just">
              <a:lnSpc>
                <a:spcPct val="150000"/>
              </a:lnSpc>
            </a:pPr>
            <a:r>
              <a:rPr lang="tr-TR" sz="2400" b="1" dirty="0" smtClean="0">
                <a:solidFill>
                  <a:srgbClr val="FFFF00"/>
                </a:solidFill>
              </a:rPr>
              <a:t>Yenilik </a:t>
            </a:r>
            <a:r>
              <a:rPr lang="tr-TR" sz="2400" b="1" dirty="0">
                <a:solidFill>
                  <a:srgbClr val="FFFF00"/>
                </a:solidFill>
              </a:rPr>
              <a:t>ve Teknoloji Odaklılık: </a:t>
            </a:r>
            <a:r>
              <a:rPr lang="tr-TR" sz="2400" dirty="0" err="1">
                <a:solidFill>
                  <a:srgbClr val="FFFF00"/>
                </a:solidFill>
              </a:rPr>
              <a:t>Tesla</a:t>
            </a:r>
            <a:r>
              <a:rPr lang="tr-TR" sz="2400" dirty="0"/>
              <a:t>, </a:t>
            </a:r>
            <a:r>
              <a:rPr lang="tr-TR" sz="2400" dirty="0">
                <a:solidFill>
                  <a:schemeClr val="accent3"/>
                </a:solidFill>
              </a:rPr>
              <a:t>elektrikli araç piyasasında </a:t>
            </a:r>
            <a:r>
              <a:rPr lang="tr-TR" sz="2400" dirty="0">
                <a:solidFill>
                  <a:schemeClr val="accent6"/>
                </a:solidFill>
              </a:rPr>
              <a:t>teknolojik üstünlüğüyle</a:t>
            </a:r>
            <a:r>
              <a:rPr lang="tr-TR" sz="2400" dirty="0">
                <a:solidFill>
                  <a:schemeClr val="accent3"/>
                </a:solidFill>
              </a:rPr>
              <a:t> ön plana </a:t>
            </a:r>
            <a:r>
              <a:rPr lang="tr-TR" sz="2400" dirty="0"/>
              <a:t>çıkmıştır. </a:t>
            </a:r>
            <a:r>
              <a:rPr lang="tr-TR" sz="2400" dirty="0">
                <a:solidFill>
                  <a:schemeClr val="accent6"/>
                </a:solidFill>
              </a:rPr>
              <a:t>Otomatik sürüş sistemi ve uzun menzilli bataryalar</a:t>
            </a:r>
            <a:r>
              <a:rPr lang="tr-TR" sz="2400" dirty="0">
                <a:solidFill>
                  <a:schemeClr val="accent3"/>
                </a:solidFill>
              </a:rPr>
              <a:t> marka değerini artırmıştır</a:t>
            </a:r>
            <a:r>
              <a:rPr lang="tr-TR" sz="2400" dirty="0" smtClean="0">
                <a:solidFill>
                  <a:schemeClr val="accent3"/>
                </a:solidFill>
              </a:rPr>
              <a:t>.</a:t>
            </a:r>
          </a:p>
          <a:p>
            <a:pPr indent="228600" algn="just">
              <a:lnSpc>
                <a:spcPct val="150000"/>
              </a:lnSpc>
            </a:pPr>
            <a:r>
              <a:rPr lang="tr-TR" sz="2400" b="1" dirty="0" smtClean="0">
                <a:solidFill>
                  <a:srgbClr val="FFFF00"/>
                </a:solidFill>
              </a:rPr>
              <a:t>Premium </a:t>
            </a:r>
            <a:r>
              <a:rPr lang="tr-TR" sz="2400" b="1" dirty="0">
                <a:solidFill>
                  <a:srgbClr val="FFFF00"/>
                </a:solidFill>
              </a:rPr>
              <a:t>Algısı: </a:t>
            </a:r>
            <a:r>
              <a:rPr lang="tr-TR" sz="2400" dirty="0" err="1">
                <a:solidFill>
                  <a:srgbClr val="FFFF00"/>
                </a:solidFill>
              </a:rPr>
              <a:t>Tesla</a:t>
            </a:r>
            <a:r>
              <a:rPr lang="tr-TR" sz="2400" dirty="0"/>
              <a:t>, </a:t>
            </a:r>
            <a:r>
              <a:rPr lang="tr-TR" sz="2400" dirty="0">
                <a:solidFill>
                  <a:schemeClr val="accent3"/>
                </a:solidFill>
              </a:rPr>
              <a:t>başlangıçta lüks </a:t>
            </a:r>
            <a:r>
              <a:rPr lang="tr-TR" sz="2400" dirty="0" err="1">
                <a:solidFill>
                  <a:schemeClr val="accent3"/>
                </a:solidFill>
              </a:rPr>
              <a:t>segmenti</a:t>
            </a:r>
            <a:r>
              <a:rPr lang="tr-TR" sz="2400" dirty="0">
                <a:solidFill>
                  <a:schemeClr val="accent3"/>
                </a:solidFill>
              </a:rPr>
              <a:t> hedefleyerek </a:t>
            </a:r>
            <a:r>
              <a:rPr lang="tr-TR" sz="2400" dirty="0">
                <a:solidFill>
                  <a:schemeClr val="accent6"/>
                </a:solidFill>
              </a:rPr>
              <a:t>Model S ve Model X </a:t>
            </a:r>
            <a:r>
              <a:rPr lang="tr-TR" sz="2400" dirty="0">
                <a:solidFill>
                  <a:schemeClr val="accent3"/>
                </a:solidFill>
              </a:rPr>
              <a:t>gibi yüksek fiyatlı araçlar sunmuş, daha sonra </a:t>
            </a:r>
            <a:r>
              <a:rPr lang="tr-TR" sz="2400" dirty="0">
                <a:solidFill>
                  <a:schemeClr val="accent6"/>
                </a:solidFill>
              </a:rPr>
              <a:t>Model 3</a:t>
            </a:r>
            <a:r>
              <a:rPr lang="tr-TR" sz="2400" dirty="0">
                <a:solidFill>
                  <a:schemeClr val="accent3"/>
                </a:solidFill>
              </a:rPr>
              <a:t> ile geniş kitlelere hitap etmeye </a:t>
            </a:r>
            <a:r>
              <a:rPr lang="tr-TR" sz="2400" dirty="0"/>
              <a:t>başlamıştır.</a:t>
            </a: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19496281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  <a:p>
            <a:pPr marL="0" indent="457200">
              <a:lnSpc>
                <a:spcPct val="150000"/>
              </a:lnSpc>
              <a:buNone/>
            </a:pPr>
            <a:endParaRPr lang="tr-TR" sz="2400" dirty="0"/>
          </a:p>
          <a:p>
            <a:pPr indent="228600" algn="just">
              <a:lnSpc>
                <a:spcPct val="150000"/>
              </a:lnSpc>
            </a:pPr>
            <a:r>
              <a:rPr lang="tr-TR" sz="2400" b="1" dirty="0" smtClean="0">
                <a:solidFill>
                  <a:srgbClr val="FFFF00"/>
                </a:solidFill>
              </a:rPr>
              <a:t>Pazarlama ve Sıfır Reklam Stratejisi: </a:t>
            </a:r>
            <a:r>
              <a:rPr lang="tr-TR" sz="2400" dirty="0" err="1" smtClean="0">
                <a:solidFill>
                  <a:srgbClr val="FFFF00"/>
                </a:solidFill>
              </a:rPr>
              <a:t>Tesla</a:t>
            </a:r>
            <a:r>
              <a:rPr lang="tr-TR" sz="2400" dirty="0" smtClean="0"/>
              <a:t>, </a:t>
            </a:r>
            <a:r>
              <a:rPr lang="tr-TR" sz="2400" dirty="0" smtClean="0">
                <a:solidFill>
                  <a:schemeClr val="accent3"/>
                </a:solidFill>
              </a:rPr>
              <a:t>geleneksel reklamlar kullanmak yerine </a:t>
            </a:r>
            <a:r>
              <a:rPr lang="tr-TR" sz="2400" dirty="0" smtClean="0">
                <a:solidFill>
                  <a:schemeClr val="accent6"/>
                </a:solidFill>
              </a:rPr>
              <a:t>sosyal medya, </a:t>
            </a:r>
            <a:r>
              <a:rPr lang="tr-TR" sz="2400" dirty="0" err="1" smtClean="0">
                <a:solidFill>
                  <a:schemeClr val="accent6"/>
                </a:solidFill>
              </a:rPr>
              <a:t>Elon</a:t>
            </a:r>
            <a:r>
              <a:rPr lang="tr-TR" sz="2400" dirty="0" smtClean="0">
                <a:solidFill>
                  <a:schemeClr val="accent6"/>
                </a:solidFill>
              </a:rPr>
              <a:t> </a:t>
            </a:r>
            <a:r>
              <a:rPr lang="tr-TR" sz="2400" dirty="0" err="1" smtClean="0">
                <a:solidFill>
                  <a:schemeClr val="accent6"/>
                </a:solidFill>
              </a:rPr>
              <a:t>Musk’ın</a:t>
            </a:r>
            <a:r>
              <a:rPr lang="tr-TR" sz="2400" dirty="0" smtClean="0">
                <a:solidFill>
                  <a:schemeClr val="accent6"/>
                </a:solidFill>
              </a:rPr>
              <a:t> kişisel etkisi ve müşteri deneyimleri üzerinden </a:t>
            </a:r>
            <a:r>
              <a:rPr lang="tr-TR" sz="2400" dirty="0" smtClean="0">
                <a:solidFill>
                  <a:schemeClr val="accent3"/>
                </a:solidFill>
              </a:rPr>
              <a:t>organik pazarlama </a:t>
            </a:r>
            <a:r>
              <a:rPr lang="tr-TR" sz="2400" dirty="0" smtClean="0"/>
              <a:t>yapmaktadır.</a:t>
            </a:r>
          </a:p>
          <a:p>
            <a:pPr indent="228600" algn="just">
              <a:lnSpc>
                <a:spcPct val="150000"/>
              </a:lnSpc>
            </a:pPr>
            <a:r>
              <a:rPr lang="tr-TR" sz="2400" b="1" dirty="0" smtClean="0">
                <a:solidFill>
                  <a:srgbClr val="FFFF00"/>
                </a:solidFill>
              </a:rPr>
              <a:t>Sürdürülebilirlik Vurgusu: </a:t>
            </a:r>
            <a:r>
              <a:rPr lang="tr-TR" sz="2400" dirty="0" err="1" smtClean="0">
                <a:solidFill>
                  <a:srgbClr val="FFFF00"/>
                </a:solidFill>
              </a:rPr>
              <a:t>Tesla</a:t>
            </a:r>
            <a:r>
              <a:rPr lang="tr-TR" sz="2400" dirty="0" smtClean="0"/>
              <a:t>, </a:t>
            </a:r>
            <a:r>
              <a:rPr lang="tr-TR" sz="2400" dirty="0" smtClean="0">
                <a:solidFill>
                  <a:schemeClr val="accent6"/>
                </a:solidFill>
              </a:rPr>
              <a:t>çevre dostu bir marka </a:t>
            </a:r>
            <a:r>
              <a:rPr lang="tr-TR" sz="2400" dirty="0" smtClean="0">
                <a:solidFill>
                  <a:schemeClr val="accent3"/>
                </a:solidFill>
              </a:rPr>
              <a:t>olarak bilinmekte ve </a:t>
            </a:r>
            <a:r>
              <a:rPr lang="tr-TR" sz="2400" dirty="0" smtClean="0">
                <a:solidFill>
                  <a:schemeClr val="accent6"/>
                </a:solidFill>
              </a:rPr>
              <a:t>“</a:t>
            </a:r>
            <a:r>
              <a:rPr lang="tr-TR" sz="2400" dirty="0" err="1" smtClean="0">
                <a:solidFill>
                  <a:schemeClr val="accent6"/>
                </a:solidFill>
              </a:rPr>
              <a:t>fossil</a:t>
            </a:r>
            <a:r>
              <a:rPr lang="tr-TR" sz="2400" dirty="0" smtClean="0">
                <a:solidFill>
                  <a:schemeClr val="accent6"/>
                </a:solidFill>
              </a:rPr>
              <a:t> </a:t>
            </a:r>
            <a:r>
              <a:rPr lang="tr-TR" sz="2400" dirty="0" err="1" smtClean="0">
                <a:solidFill>
                  <a:schemeClr val="accent6"/>
                </a:solidFill>
              </a:rPr>
              <a:t>fuel-free</a:t>
            </a:r>
            <a:r>
              <a:rPr lang="tr-TR" sz="2400" dirty="0" smtClean="0">
                <a:solidFill>
                  <a:schemeClr val="accent6"/>
                </a:solidFill>
              </a:rPr>
              <a:t> </a:t>
            </a:r>
            <a:r>
              <a:rPr lang="tr-TR" sz="2400" dirty="0" err="1" smtClean="0">
                <a:solidFill>
                  <a:schemeClr val="accent6"/>
                </a:solidFill>
              </a:rPr>
              <a:t>future</a:t>
            </a:r>
            <a:r>
              <a:rPr lang="tr-TR" sz="2400" dirty="0" smtClean="0">
                <a:solidFill>
                  <a:schemeClr val="accent6"/>
                </a:solidFill>
              </a:rPr>
              <a:t>” (fosil yakıtsız gelecek) </a:t>
            </a:r>
            <a:r>
              <a:rPr lang="tr-TR" sz="2400" dirty="0" smtClean="0">
                <a:solidFill>
                  <a:schemeClr val="accent3"/>
                </a:solidFill>
              </a:rPr>
              <a:t>hedefiyle tüketime </a:t>
            </a:r>
            <a:r>
              <a:rPr lang="tr-TR" sz="2400" dirty="0" smtClean="0"/>
              <a:t>yön vermektedir.</a:t>
            </a:r>
          </a:p>
        </p:txBody>
      </p:sp>
    </p:spTree>
    <p:extLst>
      <p:ext uri="{BB962C8B-B14F-4D97-AF65-F5344CB8AC3E}">
        <p14:creationId xmlns:p14="http://schemas.microsoft.com/office/powerpoint/2010/main" val="42939914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/>
          </a:bodyPr>
          <a:lstStyle/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 smtClean="0">
                <a:solidFill>
                  <a:srgbClr val="FFFF00"/>
                </a:solidFill>
              </a:rPr>
              <a:t>Genel </a:t>
            </a:r>
            <a:r>
              <a:rPr lang="tr-TR" sz="2400" b="1" dirty="0">
                <a:solidFill>
                  <a:srgbClr val="FFFF00"/>
                </a:solidFill>
              </a:rPr>
              <a:t>Sonuç ve </a:t>
            </a:r>
            <a:r>
              <a:rPr lang="tr-TR" sz="2400" b="1" dirty="0" smtClean="0">
                <a:solidFill>
                  <a:srgbClr val="FFFF00"/>
                </a:solidFill>
              </a:rPr>
              <a:t>Çıkarımlar</a:t>
            </a:r>
          </a:p>
          <a:p>
            <a:pPr indent="228600">
              <a:lnSpc>
                <a:spcPct val="150000"/>
              </a:lnSpc>
            </a:pPr>
            <a:r>
              <a:rPr lang="tr-TR" sz="2400" dirty="0" smtClean="0">
                <a:solidFill>
                  <a:srgbClr val="FFFF00"/>
                </a:solidFill>
              </a:rPr>
              <a:t>Apple</a:t>
            </a:r>
            <a:r>
              <a:rPr lang="tr-TR" sz="2400" dirty="0"/>
              <a:t>, </a:t>
            </a:r>
            <a:r>
              <a:rPr lang="tr-TR" sz="2400" dirty="0">
                <a:solidFill>
                  <a:schemeClr val="accent6"/>
                </a:solidFill>
              </a:rPr>
              <a:t>marka sadakati oluşturma ve </a:t>
            </a:r>
            <a:r>
              <a:rPr lang="tr-TR" sz="2400" dirty="0" err="1">
                <a:solidFill>
                  <a:schemeClr val="accent6"/>
                </a:solidFill>
              </a:rPr>
              <a:t>premium</a:t>
            </a:r>
            <a:r>
              <a:rPr lang="tr-TR" sz="2400" dirty="0">
                <a:solidFill>
                  <a:schemeClr val="accent6"/>
                </a:solidFill>
              </a:rPr>
              <a:t> fiyatlandırma </a:t>
            </a:r>
            <a:r>
              <a:rPr lang="tr-TR" sz="2400" dirty="0">
                <a:solidFill>
                  <a:schemeClr val="accent3"/>
                </a:solidFill>
              </a:rPr>
              <a:t>stratejileri ile bir ikon haline </a:t>
            </a:r>
            <a:r>
              <a:rPr lang="tr-TR" sz="2400" dirty="0"/>
              <a:t>gelmiştir</a:t>
            </a:r>
            <a:r>
              <a:rPr lang="tr-TR" sz="2400" dirty="0" smtClean="0"/>
              <a:t>.</a:t>
            </a:r>
          </a:p>
          <a:p>
            <a:pPr indent="228600">
              <a:lnSpc>
                <a:spcPct val="150000"/>
              </a:lnSpc>
            </a:pPr>
            <a:r>
              <a:rPr lang="tr-TR" sz="2400" dirty="0" smtClean="0">
                <a:solidFill>
                  <a:srgbClr val="FFFF00"/>
                </a:solidFill>
              </a:rPr>
              <a:t>Coca-Cola</a:t>
            </a:r>
            <a:r>
              <a:rPr lang="tr-TR" sz="2400" dirty="0"/>
              <a:t>, </a:t>
            </a:r>
            <a:r>
              <a:rPr lang="tr-TR" sz="2400" dirty="0">
                <a:solidFill>
                  <a:schemeClr val="accent6"/>
                </a:solidFill>
              </a:rPr>
              <a:t>güçlü marka kimliği </a:t>
            </a:r>
            <a:r>
              <a:rPr lang="tr-TR" sz="2400" dirty="0">
                <a:solidFill>
                  <a:schemeClr val="accent3"/>
                </a:solidFill>
              </a:rPr>
              <a:t>ve küresel çapta benimsenmiş </a:t>
            </a:r>
            <a:r>
              <a:rPr lang="tr-TR" sz="2400" dirty="0">
                <a:solidFill>
                  <a:schemeClr val="accent6"/>
                </a:solidFill>
              </a:rPr>
              <a:t>marka mesajlarıyla </a:t>
            </a:r>
            <a:r>
              <a:rPr lang="tr-TR" sz="2400" dirty="0">
                <a:solidFill>
                  <a:schemeClr val="accent3"/>
                </a:solidFill>
              </a:rPr>
              <a:t>dünyada en yaygın tanınan içecek </a:t>
            </a:r>
            <a:r>
              <a:rPr lang="tr-TR" sz="2400" dirty="0"/>
              <a:t>markasıdır</a:t>
            </a:r>
            <a:r>
              <a:rPr lang="tr-TR" sz="2400" dirty="0" smtClean="0"/>
              <a:t>.</a:t>
            </a:r>
          </a:p>
          <a:p>
            <a:pPr indent="228600">
              <a:lnSpc>
                <a:spcPct val="150000"/>
              </a:lnSpc>
            </a:pPr>
            <a:r>
              <a:rPr lang="tr-TR" sz="2400" dirty="0" err="1" smtClean="0">
                <a:solidFill>
                  <a:srgbClr val="FFFF00"/>
                </a:solidFill>
              </a:rPr>
              <a:t>Tesla</a:t>
            </a:r>
            <a:r>
              <a:rPr lang="tr-TR" sz="2400" dirty="0"/>
              <a:t>, </a:t>
            </a:r>
            <a:r>
              <a:rPr lang="tr-TR" sz="2400" dirty="0" err="1">
                <a:solidFill>
                  <a:schemeClr val="accent6"/>
                </a:solidFill>
              </a:rPr>
              <a:t>inovasyon</a:t>
            </a:r>
            <a:r>
              <a:rPr lang="tr-TR" sz="2400" dirty="0">
                <a:solidFill>
                  <a:schemeClr val="accent6"/>
                </a:solidFill>
              </a:rPr>
              <a:t> ve sürdürülebilirlik odaklı </a:t>
            </a:r>
            <a:r>
              <a:rPr lang="tr-TR" sz="2400" dirty="0">
                <a:solidFill>
                  <a:schemeClr val="accent3"/>
                </a:solidFill>
              </a:rPr>
              <a:t>bir marka stratejisi ile elektrikli otomobil pazarında devrim </a:t>
            </a:r>
            <a:r>
              <a:rPr lang="tr-TR" sz="2400" dirty="0"/>
              <a:t>yaratmıştır.</a:t>
            </a: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30414632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tr-TR" sz="2400" b="1" dirty="0" smtClean="0">
                <a:solidFill>
                  <a:schemeClr val="accent6"/>
                </a:solidFill>
              </a:rPr>
              <a:t>      	 1. Hafta marka yönetimi sınav soruları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400" b="1" dirty="0" smtClean="0"/>
              <a:t>	</a:t>
            </a:r>
            <a:r>
              <a:rPr lang="tr-TR" sz="2400" b="1" dirty="0" smtClean="0">
                <a:solidFill>
                  <a:srgbClr val="FFFF00"/>
                </a:solidFill>
              </a:rPr>
              <a:t>1</a:t>
            </a:r>
            <a:r>
              <a:rPr lang="tr-TR" sz="2400" b="1" dirty="0">
                <a:solidFill>
                  <a:srgbClr val="FFFF00"/>
                </a:solidFill>
              </a:rPr>
              <a:t>. Aşağıdaki seçeneklerden hangisi bir markanın temel özelliklerinden biri değildir?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	a</a:t>
            </a:r>
            <a:r>
              <a:rPr lang="tr-TR" sz="2400" dirty="0"/>
              <a:t>) </a:t>
            </a:r>
            <a:r>
              <a:rPr lang="tr-TR" sz="2400" dirty="0" smtClean="0"/>
              <a:t>Tüketicilere ürün </a:t>
            </a:r>
            <a:r>
              <a:rPr lang="tr-TR" sz="2400" dirty="0"/>
              <a:t>veya hizmet hakkında bilgi vermesi</a:t>
            </a:r>
            <a:br>
              <a:rPr lang="tr-TR" sz="2400" dirty="0"/>
            </a:br>
            <a:r>
              <a:rPr lang="tr-TR" sz="2400" dirty="0" smtClean="0"/>
              <a:t>	b</a:t>
            </a:r>
            <a:r>
              <a:rPr lang="tr-TR" sz="2400" dirty="0"/>
              <a:t>) </a:t>
            </a:r>
            <a:r>
              <a:rPr lang="tr-TR" sz="2400" dirty="0" smtClean="0"/>
              <a:t>Rakiplerinden farklılaşmasını </a:t>
            </a:r>
            <a:r>
              <a:rPr lang="tr-TR" sz="2400" dirty="0"/>
              <a:t>sağlaması</a:t>
            </a:r>
            <a:br>
              <a:rPr lang="tr-TR" sz="2400" dirty="0"/>
            </a:br>
            <a:r>
              <a:rPr lang="tr-TR" sz="2400" dirty="0" smtClean="0"/>
              <a:t>	c</a:t>
            </a:r>
            <a:r>
              <a:rPr lang="tr-TR" sz="2400" dirty="0"/>
              <a:t>) </a:t>
            </a:r>
            <a:r>
              <a:rPr lang="tr-TR" sz="2400" dirty="0" smtClean="0"/>
              <a:t>Ürün veya </a:t>
            </a:r>
            <a:r>
              <a:rPr lang="tr-TR" sz="2400" dirty="0"/>
              <a:t>hizmetin tanıtımını kolaylaştırması</a:t>
            </a:r>
            <a:br>
              <a:rPr lang="tr-TR" sz="2400" dirty="0"/>
            </a:br>
            <a:r>
              <a:rPr lang="tr-TR" sz="2400" dirty="0" smtClean="0"/>
              <a:t>	d</a:t>
            </a:r>
            <a:r>
              <a:rPr lang="tr-TR" sz="2400" dirty="0"/>
              <a:t>) </a:t>
            </a:r>
            <a:r>
              <a:rPr lang="tr-TR" sz="2400" dirty="0" smtClean="0"/>
              <a:t>Fiyatlandırma politikasını </a:t>
            </a:r>
            <a:r>
              <a:rPr lang="tr-TR" sz="2400" dirty="0"/>
              <a:t>doğrudan belirlemesi</a:t>
            </a:r>
            <a:br>
              <a:rPr lang="tr-TR" sz="2400" dirty="0"/>
            </a:br>
            <a:r>
              <a:rPr lang="tr-TR" sz="2400" dirty="0" smtClean="0"/>
              <a:t>	e</a:t>
            </a:r>
            <a:r>
              <a:rPr lang="tr-TR" sz="2400" dirty="0"/>
              <a:t>) </a:t>
            </a:r>
            <a:r>
              <a:rPr lang="tr-TR" sz="2400" dirty="0" smtClean="0"/>
              <a:t>Tüketici sadakati </a:t>
            </a:r>
            <a:r>
              <a:rPr lang="tr-TR" sz="2400" dirty="0"/>
              <a:t>oluşturması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2611468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/>
          </a:bodyPr>
          <a:lstStyle/>
          <a:p>
            <a:pPr marL="0" indent="457200">
              <a:lnSpc>
                <a:spcPct val="150000"/>
              </a:lnSpc>
              <a:buNone/>
            </a:pPr>
            <a:endParaRPr lang="tr-TR" sz="2400" b="1" dirty="0" smtClean="0"/>
          </a:p>
          <a:p>
            <a:pPr marL="0" indent="457200">
              <a:lnSpc>
                <a:spcPct val="150000"/>
              </a:lnSpc>
              <a:buNone/>
            </a:pPr>
            <a:endParaRPr lang="tr-TR" sz="2400" b="1" dirty="0"/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 smtClean="0">
                <a:solidFill>
                  <a:srgbClr val="FFFF00"/>
                </a:solidFill>
              </a:rPr>
              <a:t>	2</a:t>
            </a:r>
            <a:r>
              <a:rPr lang="tr-TR" sz="2400" b="1" dirty="0">
                <a:solidFill>
                  <a:srgbClr val="FFFF00"/>
                </a:solidFill>
              </a:rPr>
              <a:t>. </a:t>
            </a:r>
            <a:r>
              <a:rPr lang="tr-TR" sz="2400" b="1" dirty="0" err="1">
                <a:solidFill>
                  <a:srgbClr val="FFFF00"/>
                </a:solidFill>
              </a:rPr>
              <a:t>Apple’ın</a:t>
            </a:r>
            <a:r>
              <a:rPr lang="tr-TR" sz="2400" b="1" dirty="0">
                <a:solidFill>
                  <a:srgbClr val="FFFF00"/>
                </a:solidFill>
              </a:rPr>
              <a:t> marka stratejisi aşağıdakilerden hangisi üzerine kuruludur?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dirty="0" smtClean="0"/>
              <a:t>	a) </a:t>
            </a:r>
            <a:r>
              <a:rPr lang="tr-TR" sz="2400" dirty="0"/>
              <a:t>Ürünlerinde ucuzluk sağlamak</a:t>
            </a:r>
            <a:br>
              <a:rPr lang="tr-TR" sz="2400" dirty="0"/>
            </a:br>
            <a:r>
              <a:rPr lang="tr-TR" sz="2400" dirty="0" smtClean="0"/>
              <a:t>	b) </a:t>
            </a:r>
            <a:r>
              <a:rPr lang="tr-TR" sz="2400" dirty="0"/>
              <a:t>Sadece reklamlara yatırım yapmak</a:t>
            </a:r>
            <a:br>
              <a:rPr lang="tr-TR" sz="2400" dirty="0"/>
            </a:br>
            <a:r>
              <a:rPr lang="tr-TR" sz="2400" dirty="0" smtClean="0"/>
              <a:t>	c) </a:t>
            </a:r>
            <a:r>
              <a:rPr lang="tr-TR" sz="2400" dirty="0" err="1"/>
              <a:t>Minimalist</a:t>
            </a:r>
            <a:r>
              <a:rPr lang="tr-TR" sz="2400" dirty="0"/>
              <a:t> tasarım ve ekosistem entegrasyonu</a:t>
            </a:r>
            <a:br>
              <a:rPr lang="tr-TR" sz="2400" dirty="0"/>
            </a:br>
            <a:r>
              <a:rPr lang="tr-TR" sz="2400" dirty="0" smtClean="0"/>
              <a:t>	d) </a:t>
            </a:r>
            <a:r>
              <a:rPr lang="tr-TR" sz="2400" dirty="0"/>
              <a:t>Ürünlerini her yıl değiştirmek</a:t>
            </a:r>
            <a:br>
              <a:rPr lang="tr-TR" sz="2400" dirty="0"/>
            </a:br>
            <a:r>
              <a:rPr lang="tr-TR" sz="2400" dirty="0" smtClean="0"/>
              <a:t>	e) </a:t>
            </a:r>
            <a:r>
              <a:rPr lang="tr-TR" sz="2400" dirty="0"/>
              <a:t>Müşteri şikayetlerini göz ardı etmek</a:t>
            </a:r>
          </a:p>
        </p:txBody>
      </p:sp>
    </p:spTree>
    <p:extLst>
      <p:ext uri="{BB962C8B-B14F-4D97-AF65-F5344CB8AC3E}">
        <p14:creationId xmlns:p14="http://schemas.microsoft.com/office/powerpoint/2010/main" val="26791422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/>
          </a:bodyPr>
          <a:lstStyle/>
          <a:p>
            <a:pPr marL="0" indent="457200">
              <a:lnSpc>
                <a:spcPct val="150000"/>
              </a:lnSpc>
              <a:buNone/>
            </a:pPr>
            <a:endParaRPr lang="tr-TR" sz="2400" b="1" dirty="0" smtClean="0"/>
          </a:p>
          <a:p>
            <a:pPr marL="0" indent="457200">
              <a:lnSpc>
                <a:spcPct val="150000"/>
              </a:lnSpc>
              <a:buNone/>
            </a:pPr>
            <a:endParaRPr lang="tr-TR" sz="2400" b="1" dirty="0"/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 smtClean="0">
                <a:solidFill>
                  <a:srgbClr val="FFFF00"/>
                </a:solidFill>
              </a:rPr>
              <a:t>3</a:t>
            </a:r>
            <a:r>
              <a:rPr lang="tr-TR" sz="2400" b="1" dirty="0">
                <a:solidFill>
                  <a:srgbClr val="FFFF00"/>
                </a:solidFill>
              </a:rPr>
              <a:t>. Aşağıdaki markalardan hangisi yerelleştirme stratejisini etkin şekilde kullanan küresel bir marka olarak bilinmektedir?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dirty="0" smtClean="0"/>
              <a:t>	a</a:t>
            </a:r>
            <a:r>
              <a:rPr lang="tr-TR" sz="2400" dirty="0"/>
              <a:t>) </a:t>
            </a:r>
            <a:r>
              <a:rPr lang="tr-TR" sz="2400" dirty="0" err="1" smtClean="0"/>
              <a:t>Tesla</a:t>
            </a:r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 smtClean="0"/>
              <a:t>	b</a:t>
            </a:r>
            <a:r>
              <a:rPr lang="tr-TR" sz="2400" dirty="0"/>
              <a:t>) </a:t>
            </a:r>
            <a:r>
              <a:rPr lang="tr-TR" sz="2400" dirty="0" err="1" smtClean="0"/>
              <a:t>Coca-cola</a:t>
            </a:r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 smtClean="0"/>
              <a:t>	c</a:t>
            </a:r>
            <a:r>
              <a:rPr lang="tr-TR" sz="2400" dirty="0"/>
              <a:t>) </a:t>
            </a:r>
            <a:r>
              <a:rPr lang="tr-TR" sz="2400" dirty="0" err="1" smtClean="0"/>
              <a:t>Rolex</a:t>
            </a:r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 smtClean="0"/>
              <a:t>	d</a:t>
            </a:r>
            <a:r>
              <a:rPr lang="tr-TR" sz="2400" dirty="0"/>
              <a:t>) </a:t>
            </a:r>
            <a:r>
              <a:rPr lang="tr-TR" sz="2400" dirty="0" smtClean="0"/>
              <a:t>Apple</a:t>
            </a:r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 smtClean="0"/>
              <a:t>	e</a:t>
            </a:r>
            <a:r>
              <a:rPr lang="tr-TR" sz="2400" dirty="0"/>
              <a:t>) </a:t>
            </a:r>
            <a:r>
              <a:rPr lang="tr-TR" sz="2400" dirty="0" err="1" smtClean="0"/>
              <a:t>Samsung</a:t>
            </a:r>
            <a:endParaRPr lang="tr-TR" sz="2400" dirty="0"/>
          </a:p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35459083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/>
          </a:bodyPr>
          <a:lstStyle/>
          <a:p>
            <a:pPr marL="0" indent="457200">
              <a:lnSpc>
                <a:spcPct val="150000"/>
              </a:lnSpc>
              <a:buNone/>
            </a:pPr>
            <a:endParaRPr lang="tr-TR" sz="2400" b="1" dirty="0" smtClean="0"/>
          </a:p>
          <a:p>
            <a:pPr marL="0" indent="457200">
              <a:lnSpc>
                <a:spcPct val="150000"/>
              </a:lnSpc>
              <a:buNone/>
            </a:pPr>
            <a:endParaRPr lang="tr-TR" sz="2400" b="1" dirty="0"/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 smtClean="0">
                <a:solidFill>
                  <a:srgbClr val="FFFF00"/>
                </a:solidFill>
              </a:rPr>
              <a:t>	4</a:t>
            </a:r>
            <a:r>
              <a:rPr lang="tr-TR" sz="2400" b="1" dirty="0">
                <a:solidFill>
                  <a:srgbClr val="FFFF00"/>
                </a:solidFill>
              </a:rPr>
              <a:t>. Aşağıdakilerden hangisi marka değerini oluşturan unsurlardan biri değildir?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dirty="0" smtClean="0"/>
              <a:t>	a</a:t>
            </a:r>
            <a:r>
              <a:rPr lang="tr-TR" sz="2400" dirty="0"/>
              <a:t>) </a:t>
            </a:r>
            <a:r>
              <a:rPr lang="tr-TR" sz="2400" dirty="0" smtClean="0"/>
              <a:t>Marka sadakati</a:t>
            </a:r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 smtClean="0"/>
              <a:t>	b</a:t>
            </a:r>
            <a:r>
              <a:rPr lang="tr-TR" sz="2400" dirty="0"/>
              <a:t>) </a:t>
            </a:r>
            <a:r>
              <a:rPr lang="tr-TR" sz="2400" dirty="0" smtClean="0"/>
              <a:t>Algılanan kalite</a:t>
            </a:r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 smtClean="0"/>
              <a:t>	c</a:t>
            </a:r>
            <a:r>
              <a:rPr lang="tr-TR" sz="2400" dirty="0"/>
              <a:t>) </a:t>
            </a:r>
            <a:r>
              <a:rPr lang="tr-TR" sz="2400" dirty="0" smtClean="0"/>
              <a:t>Marka çağrışımları</a:t>
            </a:r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 smtClean="0"/>
              <a:t>	d</a:t>
            </a:r>
            <a:r>
              <a:rPr lang="tr-TR" sz="2400" dirty="0"/>
              <a:t>) </a:t>
            </a:r>
            <a:r>
              <a:rPr lang="tr-TR" sz="2400" dirty="0" smtClean="0"/>
              <a:t>Üretim maliyetleri</a:t>
            </a:r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 smtClean="0"/>
              <a:t>	e</a:t>
            </a:r>
            <a:r>
              <a:rPr lang="tr-TR" sz="2400" dirty="0"/>
              <a:t>) </a:t>
            </a:r>
            <a:r>
              <a:rPr lang="tr-TR" sz="2400" dirty="0" smtClean="0"/>
              <a:t>Marka farkındalığı</a:t>
            </a:r>
            <a:endParaRPr lang="tr-TR" sz="2400" dirty="0"/>
          </a:p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25801167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 fontScale="92500"/>
          </a:bodyPr>
          <a:lstStyle/>
          <a:p>
            <a:pPr marL="0" indent="457200">
              <a:lnSpc>
                <a:spcPct val="150000"/>
              </a:lnSpc>
              <a:buNone/>
            </a:pPr>
            <a:endParaRPr lang="tr-TR" sz="2400" b="1" dirty="0" smtClean="0"/>
          </a:p>
          <a:p>
            <a:pPr marL="0" indent="457200">
              <a:lnSpc>
                <a:spcPct val="150000"/>
              </a:lnSpc>
              <a:buNone/>
            </a:pPr>
            <a:endParaRPr lang="tr-TR" sz="2400" b="1" dirty="0"/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 smtClean="0">
                <a:solidFill>
                  <a:srgbClr val="FFFF00"/>
                </a:solidFill>
              </a:rPr>
              <a:t>	5</a:t>
            </a:r>
            <a:r>
              <a:rPr lang="tr-TR" sz="2400" b="1" dirty="0">
                <a:solidFill>
                  <a:srgbClr val="FFFF00"/>
                </a:solidFill>
              </a:rPr>
              <a:t>. </a:t>
            </a:r>
            <a:r>
              <a:rPr lang="tr-TR" sz="2400" b="1" dirty="0" err="1">
                <a:solidFill>
                  <a:srgbClr val="FFFF00"/>
                </a:solidFill>
              </a:rPr>
              <a:t>Tesla'nın</a:t>
            </a:r>
            <a:r>
              <a:rPr lang="tr-TR" sz="2400" b="1" dirty="0">
                <a:solidFill>
                  <a:srgbClr val="FFFF00"/>
                </a:solidFill>
              </a:rPr>
              <a:t> pazarlama stratejisi ağırlıklı olarak hangi yöntemi kullanmaktadır?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dirty="0" smtClean="0"/>
              <a:t>	a</a:t>
            </a:r>
            <a:r>
              <a:rPr lang="tr-TR" sz="2400" dirty="0"/>
              <a:t>) </a:t>
            </a:r>
            <a:r>
              <a:rPr lang="tr-TR" sz="2400" dirty="0" smtClean="0"/>
              <a:t>Geleneksel reklamcılık</a:t>
            </a:r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 smtClean="0"/>
              <a:t>	b</a:t>
            </a:r>
            <a:r>
              <a:rPr lang="tr-TR" sz="2400" dirty="0"/>
              <a:t>) </a:t>
            </a:r>
            <a:r>
              <a:rPr lang="tr-TR" sz="2400" dirty="0" smtClean="0"/>
              <a:t>Ürün fiyatlarını </a:t>
            </a:r>
            <a:r>
              <a:rPr lang="tr-TR" sz="2400" dirty="0"/>
              <a:t>düşürerek rekabet etmek</a:t>
            </a:r>
            <a:br>
              <a:rPr lang="tr-TR" sz="2400" dirty="0"/>
            </a:br>
            <a:r>
              <a:rPr lang="tr-TR" sz="2400" dirty="0" smtClean="0"/>
              <a:t>	c</a:t>
            </a:r>
            <a:r>
              <a:rPr lang="tr-TR" sz="2400" dirty="0"/>
              <a:t>) </a:t>
            </a:r>
            <a:r>
              <a:rPr lang="tr-TR" sz="2400" dirty="0" smtClean="0"/>
              <a:t>Sosyal medya </a:t>
            </a:r>
            <a:r>
              <a:rPr lang="tr-TR" sz="2400" dirty="0"/>
              <a:t>ve organik pazarlama</a:t>
            </a:r>
            <a:br>
              <a:rPr lang="tr-TR" sz="2400" dirty="0"/>
            </a:br>
            <a:r>
              <a:rPr lang="tr-TR" sz="2400" dirty="0" smtClean="0"/>
              <a:t>	d</a:t>
            </a:r>
            <a:r>
              <a:rPr lang="tr-TR" sz="2400" dirty="0"/>
              <a:t>) </a:t>
            </a:r>
            <a:r>
              <a:rPr lang="tr-TR" sz="2400" dirty="0" smtClean="0"/>
              <a:t>Yerel mağazalar </a:t>
            </a:r>
            <a:r>
              <a:rPr lang="tr-TR" sz="2400" dirty="0"/>
              <a:t>açarak tanıtım yapmak</a:t>
            </a:r>
            <a:br>
              <a:rPr lang="tr-TR" sz="2400" dirty="0"/>
            </a:br>
            <a:r>
              <a:rPr lang="tr-TR" sz="2400" dirty="0" smtClean="0"/>
              <a:t>	e</a:t>
            </a:r>
            <a:r>
              <a:rPr lang="tr-TR" sz="2400" dirty="0"/>
              <a:t>) </a:t>
            </a:r>
            <a:r>
              <a:rPr lang="tr-TR" sz="2400" dirty="0" smtClean="0"/>
              <a:t>Gazete ve </a:t>
            </a:r>
            <a:r>
              <a:rPr lang="tr-TR" sz="2400" dirty="0"/>
              <a:t>televizyon reklamlarıyla marka bilinirliği oluşturmak</a:t>
            </a:r>
          </a:p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1698442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/>
          </a:bodyPr>
          <a:lstStyle/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  <a:p>
            <a:pPr marL="0" indent="457200">
              <a:lnSpc>
                <a:spcPct val="150000"/>
              </a:lnSpc>
              <a:buNone/>
            </a:pPr>
            <a:endParaRPr lang="tr-TR" sz="2400" dirty="0"/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 smtClean="0">
                <a:solidFill>
                  <a:srgbClr val="FFFF00"/>
                </a:solidFill>
              </a:rPr>
              <a:t>3</a:t>
            </a:r>
            <a:r>
              <a:rPr lang="tr-TR" sz="2400" b="1" dirty="0">
                <a:solidFill>
                  <a:srgbClr val="FFFF00"/>
                </a:solidFill>
              </a:rPr>
              <a:t>. Markalamanın </a:t>
            </a:r>
            <a:r>
              <a:rPr lang="tr-TR" sz="2400" b="1" dirty="0" smtClean="0">
                <a:solidFill>
                  <a:srgbClr val="FFFF00"/>
                </a:solidFill>
              </a:rPr>
              <a:t>Faydaları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 smtClean="0">
                <a:solidFill>
                  <a:srgbClr val="FFFF00"/>
                </a:solidFill>
              </a:rPr>
              <a:t>3.1</a:t>
            </a:r>
            <a:r>
              <a:rPr lang="tr-TR" sz="2400" b="1" dirty="0">
                <a:solidFill>
                  <a:srgbClr val="FFFF00"/>
                </a:solidFill>
              </a:rPr>
              <a:t>. Üreticiye Sağladığı </a:t>
            </a:r>
            <a:r>
              <a:rPr lang="tr-TR" sz="2400" b="1" dirty="0" smtClean="0">
                <a:solidFill>
                  <a:srgbClr val="FFFF00"/>
                </a:solidFill>
              </a:rPr>
              <a:t>Faydalar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400" dirty="0" smtClean="0">
                <a:solidFill>
                  <a:schemeClr val="accent6"/>
                </a:solidFill>
              </a:rPr>
              <a:t>Ürünlerin </a:t>
            </a:r>
            <a:r>
              <a:rPr lang="tr-TR" sz="2400" dirty="0">
                <a:solidFill>
                  <a:schemeClr val="accent6"/>
                </a:solidFill>
              </a:rPr>
              <a:t>rakiplerinden farklılaşmasını sağlar </a:t>
            </a:r>
            <a:r>
              <a:rPr lang="tr-TR" sz="2400" dirty="0"/>
              <a:t>(</a:t>
            </a:r>
            <a:r>
              <a:rPr lang="tr-TR" sz="2400" dirty="0">
                <a:solidFill>
                  <a:schemeClr val="accent6"/>
                </a:solidFill>
              </a:rPr>
              <a:t>Örneğin</a:t>
            </a:r>
            <a:r>
              <a:rPr lang="tr-TR" sz="2400" dirty="0"/>
              <a:t>, </a:t>
            </a:r>
            <a:r>
              <a:rPr lang="tr-TR" sz="2400" dirty="0" err="1">
                <a:solidFill>
                  <a:srgbClr val="FFFF00"/>
                </a:solidFill>
              </a:rPr>
              <a:t>Tesla</a:t>
            </a:r>
            <a:r>
              <a:rPr lang="tr-TR" sz="2400" dirty="0"/>
              <a:t> </a:t>
            </a:r>
            <a:r>
              <a:rPr lang="tr-TR" sz="2400" dirty="0">
                <a:solidFill>
                  <a:schemeClr val="accent3"/>
                </a:solidFill>
              </a:rPr>
              <a:t>elektrikli araçlarıyla içten yanmalı motor kullanan araçlardan farklılaşarak pazarda </a:t>
            </a:r>
            <a:r>
              <a:rPr lang="tr-TR" sz="2400" dirty="0"/>
              <a:t>önemli bir yer edinmiştir</a:t>
            </a:r>
            <a:r>
              <a:rPr lang="tr-TR" sz="2400" dirty="0" smtClean="0"/>
              <a:t>.) 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400" dirty="0" smtClean="0">
                <a:solidFill>
                  <a:schemeClr val="accent5"/>
                </a:solidFill>
              </a:rPr>
              <a:t>Küresel olarak </a:t>
            </a:r>
            <a:r>
              <a:rPr lang="tr-TR" sz="2400" dirty="0" smtClean="0">
                <a:solidFill>
                  <a:srgbClr val="FFFF00"/>
                </a:solidFill>
              </a:rPr>
              <a:t>2024</a:t>
            </a:r>
            <a:r>
              <a:rPr lang="tr-TR" sz="2400" dirty="0" smtClean="0">
                <a:solidFill>
                  <a:schemeClr val="accent5"/>
                </a:solidFill>
              </a:rPr>
              <a:t> yılında </a:t>
            </a:r>
            <a:r>
              <a:rPr lang="tr-TR" sz="2400" dirty="0" smtClean="0">
                <a:solidFill>
                  <a:schemeClr val="accent6"/>
                </a:solidFill>
              </a:rPr>
              <a:t>elektrikli</a:t>
            </a:r>
            <a:r>
              <a:rPr lang="tr-TR" sz="2400" dirty="0" smtClean="0">
                <a:solidFill>
                  <a:schemeClr val="accent5"/>
                </a:solidFill>
              </a:rPr>
              <a:t> araçların satış oranı </a:t>
            </a:r>
            <a:r>
              <a:rPr lang="tr-TR" sz="2400" dirty="0" smtClean="0">
                <a:solidFill>
                  <a:srgbClr val="FFFF00"/>
                </a:solidFill>
              </a:rPr>
              <a:t>%20</a:t>
            </a:r>
            <a:r>
              <a:rPr lang="tr-TR" sz="2400" dirty="0" smtClean="0">
                <a:solidFill>
                  <a:schemeClr val="accent5"/>
                </a:solidFill>
              </a:rPr>
              <a:t>, </a:t>
            </a:r>
            <a:r>
              <a:rPr lang="tr-TR" sz="2400" dirty="0" smtClean="0">
                <a:solidFill>
                  <a:schemeClr val="accent6"/>
                </a:solidFill>
              </a:rPr>
              <a:t>içten yanmalı </a:t>
            </a:r>
            <a:r>
              <a:rPr lang="tr-TR" sz="2400" dirty="0" smtClean="0">
                <a:solidFill>
                  <a:schemeClr val="accent5"/>
                </a:solidFill>
              </a:rPr>
              <a:t>araçların ise </a:t>
            </a:r>
            <a:r>
              <a:rPr lang="tr-TR" sz="2400" dirty="0" smtClean="0">
                <a:solidFill>
                  <a:srgbClr val="FFFF00"/>
                </a:solidFill>
              </a:rPr>
              <a:t>% 80 </a:t>
            </a:r>
            <a:r>
              <a:rPr lang="tr-TR" sz="2400" dirty="0" smtClean="0">
                <a:solidFill>
                  <a:schemeClr val="accent5"/>
                </a:solidFill>
              </a:rPr>
              <a:t>olmuştur. Devam edilirse ; </a:t>
            </a:r>
            <a:endParaRPr lang="tr-TR" sz="2400" dirty="0" smtClean="0">
              <a:solidFill>
                <a:schemeClr val="accent5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13" y="407020"/>
            <a:ext cx="4268788" cy="245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622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b="1" dirty="0" smtClean="0"/>
          </a:p>
          <a:p>
            <a:pPr marL="0" indent="457200">
              <a:lnSpc>
                <a:spcPct val="150000"/>
              </a:lnSpc>
              <a:buNone/>
            </a:pPr>
            <a:endParaRPr lang="tr-TR" sz="2400" b="1" dirty="0"/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 smtClean="0">
                <a:solidFill>
                  <a:srgbClr val="FFFF00"/>
                </a:solidFill>
              </a:rPr>
              <a:t>	</a:t>
            </a:r>
            <a:r>
              <a:rPr lang="tr-TR" sz="2400" b="1" dirty="0">
                <a:solidFill>
                  <a:srgbClr val="FFFF00"/>
                </a:solidFill>
              </a:rPr>
              <a:t>6. Markaların tüketicilere sağladığı en büyük avantajlardan biri nedir?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dirty="0" smtClean="0"/>
              <a:t>	a</a:t>
            </a:r>
            <a:r>
              <a:rPr lang="tr-TR" sz="2400" dirty="0"/>
              <a:t>) </a:t>
            </a:r>
            <a:r>
              <a:rPr lang="tr-TR" sz="2400" dirty="0" smtClean="0"/>
              <a:t>Ürünleri daha </a:t>
            </a:r>
            <a:r>
              <a:rPr lang="tr-TR" sz="2400" dirty="0"/>
              <a:t>pahalı hale getirmek</a:t>
            </a:r>
            <a:br>
              <a:rPr lang="tr-TR" sz="2400" dirty="0"/>
            </a:br>
            <a:r>
              <a:rPr lang="tr-TR" sz="2400" dirty="0" smtClean="0"/>
              <a:t>	b</a:t>
            </a:r>
            <a:r>
              <a:rPr lang="tr-TR" sz="2400" dirty="0"/>
              <a:t>) </a:t>
            </a:r>
            <a:r>
              <a:rPr lang="tr-TR" sz="2400" dirty="0" smtClean="0"/>
              <a:t>Tüketicilerin satın </a:t>
            </a:r>
            <a:r>
              <a:rPr lang="tr-TR" sz="2400" dirty="0"/>
              <a:t>alma kararlarını kolaylaştırmak</a:t>
            </a:r>
            <a:br>
              <a:rPr lang="tr-TR" sz="2400" dirty="0"/>
            </a:br>
            <a:r>
              <a:rPr lang="tr-TR" sz="2400" dirty="0" smtClean="0"/>
              <a:t>	c</a:t>
            </a:r>
            <a:r>
              <a:rPr lang="tr-TR" sz="2400" dirty="0"/>
              <a:t>) </a:t>
            </a:r>
            <a:r>
              <a:rPr lang="tr-TR" sz="2400" dirty="0" smtClean="0"/>
              <a:t>Ürünlerin dağıtım </a:t>
            </a:r>
            <a:r>
              <a:rPr lang="tr-TR" sz="2400" dirty="0"/>
              <a:t>sürecini zorlaştırmak</a:t>
            </a:r>
            <a:br>
              <a:rPr lang="tr-TR" sz="2400" dirty="0"/>
            </a:br>
            <a:r>
              <a:rPr lang="tr-TR" sz="2400" dirty="0" smtClean="0"/>
              <a:t>	d</a:t>
            </a:r>
            <a:r>
              <a:rPr lang="tr-TR" sz="2400" dirty="0"/>
              <a:t>) </a:t>
            </a:r>
            <a:r>
              <a:rPr lang="tr-TR" sz="2400" dirty="0" smtClean="0"/>
              <a:t>Rekabeti tamamen </a:t>
            </a:r>
            <a:r>
              <a:rPr lang="tr-TR" sz="2400" dirty="0"/>
              <a:t>ortadan kaldırmak</a:t>
            </a:r>
            <a:br>
              <a:rPr lang="tr-TR" sz="2400" dirty="0"/>
            </a:br>
            <a:r>
              <a:rPr lang="tr-TR" sz="2400" dirty="0" smtClean="0"/>
              <a:t>	e</a:t>
            </a:r>
            <a:r>
              <a:rPr lang="tr-TR" sz="2400" dirty="0"/>
              <a:t>) </a:t>
            </a:r>
            <a:r>
              <a:rPr lang="tr-TR" sz="2400" dirty="0" smtClean="0"/>
              <a:t>Tüketicilere daha </a:t>
            </a:r>
            <a:r>
              <a:rPr lang="tr-TR" sz="2400" dirty="0"/>
              <a:t>fazla seçenek sunmamak</a:t>
            </a:r>
          </a:p>
        </p:txBody>
      </p:sp>
    </p:spTree>
    <p:extLst>
      <p:ext uri="{BB962C8B-B14F-4D97-AF65-F5344CB8AC3E}">
        <p14:creationId xmlns:p14="http://schemas.microsoft.com/office/powerpoint/2010/main" val="2967797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b="1" dirty="0" smtClean="0"/>
          </a:p>
          <a:p>
            <a:pPr marL="0" indent="457200">
              <a:lnSpc>
                <a:spcPct val="150000"/>
              </a:lnSpc>
              <a:buNone/>
            </a:pPr>
            <a:endParaRPr lang="tr-TR" sz="2400" b="1" dirty="0"/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 smtClean="0">
                <a:solidFill>
                  <a:srgbClr val="FFFF00"/>
                </a:solidFill>
              </a:rPr>
              <a:t>	</a:t>
            </a:r>
            <a:r>
              <a:rPr lang="tr-TR" sz="2400" b="1" dirty="0">
                <a:solidFill>
                  <a:srgbClr val="FFFF00"/>
                </a:solidFill>
              </a:rPr>
              <a:t>7. </a:t>
            </a:r>
            <a:r>
              <a:rPr lang="tr-TR" sz="2400" b="1" dirty="0" err="1">
                <a:solidFill>
                  <a:srgbClr val="FFFF00"/>
                </a:solidFill>
              </a:rPr>
              <a:t>Nike’ın</a:t>
            </a:r>
            <a:r>
              <a:rPr lang="tr-TR" sz="2400" b="1" dirty="0">
                <a:solidFill>
                  <a:srgbClr val="FFFF00"/>
                </a:solidFill>
              </a:rPr>
              <a:t> "</a:t>
            </a:r>
            <a:r>
              <a:rPr lang="tr-TR" sz="2400" b="1" dirty="0" err="1">
                <a:solidFill>
                  <a:srgbClr val="FFFF00"/>
                </a:solidFill>
              </a:rPr>
              <a:t>Just</a:t>
            </a:r>
            <a:r>
              <a:rPr lang="tr-TR" sz="2400" b="1" dirty="0">
                <a:solidFill>
                  <a:srgbClr val="FFFF00"/>
                </a:solidFill>
              </a:rPr>
              <a:t> Do </a:t>
            </a:r>
            <a:r>
              <a:rPr lang="tr-TR" sz="2400" b="1" dirty="0" err="1">
                <a:solidFill>
                  <a:srgbClr val="FFFF00"/>
                </a:solidFill>
              </a:rPr>
              <a:t>It</a:t>
            </a:r>
            <a:r>
              <a:rPr lang="tr-TR" sz="2400" b="1" dirty="0">
                <a:solidFill>
                  <a:srgbClr val="FFFF00"/>
                </a:solidFill>
              </a:rPr>
              <a:t>" sloganı hangi marka unsuru ile ilgilidir?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dirty="0" smtClean="0"/>
              <a:t>	a</a:t>
            </a:r>
            <a:r>
              <a:rPr lang="tr-TR" sz="2400" dirty="0"/>
              <a:t>) </a:t>
            </a:r>
            <a:r>
              <a:rPr lang="tr-TR" sz="2400" dirty="0" smtClean="0"/>
              <a:t>Marka sadakati</a:t>
            </a:r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 smtClean="0"/>
              <a:t>	b</a:t>
            </a:r>
            <a:r>
              <a:rPr lang="tr-TR" sz="2400" dirty="0"/>
              <a:t>) </a:t>
            </a:r>
            <a:r>
              <a:rPr lang="tr-TR" sz="2400" dirty="0" smtClean="0"/>
              <a:t>Marka imajı</a:t>
            </a:r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 smtClean="0"/>
              <a:t>	c</a:t>
            </a:r>
            <a:r>
              <a:rPr lang="tr-TR" sz="2400" dirty="0"/>
              <a:t>) </a:t>
            </a:r>
            <a:r>
              <a:rPr lang="tr-TR" sz="2400" dirty="0" smtClean="0"/>
              <a:t>Marka farkındalığı</a:t>
            </a:r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 smtClean="0"/>
              <a:t>	d</a:t>
            </a:r>
            <a:r>
              <a:rPr lang="tr-TR" sz="2400" dirty="0"/>
              <a:t>) </a:t>
            </a:r>
            <a:r>
              <a:rPr lang="tr-TR" sz="2400" dirty="0" smtClean="0"/>
              <a:t>Marka değeri</a:t>
            </a:r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 smtClean="0"/>
              <a:t>	e</a:t>
            </a:r>
            <a:r>
              <a:rPr lang="tr-TR" sz="2400" dirty="0"/>
              <a:t>) </a:t>
            </a:r>
            <a:r>
              <a:rPr lang="tr-TR" sz="2400" dirty="0" smtClean="0"/>
              <a:t>Ürün farklılaştırması</a:t>
            </a:r>
            <a:endParaRPr lang="tr-TR" sz="2400" dirty="0"/>
          </a:p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35928496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/>
          </a:bodyPr>
          <a:lstStyle/>
          <a:p>
            <a:pPr marL="0" indent="457200">
              <a:lnSpc>
                <a:spcPct val="150000"/>
              </a:lnSpc>
              <a:buNone/>
            </a:pPr>
            <a:endParaRPr lang="tr-TR" sz="2400" b="1" dirty="0" smtClean="0"/>
          </a:p>
          <a:p>
            <a:pPr marL="0" indent="457200">
              <a:lnSpc>
                <a:spcPct val="150000"/>
              </a:lnSpc>
              <a:buNone/>
            </a:pPr>
            <a:endParaRPr lang="tr-TR" sz="2400" b="1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400" b="1" dirty="0" smtClean="0">
                <a:solidFill>
                  <a:srgbClr val="FFFF00"/>
                </a:solidFill>
              </a:rPr>
              <a:t>	</a:t>
            </a:r>
            <a:r>
              <a:rPr lang="tr-TR" sz="2400" b="1" dirty="0">
                <a:solidFill>
                  <a:srgbClr val="FFFF00"/>
                </a:solidFill>
              </a:rPr>
              <a:t>8. Aşağıdakilerden hangisi bir markanın perakendecilere sağladığı faydalardan biri değildir?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 smtClean="0"/>
              <a:t>	a</a:t>
            </a:r>
            <a:r>
              <a:rPr lang="tr-TR" sz="2400" dirty="0"/>
              <a:t>) </a:t>
            </a:r>
            <a:r>
              <a:rPr lang="tr-TR" sz="2400" dirty="0" smtClean="0"/>
              <a:t>Bilinen markaların </a:t>
            </a:r>
            <a:r>
              <a:rPr lang="tr-TR" sz="2400" dirty="0"/>
              <a:t>satışları artırması</a:t>
            </a:r>
            <a:br>
              <a:rPr lang="tr-TR" sz="2400" dirty="0"/>
            </a:br>
            <a:r>
              <a:rPr lang="tr-TR" sz="2400" dirty="0" smtClean="0"/>
              <a:t>	b</a:t>
            </a:r>
            <a:r>
              <a:rPr lang="tr-TR" sz="2400" dirty="0"/>
              <a:t>) </a:t>
            </a:r>
            <a:r>
              <a:rPr lang="tr-TR" sz="2400" dirty="0" smtClean="0"/>
              <a:t>Stok devir </a:t>
            </a:r>
            <a:r>
              <a:rPr lang="tr-TR" sz="2400" dirty="0"/>
              <a:t>hızını artırması</a:t>
            </a:r>
            <a:br>
              <a:rPr lang="tr-TR" sz="2400" dirty="0"/>
            </a:br>
            <a:r>
              <a:rPr lang="tr-TR" sz="2400" dirty="0" smtClean="0"/>
              <a:t>	c</a:t>
            </a:r>
            <a:r>
              <a:rPr lang="tr-TR" sz="2400" dirty="0"/>
              <a:t>) </a:t>
            </a:r>
            <a:r>
              <a:rPr lang="tr-TR" sz="2400" dirty="0" smtClean="0"/>
              <a:t>Markanın fiyatlarını </a:t>
            </a:r>
            <a:r>
              <a:rPr lang="tr-TR" sz="2400" dirty="0"/>
              <a:t>belirleme yetkisini perakendeciye bırakması</a:t>
            </a:r>
            <a:br>
              <a:rPr lang="tr-TR" sz="2400" dirty="0"/>
            </a:br>
            <a:r>
              <a:rPr lang="tr-TR" sz="2400" dirty="0" smtClean="0"/>
              <a:t>	d</a:t>
            </a:r>
            <a:r>
              <a:rPr lang="tr-TR" sz="2400" dirty="0"/>
              <a:t>) </a:t>
            </a:r>
            <a:r>
              <a:rPr lang="tr-TR" sz="2000" dirty="0" smtClean="0"/>
              <a:t>Tüketicilerin satın </a:t>
            </a:r>
            <a:r>
              <a:rPr lang="tr-TR" sz="2000" dirty="0"/>
              <a:t>alma kararlarını etkileyerek perakendeciye avantaj sağlaması</a:t>
            </a:r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 smtClean="0"/>
              <a:t>	e</a:t>
            </a:r>
            <a:r>
              <a:rPr lang="tr-TR" sz="2400" dirty="0"/>
              <a:t>) </a:t>
            </a:r>
            <a:r>
              <a:rPr lang="tr-TR" sz="2400" dirty="0" smtClean="0"/>
              <a:t>Dağıtım kanalında </a:t>
            </a:r>
            <a:r>
              <a:rPr lang="tr-TR" sz="2400" dirty="0"/>
              <a:t>rekabet avantajı oluşturması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9669949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b="1" dirty="0" smtClean="0"/>
          </a:p>
          <a:p>
            <a:pPr marL="0" indent="457200">
              <a:lnSpc>
                <a:spcPct val="150000"/>
              </a:lnSpc>
              <a:buNone/>
            </a:pPr>
            <a:endParaRPr lang="tr-TR" sz="2400" b="1" dirty="0"/>
          </a:p>
          <a:p>
            <a:pPr marL="0" indent="0">
              <a:lnSpc>
                <a:spcPct val="150000"/>
              </a:lnSpc>
              <a:buNone/>
            </a:pPr>
            <a:r>
              <a:rPr lang="tr-TR" sz="2400" b="1" dirty="0" smtClean="0">
                <a:solidFill>
                  <a:srgbClr val="FFFF00"/>
                </a:solidFill>
              </a:rPr>
              <a:t>	</a:t>
            </a:r>
            <a:r>
              <a:rPr lang="tr-TR" sz="2400" b="1" dirty="0">
                <a:solidFill>
                  <a:srgbClr val="FFFF00"/>
                </a:solidFill>
              </a:rPr>
              <a:t>9. Aşağıdaki marka-strateji eşleştirmelerinden hangisi yanlıştır?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 smtClean="0"/>
              <a:t>	a</a:t>
            </a:r>
            <a:r>
              <a:rPr lang="tr-TR" sz="2400" dirty="0"/>
              <a:t>) </a:t>
            </a:r>
            <a:r>
              <a:rPr lang="tr-TR" sz="2400" dirty="0" smtClean="0"/>
              <a:t>Apple – </a:t>
            </a:r>
            <a:r>
              <a:rPr lang="tr-TR" sz="2400" dirty="0" err="1"/>
              <a:t>premium</a:t>
            </a:r>
            <a:r>
              <a:rPr lang="tr-TR" sz="2400" dirty="0"/>
              <a:t> fiyatlandırma</a:t>
            </a:r>
            <a:br>
              <a:rPr lang="tr-TR" sz="2400" dirty="0"/>
            </a:br>
            <a:r>
              <a:rPr lang="tr-TR" sz="2400" dirty="0" smtClean="0"/>
              <a:t>	b</a:t>
            </a:r>
            <a:r>
              <a:rPr lang="tr-TR" sz="2400" dirty="0"/>
              <a:t>) </a:t>
            </a:r>
            <a:r>
              <a:rPr lang="tr-TR" sz="2400" dirty="0" err="1" smtClean="0"/>
              <a:t>Coca-cola</a:t>
            </a:r>
            <a:r>
              <a:rPr lang="tr-TR" sz="2400" dirty="0" smtClean="0"/>
              <a:t> – </a:t>
            </a:r>
            <a:r>
              <a:rPr lang="tr-TR" sz="2400" dirty="0"/>
              <a:t>küresel yerelleştirme</a:t>
            </a:r>
            <a:br>
              <a:rPr lang="tr-TR" sz="2400" dirty="0"/>
            </a:br>
            <a:r>
              <a:rPr lang="tr-TR" sz="2400" dirty="0" smtClean="0"/>
              <a:t>	c</a:t>
            </a:r>
            <a:r>
              <a:rPr lang="tr-TR" sz="2400" dirty="0"/>
              <a:t>) </a:t>
            </a:r>
            <a:r>
              <a:rPr lang="tr-TR" sz="2400" dirty="0" err="1" smtClean="0"/>
              <a:t>Tesla</a:t>
            </a:r>
            <a:r>
              <a:rPr lang="tr-TR" sz="2400" dirty="0" smtClean="0"/>
              <a:t> – </a:t>
            </a:r>
            <a:r>
              <a:rPr lang="tr-TR" sz="2400" dirty="0"/>
              <a:t>geleneksel reklamcılık</a:t>
            </a:r>
            <a:br>
              <a:rPr lang="tr-TR" sz="2400" dirty="0"/>
            </a:br>
            <a:r>
              <a:rPr lang="tr-TR" sz="2400" dirty="0" smtClean="0"/>
              <a:t>	d</a:t>
            </a:r>
            <a:r>
              <a:rPr lang="tr-TR" sz="2400" dirty="0"/>
              <a:t>) </a:t>
            </a:r>
            <a:r>
              <a:rPr lang="tr-TR" sz="2400" dirty="0" err="1" smtClean="0"/>
              <a:t>Nike</a:t>
            </a:r>
            <a:r>
              <a:rPr lang="tr-TR" sz="2400" dirty="0" smtClean="0"/>
              <a:t> – </a:t>
            </a:r>
            <a:r>
              <a:rPr lang="tr-TR" sz="2400" dirty="0"/>
              <a:t>duygusal bağ kurma</a:t>
            </a:r>
            <a:br>
              <a:rPr lang="tr-TR" sz="2400" dirty="0"/>
            </a:br>
            <a:r>
              <a:rPr lang="tr-TR" sz="2400" dirty="0" smtClean="0"/>
              <a:t>	e</a:t>
            </a:r>
            <a:r>
              <a:rPr lang="tr-TR" sz="2400" dirty="0"/>
              <a:t>) </a:t>
            </a:r>
            <a:r>
              <a:rPr lang="tr-TR" sz="2400" dirty="0" err="1" smtClean="0"/>
              <a:t>Samsung</a:t>
            </a:r>
            <a:r>
              <a:rPr lang="tr-TR" sz="2400" dirty="0" smtClean="0"/>
              <a:t> – </a:t>
            </a:r>
            <a:r>
              <a:rPr lang="tr-TR" sz="2400" dirty="0"/>
              <a:t>teknoloji </a:t>
            </a:r>
            <a:r>
              <a:rPr lang="tr-TR" sz="2400" dirty="0" err="1"/>
              <a:t>inovasyonu</a:t>
            </a:r>
            <a:endParaRPr lang="tr-TR" sz="2400" dirty="0"/>
          </a:p>
          <a:p>
            <a:pPr marL="0" indent="0">
              <a:lnSpc>
                <a:spcPct val="150000"/>
              </a:lnSpc>
              <a:buNone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15218281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Autofit/>
          </a:bodyPr>
          <a:lstStyle/>
          <a:p>
            <a:pPr marL="0" indent="457200">
              <a:lnSpc>
                <a:spcPct val="150000"/>
              </a:lnSpc>
              <a:buNone/>
            </a:pPr>
            <a:endParaRPr lang="tr-TR" sz="2400" b="1" dirty="0" smtClean="0"/>
          </a:p>
          <a:p>
            <a:pPr marL="0" indent="457200">
              <a:lnSpc>
                <a:spcPct val="150000"/>
              </a:lnSpc>
              <a:buNone/>
            </a:pPr>
            <a:endParaRPr lang="tr-TR" sz="2400" b="1" dirty="0"/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 smtClean="0">
                <a:solidFill>
                  <a:srgbClr val="FFFF00"/>
                </a:solidFill>
              </a:rPr>
              <a:t>	10</a:t>
            </a:r>
            <a:r>
              <a:rPr lang="tr-TR" sz="2400" b="1" dirty="0">
                <a:solidFill>
                  <a:srgbClr val="FFFF00"/>
                </a:solidFill>
              </a:rPr>
              <a:t>. Marka imajı nasıl oluşur?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dirty="0" smtClean="0"/>
              <a:t>	a</a:t>
            </a:r>
            <a:r>
              <a:rPr lang="tr-TR" sz="2400" dirty="0"/>
              <a:t>) </a:t>
            </a:r>
            <a:r>
              <a:rPr lang="tr-TR" sz="2400" dirty="0" smtClean="0"/>
              <a:t>Sadece firmanın </a:t>
            </a:r>
            <a:r>
              <a:rPr lang="tr-TR" sz="2400" dirty="0"/>
              <a:t>verdiği mesajlarla şekillenir</a:t>
            </a:r>
            <a:br>
              <a:rPr lang="tr-TR" sz="2400" dirty="0"/>
            </a:br>
            <a:r>
              <a:rPr lang="tr-TR" sz="2400" dirty="0" smtClean="0"/>
              <a:t>	b</a:t>
            </a:r>
            <a:r>
              <a:rPr lang="tr-TR" sz="2400" dirty="0"/>
              <a:t>) </a:t>
            </a:r>
            <a:r>
              <a:rPr lang="tr-TR" sz="2400" dirty="0" smtClean="0"/>
              <a:t>Tüketicilerin marka </a:t>
            </a:r>
            <a:r>
              <a:rPr lang="tr-TR" sz="2400" dirty="0"/>
              <a:t>hakkındaki algıları ve çağrışımlarıyla oluşur</a:t>
            </a:r>
            <a:br>
              <a:rPr lang="tr-TR" sz="2400" dirty="0"/>
            </a:br>
            <a:r>
              <a:rPr lang="tr-TR" sz="2400" dirty="0" smtClean="0"/>
              <a:t>	c</a:t>
            </a:r>
            <a:r>
              <a:rPr lang="tr-TR" sz="2400" dirty="0"/>
              <a:t>) </a:t>
            </a:r>
            <a:r>
              <a:rPr lang="tr-TR" sz="2400" dirty="0" smtClean="0"/>
              <a:t>Ürünün teknik </a:t>
            </a:r>
            <a:r>
              <a:rPr lang="tr-TR" sz="2400" dirty="0"/>
              <a:t>özellikleri marka imajını belirler</a:t>
            </a:r>
            <a:br>
              <a:rPr lang="tr-TR" sz="2400" dirty="0"/>
            </a:br>
            <a:r>
              <a:rPr lang="tr-TR" sz="2400" dirty="0" smtClean="0"/>
              <a:t>	d</a:t>
            </a:r>
            <a:r>
              <a:rPr lang="tr-TR" sz="2400" dirty="0"/>
              <a:t>) </a:t>
            </a:r>
            <a:r>
              <a:rPr lang="tr-TR" sz="2400" dirty="0" smtClean="0"/>
              <a:t>Sadece reklam </a:t>
            </a:r>
            <a:r>
              <a:rPr lang="tr-TR" sz="2400" dirty="0"/>
              <a:t>faaliyetleriyle oluşturulabilir</a:t>
            </a:r>
            <a:br>
              <a:rPr lang="tr-TR" sz="2400" dirty="0"/>
            </a:br>
            <a:r>
              <a:rPr lang="tr-TR" sz="2400" dirty="0" smtClean="0"/>
              <a:t>	e</a:t>
            </a:r>
            <a:r>
              <a:rPr lang="tr-TR" sz="2400" dirty="0"/>
              <a:t>) </a:t>
            </a:r>
            <a:r>
              <a:rPr lang="tr-TR" sz="2400" dirty="0" smtClean="0"/>
              <a:t>Ürün fiyatlarının </a:t>
            </a:r>
            <a:r>
              <a:rPr lang="tr-TR" sz="2400" dirty="0"/>
              <a:t>belirlenmesi marka imajını oluşturur</a:t>
            </a:r>
          </a:p>
        </p:txBody>
      </p:sp>
    </p:spTree>
    <p:extLst>
      <p:ext uri="{BB962C8B-B14F-4D97-AF65-F5344CB8AC3E}">
        <p14:creationId xmlns:p14="http://schemas.microsoft.com/office/powerpoint/2010/main" val="3579213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  <a:p>
            <a:pPr indent="228600" algn="just">
              <a:lnSpc>
                <a:spcPct val="150000"/>
              </a:lnSpc>
            </a:pPr>
            <a:r>
              <a:rPr lang="tr-TR" sz="2400" dirty="0" smtClean="0">
                <a:solidFill>
                  <a:schemeClr val="accent6"/>
                </a:solidFill>
              </a:rPr>
              <a:t>Ürünü </a:t>
            </a:r>
            <a:r>
              <a:rPr lang="tr-TR" sz="2400" dirty="0">
                <a:solidFill>
                  <a:schemeClr val="accent6"/>
                </a:solidFill>
              </a:rPr>
              <a:t>pazarlama kanallarına taşımada kolaylık sunar </a:t>
            </a:r>
            <a:r>
              <a:rPr lang="tr-TR" sz="2400" dirty="0"/>
              <a:t>(</a:t>
            </a:r>
            <a:r>
              <a:rPr lang="tr-TR" sz="2400" dirty="0">
                <a:solidFill>
                  <a:schemeClr val="accent6"/>
                </a:solidFill>
              </a:rPr>
              <a:t>Örneğin</a:t>
            </a:r>
            <a:r>
              <a:rPr lang="tr-TR" sz="2400" dirty="0"/>
              <a:t>, </a:t>
            </a:r>
            <a:r>
              <a:rPr lang="tr-TR" sz="2400" dirty="0">
                <a:solidFill>
                  <a:srgbClr val="FFFF00"/>
                </a:solidFill>
              </a:rPr>
              <a:t>Coca-Cola</a:t>
            </a:r>
            <a:r>
              <a:rPr lang="tr-TR" sz="2400" dirty="0"/>
              <a:t>, </a:t>
            </a:r>
            <a:r>
              <a:rPr lang="tr-TR" sz="2400" dirty="0">
                <a:solidFill>
                  <a:schemeClr val="accent3"/>
                </a:solidFill>
              </a:rPr>
              <a:t>dünya çapında dağıtım ağıyla her ülkede tüketicilere </a:t>
            </a:r>
            <a:r>
              <a:rPr lang="tr-TR" sz="2400" dirty="0"/>
              <a:t>ulaşmaktadır</a:t>
            </a:r>
            <a:r>
              <a:rPr lang="tr-TR" sz="2400" dirty="0" smtClean="0"/>
              <a:t>.)</a:t>
            </a:r>
          </a:p>
          <a:p>
            <a:pPr indent="228600" algn="just">
              <a:lnSpc>
                <a:spcPct val="150000"/>
              </a:lnSpc>
            </a:pPr>
            <a:r>
              <a:rPr lang="tr-TR" sz="2400" dirty="0" smtClean="0">
                <a:solidFill>
                  <a:schemeClr val="accent6"/>
                </a:solidFill>
              </a:rPr>
              <a:t>Fiyat </a:t>
            </a:r>
            <a:r>
              <a:rPr lang="tr-TR" sz="2400" dirty="0">
                <a:solidFill>
                  <a:schemeClr val="accent6"/>
                </a:solidFill>
              </a:rPr>
              <a:t>dışı rekabet olanakları sağlar </a:t>
            </a:r>
            <a:r>
              <a:rPr lang="tr-TR" sz="2400" dirty="0"/>
              <a:t>(</a:t>
            </a:r>
            <a:r>
              <a:rPr lang="tr-TR" sz="2400" dirty="0">
                <a:solidFill>
                  <a:schemeClr val="accent6"/>
                </a:solidFill>
              </a:rPr>
              <a:t>Örneğin</a:t>
            </a:r>
            <a:r>
              <a:rPr lang="tr-TR" sz="2400" dirty="0"/>
              <a:t>, </a:t>
            </a:r>
            <a:r>
              <a:rPr lang="tr-TR" sz="2400" dirty="0" err="1">
                <a:solidFill>
                  <a:srgbClr val="FFFF00"/>
                </a:solidFill>
              </a:rPr>
              <a:t>Rolex</a:t>
            </a:r>
            <a:r>
              <a:rPr lang="tr-TR" sz="2400" dirty="0"/>
              <a:t>, </a:t>
            </a:r>
            <a:r>
              <a:rPr lang="tr-TR" sz="2400" dirty="0">
                <a:solidFill>
                  <a:schemeClr val="accent3"/>
                </a:solidFill>
              </a:rPr>
              <a:t>kalite ve prestij üzerine marka konumlandırması yaparak fiyat rekabetinden bağımsız bir marka değerine </a:t>
            </a:r>
            <a:r>
              <a:rPr lang="tr-TR" sz="2400" dirty="0"/>
              <a:t>sahiptir.)</a:t>
            </a:r>
            <a:endParaRPr lang="tr-TR" sz="24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50" y="3822700"/>
            <a:ext cx="3000913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36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  <a:p>
            <a:pPr marL="0" indent="457200">
              <a:lnSpc>
                <a:spcPct val="150000"/>
              </a:lnSpc>
              <a:buNone/>
            </a:pPr>
            <a:endParaRPr lang="tr-TR" sz="2400" dirty="0"/>
          </a:p>
          <a:p>
            <a:pPr indent="228600" algn="just">
              <a:lnSpc>
                <a:spcPct val="150000"/>
              </a:lnSpc>
            </a:pPr>
            <a:r>
              <a:rPr lang="tr-TR" sz="2400" dirty="0" smtClean="0">
                <a:solidFill>
                  <a:schemeClr val="accent6"/>
                </a:solidFill>
              </a:rPr>
              <a:t>Yeni </a:t>
            </a:r>
            <a:r>
              <a:rPr lang="tr-TR" sz="2400" dirty="0">
                <a:solidFill>
                  <a:schemeClr val="accent6"/>
                </a:solidFill>
              </a:rPr>
              <a:t>ürünlerin piyasaya sürülmesini kolaylaştırır </a:t>
            </a:r>
            <a:r>
              <a:rPr lang="tr-TR" sz="2400" dirty="0"/>
              <a:t>(</a:t>
            </a:r>
            <a:r>
              <a:rPr lang="tr-TR" sz="2400" dirty="0">
                <a:solidFill>
                  <a:schemeClr val="accent6"/>
                </a:solidFill>
              </a:rPr>
              <a:t>Örneğin</a:t>
            </a:r>
            <a:r>
              <a:rPr lang="tr-TR" sz="2400" dirty="0"/>
              <a:t>, </a:t>
            </a:r>
            <a:r>
              <a:rPr lang="tr-TR" sz="2400" dirty="0" err="1">
                <a:solidFill>
                  <a:srgbClr val="FFFF00"/>
                </a:solidFill>
              </a:rPr>
              <a:t>Samsung</a:t>
            </a:r>
            <a:r>
              <a:rPr lang="tr-TR" sz="2400" dirty="0"/>
              <a:t>, </a:t>
            </a:r>
            <a:r>
              <a:rPr lang="tr-TR" sz="2400" dirty="0">
                <a:solidFill>
                  <a:schemeClr val="accent3"/>
                </a:solidFill>
              </a:rPr>
              <a:t>güçlü marka algısı sayesinde yeni akıllı telefon modellerini hızla tüketiciye </a:t>
            </a:r>
            <a:r>
              <a:rPr lang="tr-TR" sz="2400" dirty="0"/>
              <a:t>kabul ettirebilmektedir.)</a:t>
            </a:r>
            <a:endParaRPr lang="tr-TR" sz="24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275" y="3243262"/>
            <a:ext cx="33718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88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/>
          </a:bodyPr>
          <a:lstStyle/>
          <a:p>
            <a:pPr marL="0" indent="457200">
              <a:lnSpc>
                <a:spcPct val="150000"/>
              </a:lnSpc>
              <a:buNone/>
            </a:pPr>
            <a:endParaRPr lang="tr-TR" sz="2000" dirty="0" smtClean="0"/>
          </a:p>
          <a:p>
            <a:pPr marL="0" indent="457200">
              <a:lnSpc>
                <a:spcPct val="150000"/>
              </a:lnSpc>
              <a:buNone/>
            </a:pPr>
            <a:endParaRPr lang="tr-TR" sz="2000" dirty="0"/>
          </a:p>
          <a:p>
            <a:pPr indent="228600" algn="just">
              <a:lnSpc>
                <a:spcPct val="150000"/>
              </a:lnSpc>
            </a:pPr>
            <a:r>
              <a:rPr lang="tr-TR" sz="2000" dirty="0" smtClean="0">
                <a:solidFill>
                  <a:schemeClr val="accent6"/>
                </a:solidFill>
              </a:rPr>
              <a:t>Reklam </a:t>
            </a:r>
            <a:r>
              <a:rPr lang="tr-TR" sz="2000" dirty="0">
                <a:solidFill>
                  <a:schemeClr val="accent6"/>
                </a:solidFill>
              </a:rPr>
              <a:t>ve promosyon faaliyetlerine destek sağlar </a:t>
            </a:r>
            <a:r>
              <a:rPr lang="tr-TR" sz="2000" dirty="0"/>
              <a:t>(</a:t>
            </a:r>
            <a:r>
              <a:rPr lang="tr-TR" sz="2000" dirty="0">
                <a:solidFill>
                  <a:schemeClr val="accent6"/>
                </a:solidFill>
              </a:rPr>
              <a:t>Örneğin</a:t>
            </a:r>
            <a:r>
              <a:rPr lang="tr-TR" sz="2000" dirty="0"/>
              <a:t>, </a:t>
            </a:r>
            <a:r>
              <a:rPr lang="tr-TR" sz="2000" dirty="0" err="1">
                <a:solidFill>
                  <a:srgbClr val="FFFF00"/>
                </a:solidFill>
              </a:rPr>
              <a:t>McDonald’s</a:t>
            </a:r>
            <a:r>
              <a:rPr lang="tr-TR" sz="2000" dirty="0"/>
              <a:t>, </a:t>
            </a:r>
            <a:r>
              <a:rPr lang="tr-TR" sz="2000" dirty="0">
                <a:solidFill>
                  <a:schemeClr val="accent3"/>
                </a:solidFill>
              </a:rPr>
              <a:t>pazarlama kampanyalarıyla küresel bilinirlik ve sadakat </a:t>
            </a:r>
            <a:r>
              <a:rPr lang="tr-TR" sz="2000" dirty="0"/>
              <a:t>yaratmaktadır</a:t>
            </a:r>
            <a:r>
              <a:rPr lang="tr-TR" sz="1400" dirty="0" smtClean="0"/>
              <a:t>.)</a:t>
            </a:r>
          </a:p>
          <a:p>
            <a:pPr indent="228600" algn="just">
              <a:lnSpc>
                <a:spcPct val="150000"/>
              </a:lnSpc>
            </a:pPr>
            <a:endParaRPr lang="tr-TR" sz="1400" dirty="0"/>
          </a:p>
          <a:p>
            <a:pPr indent="228600" algn="just">
              <a:lnSpc>
                <a:spcPct val="150000"/>
              </a:lnSpc>
            </a:pPr>
            <a:endParaRPr lang="tr-TR" sz="1400" dirty="0" smtClean="0"/>
          </a:p>
          <a:p>
            <a:pPr indent="228600" algn="just">
              <a:lnSpc>
                <a:spcPct val="150000"/>
              </a:lnSpc>
            </a:pPr>
            <a:endParaRPr lang="tr-TR" sz="1400" dirty="0"/>
          </a:p>
          <a:p>
            <a:pPr indent="228600" algn="just">
              <a:lnSpc>
                <a:spcPct val="150000"/>
              </a:lnSpc>
            </a:pPr>
            <a:endParaRPr lang="tr-TR" sz="1400" dirty="0" smtClean="0"/>
          </a:p>
          <a:p>
            <a:pPr indent="228600" algn="just">
              <a:lnSpc>
                <a:spcPct val="150000"/>
              </a:lnSpc>
            </a:pPr>
            <a:endParaRPr lang="tr-TR" sz="1400" dirty="0"/>
          </a:p>
          <a:p>
            <a:pPr indent="228600" algn="just">
              <a:lnSpc>
                <a:spcPct val="150000"/>
              </a:lnSpc>
            </a:pPr>
            <a:endParaRPr lang="tr-TR" sz="1400" dirty="0" smtClean="0"/>
          </a:p>
          <a:p>
            <a:pPr indent="228600" algn="just">
              <a:lnSpc>
                <a:spcPct val="150000"/>
              </a:lnSpc>
            </a:pPr>
            <a:endParaRPr lang="tr-TR" sz="1400" dirty="0"/>
          </a:p>
          <a:p>
            <a:pPr indent="0" algn="just">
              <a:lnSpc>
                <a:spcPct val="150000"/>
              </a:lnSpc>
              <a:buNone/>
            </a:pPr>
            <a:r>
              <a:rPr lang="tr-TR" sz="1400" dirty="0" smtClean="0"/>
              <a:t>(ticari kullanım için değildir.)</a:t>
            </a:r>
            <a:endParaRPr lang="tr-TR" sz="14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237" y="3027362"/>
            <a:ext cx="343852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85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/>
          </a:bodyPr>
          <a:lstStyle/>
          <a:p>
            <a:pPr marL="0" indent="457200">
              <a:lnSpc>
                <a:spcPct val="150000"/>
              </a:lnSpc>
              <a:buNone/>
            </a:pPr>
            <a:endParaRPr lang="tr-TR" sz="2000" dirty="0" smtClean="0"/>
          </a:p>
          <a:p>
            <a:pPr marL="0" indent="457200">
              <a:lnSpc>
                <a:spcPct val="150000"/>
              </a:lnSpc>
              <a:buNone/>
            </a:pPr>
            <a:r>
              <a:rPr lang="tr-TR" sz="2000" b="1" dirty="0" smtClean="0">
                <a:solidFill>
                  <a:srgbClr val="FFFF00"/>
                </a:solidFill>
              </a:rPr>
              <a:t>3.2</a:t>
            </a:r>
            <a:r>
              <a:rPr lang="tr-TR" sz="2000" b="1" dirty="0">
                <a:solidFill>
                  <a:srgbClr val="FFFF00"/>
                </a:solidFill>
              </a:rPr>
              <a:t>. Tüketiciye Sağladığı </a:t>
            </a:r>
            <a:r>
              <a:rPr lang="tr-TR" sz="2000" b="1" dirty="0" smtClean="0">
                <a:solidFill>
                  <a:srgbClr val="FFFF00"/>
                </a:solidFill>
              </a:rPr>
              <a:t>Faydalar</a:t>
            </a:r>
          </a:p>
          <a:p>
            <a:pPr indent="228600" algn="just">
              <a:lnSpc>
                <a:spcPct val="150000"/>
              </a:lnSpc>
            </a:pPr>
            <a:r>
              <a:rPr lang="tr-TR" sz="2000" dirty="0" smtClean="0">
                <a:solidFill>
                  <a:schemeClr val="accent6"/>
                </a:solidFill>
              </a:rPr>
              <a:t>Satın </a:t>
            </a:r>
            <a:r>
              <a:rPr lang="tr-TR" sz="2000" dirty="0">
                <a:solidFill>
                  <a:schemeClr val="accent6"/>
                </a:solidFill>
              </a:rPr>
              <a:t>alma sürecini kolaylaştırır </a:t>
            </a:r>
            <a:r>
              <a:rPr lang="tr-TR" sz="2000" dirty="0"/>
              <a:t>(</a:t>
            </a:r>
            <a:r>
              <a:rPr lang="tr-TR" sz="2000" dirty="0">
                <a:solidFill>
                  <a:schemeClr val="accent6"/>
                </a:solidFill>
              </a:rPr>
              <a:t>Örneğin</a:t>
            </a:r>
            <a:r>
              <a:rPr lang="tr-TR" sz="2000" dirty="0"/>
              <a:t>, </a:t>
            </a:r>
            <a:r>
              <a:rPr lang="tr-TR" sz="2000" dirty="0" err="1">
                <a:solidFill>
                  <a:srgbClr val="FFFF00"/>
                </a:solidFill>
              </a:rPr>
              <a:t>Starbucks</a:t>
            </a:r>
            <a:r>
              <a:rPr lang="tr-TR" sz="2000" dirty="0"/>
              <a:t>, </a:t>
            </a:r>
            <a:r>
              <a:rPr lang="tr-TR" sz="2000" dirty="0">
                <a:solidFill>
                  <a:schemeClr val="accent4"/>
                </a:solidFill>
              </a:rPr>
              <a:t>belirli</a:t>
            </a:r>
            <a:r>
              <a:rPr lang="tr-TR" sz="2000" dirty="0">
                <a:solidFill>
                  <a:schemeClr val="accent3"/>
                </a:solidFill>
              </a:rPr>
              <a:t> bir kahve deneyimi sunarak müşterilerin ne bekleyeceğini </a:t>
            </a:r>
            <a:r>
              <a:rPr lang="tr-TR" sz="2000" dirty="0"/>
              <a:t>bilmelerini sağlar</a:t>
            </a:r>
            <a:r>
              <a:rPr lang="tr-TR" sz="2000" dirty="0" smtClean="0"/>
              <a:t>.)</a:t>
            </a:r>
          </a:p>
          <a:p>
            <a:pPr indent="228600" algn="just">
              <a:lnSpc>
                <a:spcPct val="150000"/>
              </a:lnSpc>
            </a:pPr>
            <a:r>
              <a:rPr lang="tr-TR" sz="2000" dirty="0" smtClean="0">
                <a:solidFill>
                  <a:schemeClr val="accent6"/>
                </a:solidFill>
              </a:rPr>
              <a:t>Ürünlerin </a:t>
            </a:r>
            <a:r>
              <a:rPr lang="tr-TR" sz="2000" dirty="0">
                <a:solidFill>
                  <a:schemeClr val="accent6"/>
                </a:solidFill>
              </a:rPr>
              <a:t>güvenilirliğini artırır </a:t>
            </a:r>
            <a:r>
              <a:rPr lang="tr-TR" sz="2000" dirty="0"/>
              <a:t>(</a:t>
            </a:r>
            <a:r>
              <a:rPr lang="tr-TR" sz="2000" dirty="0">
                <a:solidFill>
                  <a:schemeClr val="accent6"/>
                </a:solidFill>
              </a:rPr>
              <a:t>Örneğin</a:t>
            </a:r>
            <a:r>
              <a:rPr lang="tr-TR" sz="2000" dirty="0"/>
              <a:t>, </a:t>
            </a:r>
            <a:r>
              <a:rPr lang="tr-TR" sz="2000" dirty="0">
                <a:solidFill>
                  <a:srgbClr val="FFFF00"/>
                </a:solidFill>
              </a:rPr>
              <a:t>BMW</a:t>
            </a:r>
            <a:r>
              <a:rPr lang="tr-TR" sz="2000" dirty="0"/>
              <a:t>, </a:t>
            </a:r>
            <a:r>
              <a:rPr lang="tr-TR" sz="2000" dirty="0">
                <a:solidFill>
                  <a:schemeClr val="accent4"/>
                </a:solidFill>
              </a:rPr>
              <a:t>yüksek mühendislik kalitesiyle güvenilir otomobiller </a:t>
            </a:r>
            <a:r>
              <a:rPr lang="tr-TR" sz="2000" dirty="0"/>
              <a:t>üretmektedir</a:t>
            </a:r>
            <a:r>
              <a:rPr lang="tr-TR" sz="2000" dirty="0" smtClean="0"/>
              <a:t>.)</a:t>
            </a:r>
          </a:p>
          <a:p>
            <a:pPr indent="228600" algn="just">
              <a:lnSpc>
                <a:spcPct val="150000"/>
              </a:lnSpc>
            </a:pPr>
            <a:endParaRPr lang="tr-TR" sz="2000" dirty="0"/>
          </a:p>
          <a:p>
            <a:pPr indent="228600" algn="just">
              <a:lnSpc>
                <a:spcPct val="150000"/>
              </a:lnSpc>
            </a:pPr>
            <a:endParaRPr lang="tr-TR" sz="2000" dirty="0" smtClean="0"/>
          </a:p>
          <a:p>
            <a:pPr indent="228600" algn="just">
              <a:lnSpc>
                <a:spcPct val="150000"/>
              </a:lnSpc>
            </a:pPr>
            <a:endParaRPr lang="tr-TR" sz="2000" dirty="0"/>
          </a:p>
          <a:p>
            <a:pPr lvl="0" indent="0" algn="just">
              <a:lnSpc>
                <a:spcPct val="150000"/>
              </a:lnSpc>
              <a:buNone/>
            </a:pPr>
            <a:r>
              <a:rPr lang="tr-TR" sz="1400" dirty="0" smtClean="0">
                <a:solidFill>
                  <a:prstClr val="white"/>
                </a:solidFill>
              </a:rPr>
              <a:t>(Ticari kullanım </a:t>
            </a:r>
            <a:r>
              <a:rPr lang="tr-TR" sz="1400" dirty="0">
                <a:solidFill>
                  <a:prstClr val="white"/>
                </a:solidFill>
              </a:rPr>
              <a:t>için </a:t>
            </a:r>
            <a:r>
              <a:rPr lang="tr-TR" sz="1400" dirty="0" smtClean="0">
                <a:solidFill>
                  <a:prstClr val="white"/>
                </a:solidFill>
              </a:rPr>
              <a:t>değildir. </a:t>
            </a:r>
            <a:r>
              <a:rPr lang="tr-TR" sz="1400" dirty="0">
                <a:solidFill>
                  <a:prstClr val="white"/>
                </a:solidFill>
              </a:rPr>
              <a:t>T</a:t>
            </a:r>
            <a:r>
              <a:rPr lang="tr-TR" sz="1400" dirty="0" smtClean="0">
                <a:solidFill>
                  <a:prstClr val="white"/>
                </a:solidFill>
              </a:rPr>
              <a:t>üm görseller için geçerlidir.)</a:t>
            </a:r>
            <a:endParaRPr lang="tr-TR" sz="1400" dirty="0">
              <a:solidFill>
                <a:prstClr val="white"/>
              </a:solidFill>
            </a:endParaRPr>
          </a:p>
          <a:p>
            <a:pPr indent="228600" algn="just">
              <a:lnSpc>
                <a:spcPct val="150000"/>
              </a:lnSpc>
            </a:pPr>
            <a:endParaRPr lang="tr-TR" sz="20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800" y="3568700"/>
            <a:ext cx="2730500" cy="277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72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  <a:p>
            <a:pPr indent="228600" algn="just">
              <a:lnSpc>
                <a:spcPct val="150000"/>
              </a:lnSpc>
            </a:pPr>
            <a:r>
              <a:rPr lang="tr-TR" sz="2400" dirty="0" smtClean="0">
                <a:solidFill>
                  <a:schemeClr val="accent6"/>
                </a:solidFill>
              </a:rPr>
              <a:t>Kalite </a:t>
            </a:r>
            <a:r>
              <a:rPr lang="tr-TR" sz="2400" dirty="0">
                <a:solidFill>
                  <a:schemeClr val="accent6"/>
                </a:solidFill>
              </a:rPr>
              <a:t>konusunda tüketicilere güven verir </a:t>
            </a:r>
            <a:r>
              <a:rPr lang="tr-TR" sz="2400" dirty="0"/>
              <a:t>(</a:t>
            </a:r>
            <a:r>
              <a:rPr lang="tr-TR" sz="2400" dirty="0">
                <a:solidFill>
                  <a:schemeClr val="accent6"/>
                </a:solidFill>
              </a:rPr>
              <a:t>Örneğin</a:t>
            </a:r>
            <a:r>
              <a:rPr lang="tr-TR" sz="2400" dirty="0"/>
              <a:t>, </a:t>
            </a:r>
            <a:r>
              <a:rPr lang="tr-TR" sz="2400" dirty="0" err="1">
                <a:solidFill>
                  <a:srgbClr val="FFFF00"/>
                </a:solidFill>
              </a:rPr>
              <a:t>Nestlé</a:t>
            </a:r>
            <a:r>
              <a:rPr lang="tr-TR" sz="2400" dirty="0"/>
              <a:t>, </a:t>
            </a:r>
            <a:r>
              <a:rPr lang="tr-TR" sz="2400" dirty="0">
                <a:solidFill>
                  <a:schemeClr val="accent3"/>
                </a:solidFill>
              </a:rPr>
              <a:t>yıllardır süregelen kalite standartlarıyla gıda sektöründe güven </a:t>
            </a:r>
            <a:r>
              <a:rPr lang="tr-TR" sz="2400" dirty="0"/>
              <a:t>oluşturmaktadır</a:t>
            </a:r>
            <a:r>
              <a:rPr lang="tr-TR" sz="2400" dirty="0" smtClean="0"/>
              <a:t>.)</a:t>
            </a:r>
          </a:p>
          <a:p>
            <a:pPr indent="228600" algn="just">
              <a:lnSpc>
                <a:spcPct val="150000"/>
              </a:lnSpc>
            </a:pPr>
            <a:r>
              <a:rPr lang="tr-TR" sz="2400" dirty="0" smtClean="0">
                <a:solidFill>
                  <a:schemeClr val="accent6"/>
                </a:solidFill>
              </a:rPr>
              <a:t>Sosyal </a:t>
            </a:r>
            <a:r>
              <a:rPr lang="tr-TR" sz="2400" dirty="0">
                <a:solidFill>
                  <a:schemeClr val="accent6"/>
                </a:solidFill>
              </a:rPr>
              <a:t>ve psikolojik tatmin sağlar </a:t>
            </a:r>
            <a:r>
              <a:rPr lang="tr-TR" sz="2400" dirty="0"/>
              <a:t>(</a:t>
            </a:r>
            <a:r>
              <a:rPr lang="tr-TR" sz="2400" dirty="0">
                <a:solidFill>
                  <a:schemeClr val="accent6"/>
                </a:solidFill>
              </a:rPr>
              <a:t>Örneğin</a:t>
            </a:r>
            <a:r>
              <a:rPr lang="tr-TR" sz="2400" dirty="0"/>
              <a:t>, </a:t>
            </a:r>
            <a:r>
              <a:rPr lang="tr-TR" sz="2400" dirty="0">
                <a:solidFill>
                  <a:srgbClr val="FFFF00"/>
                </a:solidFill>
              </a:rPr>
              <a:t>Louis Vuitton</a:t>
            </a:r>
            <a:r>
              <a:rPr lang="tr-TR" sz="2400" dirty="0"/>
              <a:t>, </a:t>
            </a:r>
            <a:r>
              <a:rPr lang="tr-TR" sz="2400" dirty="0">
                <a:solidFill>
                  <a:schemeClr val="accent3"/>
                </a:solidFill>
              </a:rPr>
              <a:t>lüks tüketim markası olarak müşterilerine statü ve prestij</a:t>
            </a:r>
            <a:r>
              <a:rPr lang="tr-TR" sz="2400" dirty="0"/>
              <a:t> sunmaktadır</a:t>
            </a:r>
            <a:r>
              <a:rPr lang="tr-TR" sz="2400" dirty="0" smtClean="0"/>
              <a:t>.) </a:t>
            </a:r>
            <a:endParaRPr lang="tr-TR" sz="24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425" y="3749338"/>
            <a:ext cx="3076575" cy="295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84216"/>
      </p:ext>
    </p:extLst>
  </p:cSld>
  <p:clrMapOvr>
    <a:masterClrMapping/>
  </p:clrMapOvr>
</p:sld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Uçak İzi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263</TotalTime>
  <Words>1387</Words>
  <Application>Microsoft Office PowerPoint</Application>
  <PresentationFormat>Geniş ekran</PresentationFormat>
  <Paragraphs>174</Paragraphs>
  <Slides>44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44</vt:i4>
      </vt:variant>
    </vt:vector>
  </HeadingPairs>
  <TitlesOfParts>
    <vt:vector size="47" baseType="lpstr">
      <vt:lpstr>Arial</vt:lpstr>
      <vt:lpstr>Century Gothic</vt:lpstr>
      <vt:lpstr>Uçak İzi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Hİ II   DERSİN İŞLENİŞİ KONULAR</dc:title>
  <dc:creator>erhan çitil</dc:creator>
  <cp:lastModifiedBy>erhan çitil</cp:lastModifiedBy>
  <cp:revision>74</cp:revision>
  <dcterms:created xsi:type="dcterms:W3CDTF">2025-02-10T12:53:37Z</dcterms:created>
  <dcterms:modified xsi:type="dcterms:W3CDTF">2025-02-21T01:06:28Z</dcterms:modified>
</cp:coreProperties>
</file>