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6" r:id="rId2"/>
    <p:sldId id="287" r:id="rId3"/>
    <p:sldId id="288" r:id="rId4"/>
    <p:sldId id="289" r:id="rId5"/>
    <p:sldId id="290" r:id="rId6"/>
    <p:sldId id="291" r:id="rId7"/>
    <p:sldId id="327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328" r:id="rId16"/>
    <p:sldId id="329" r:id="rId17"/>
    <p:sldId id="330" r:id="rId18"/>
    <p:sldId id="331" r:id="rId19"/>
    <p:sldId id="332" r:id="rId20"/>
    <p:sldId id="300" r:id="rId21"/>
    <p:sldId id="303" r:id="rId22"/>
    <p:sldId id="306" r:id="rId23"/>
    <p:sldId id="333" r:id="rId24"/>
    <p:sldId id="334" r:id="rId25"/>
    <p:sldId id="335" r:id="rId26"/>
    <p:sldId id="338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26" r:id="rId3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642" y="54"/>
      </p:cViewPr>
      <p:guideLst/>
    </p:cSldViewPr>
  </p:slideViewPr>
  <p:outlineViewPr>
    <p:cViewPr>
      <p:scale>
        <a:sx n="33" d="100"/>
        <a:sy n="33" d="100"/>
      </p:scale>
      <p:origin x="0" y="-259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30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3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59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1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7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C94D-1615-4951-A204-C57D2F5BA0F4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67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Hİ II</a:t>
            </a:r>
            <a:endParaRPr lang="tr-TR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Halkla İlişkilerde Hedef Kitle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sürecinin temel taşı,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doğru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belirlenmesidir. Kurumlar,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mesajlarını iletmek istedikleri bireyleri veya grupları belirleyerek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onlara yönelik iletişim stratejileri geliştirmek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zorundadırlar. Kuruluşların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 alanına göre hedef kitle farklılık gösterir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şu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grupları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içerebilir: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882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İmaj Araştırması: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 araştırma,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işletmenin iç ve dış çevresinin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 ilgili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kanaatlerini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koymayı amaçlar. İşletmenin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uygulamaları hakkındaki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izlenimlerini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belirler.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56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İletişim Araştırmaları: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araştırmalar,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işletmenin iç ve dış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iletişimini gerçekleştirmek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kullandığı araçların etkinliğini belirlemek veya ölçmek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yapılır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96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Sorumlulukla İlgili Araştırmalar: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araştırmalar,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yapılan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faaliyetler hakkındaki düşüncelerini belirlemeye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yönelik araştırmalardır.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373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</a:t>
            </a: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Bireylerin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da kurumların geleceğe ilişkin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kararlarının belirlemesidir. Araştırma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verileri analiz edildikten sonra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bir halkla ilişkiler planı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oluşturulur.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 sürecinde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43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lvl="1" indent="0" algn="just">
              <a:lnSpc>
                <a:spcPct val="150000"/>
              </a:lnSpc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tarafından yapılan durum </a:t>
            </a: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değerlemesi: </a:t>
            </a:r>
            <a:r>
              <a:rPr lang="tr-TR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amaçla 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 başında </a:t>
            </a:r>
            <a:r>
              <a:rPr lang="tr-TR" sz="2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yapılan araştırmalar 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görüşmeler </a:t>
            </a:r>
            <a:r>
              <a:rPr lang="tr-TR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çalışmalar yapılır.</a:t>
            </a:r>
          </a:p>
          <a:p>
            <a:pPr indent="457200" algn="just">
              <a:lnSpc>
                <a:spcPct val="150000"/>
              </a:lnSpc>
              <a:buNone/>
            </a:pP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711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lvl="1" indent="0" algn="just">
              <a:lnSpc>
                <a:spcPct val="150000"/>
              </a:lnSpc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Kurumun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mevcut amaç tanımlaması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açısından izlediği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politikaya netlik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kazandırmak için halkla ilişkilerde izlenmesi gereken yolların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bilinmesinde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vardır.</a:t>
            </a: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kitleyi bilgilendirme,</a:t>
            </a: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İşletme politikasını halka benimsetme,</a:t>
            </a: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Hedef kitlede işletmeye karşı daha olumlu tavır 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 gibi.</a:t>
            </a:r>
            <a:endParaRPr lang="tr-TR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290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lvl="1" indent="0" algn="just">
              <a:lnSpc>
                <a:spcPct val="150000"/>
              </a:lnSpc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tarafından hedef kitlenin tanımlanması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Liderler, tüketiciler, bilim adamları, toplum,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 görenler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sendikalar, tedarikçiler, firmalar,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dağıtımcılar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kamuoyunu oluştururlar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260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lvl="1" indent="0" algn="just">
              <a:lnSpc>
                <a:spcPct val="150000"/>
              </a:lnSpc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İletişim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araçlarının seçimi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Bilişsel iletişim araçları, görsel-işitsel iletişim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araçları, telekomünikasyon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araçları, kaligrafik iletişim araçları, sanatsal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araçları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organizasyonel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iletişim araçlarının uygunluğu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sürecinde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oldukça gereklidir.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179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lvl="1" indent="0" algn="just">
              <a:lnSpc>
                <a:spcPct val="150000"/>
              </a:lnSpc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 Bütçeleme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İşletmelerin bütçesi,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belirlenen hedeflere ulaşmak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rakamlarla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konulan ayrıntılı ve kısa süreli plandır.</a:t>
            </a:r>
          </a:p>
          <a:p>
            <a:pPr indent="457200" algn="just">
              <a:lnSpc>
                <a:spcPct val="150000"/>
              </a:lnSpc>
              <a:buNone/>
            </a:pP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86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lvl="1" indent="0" algn="just">
              <a:lnSpc>
                <a:spcPct val="150000"/>
              </a:lnSpc>
              <a:buNone/>
            </a:pPr>
            <a:endParaRPr lang="tr-T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Sonuçları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Değerleme: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sürecine ilişkin sonuçları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değerleme aşaması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uygulamaların etkinliğini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koyar. Planların aksaması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durumunda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telafi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oluşturulacak hareket tarzlarının saptanmasında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oldukça önemlidir.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42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457200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Müşteriler ve tüketiciler: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ve hizmetlerin doğrudan alıcısı konumundaki bireylerdir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457200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Yatırımcılar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finans kuruluşları: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Şirketin mali yapısını etkileyen kesimlerdir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457200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Dağıtımcılar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tedarikçiler: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veya hizmetlerin son kullanıcıya ulaşmasını sağlayan iş ortaklarıdır.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60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</a:t>
            </a: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 halkla ilişkilerin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kapsamlı ve en zor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aşamasıdır.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Hedefler belirlendikten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sonra,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birimi tarafından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hedeflerin gerçekleştirilmesine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ilişkin uygulamaya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geçilir. Uygulama sürecinde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oluşacak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herhangi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risk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tahmin edilmelidir.</a:t>
            </a:r>
            <a:endParaRPr lang="tr-TR" sz="28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674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2.6.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</a:t>
            </a: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değerlendirme işlevinde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izlenmesi gereken aşamalar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şöyle sıralanabilir:</a:t>
            </a: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Plan aşamasında,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standartların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saptanması,</a:t>
            </a: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Yürütme aşamasında,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 sonuçlarının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saptanması,</a:t>
            </a: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Denetim aşamasında,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karşılaştırma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yapılması,</a:t>
            </a: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Değerlendirme aşamasında,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önlemlerin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alınması.</a:t>
            </a:r>
            <a:endParaRPr lang="tr-TR" sz="2800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581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Halkla İlişkiler Sürecinde Araştırma Yöntemleri</a:t>
            </a: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bunu gerçekleştirmek için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çeşitli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teknikleri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yöntemleri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kullanmaktadır. Bu yöntemler: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Örnekleme yöntemi,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 yöntemi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gözlem yöntemi ve deney yöntemi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karşımıza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çıkmaktadır.</a:t>
            </a:r>
          </a:p>
        </p:txBody>
      </p:sp>
    </p:spTree>
    <p:extLst>
      <p:ext uri="{BB962C8B-B14F-4D97-AF65-F5344CB8AC3E}">
        <p14:creationId xmlns:p14="http://schemas.microsoft.com/office/powerpoint/2010/main" val="725418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Örnekleme Yöntemi: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Güvenilir sonuçlar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veren bir yöntemdir.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metotları içinde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bir yere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sahiptir. Metot,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yüz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yüze görüşmeleri içerir.</a:t>
            </a:r>
          </a:p>
        </p:txBody>
      </p:sp>
    </p:spTree>
    <p:extLst>
      <p:ext uri="{BB962C8B-B14F-4D97-AF65-F5344CB8AC3E}">
        <p14:creationId xmlns:p14="http://schemas.microsoft.com/office/powerpoint/2010/main" val="2786112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150000"/>
              </a:lnSpc>
              <a:buFont typeface="+mj-lt"/>
              <a:buAutoNum type="alphaLcParenR" startAt="2"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Gözlem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Yöntemi: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Gözlem, belli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yer, olay veya duruma ilişkin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edinmek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yapılan dinleyiş veya bir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bakıştır. Bu yöntem diğer yöntemlerle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kullanılabilir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Ankete göre daha objektiftir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76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150000"/>
              </a:lnSpc>
              <a:buFont typeface="+mj-lt"/>
              <a:buAutoNum type="alphaLcParenR" startAt="3"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Deney Yöntemi: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Deney </a:t>
            </a:r>
            <a:r>
              <a:rPr lang="tr-TR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Yöntemi’nde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deney yoluyla değişkenler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arasındaki ilişkiler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konmaya çalışılır.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Değişkenlerin gözlenebildiği durumlarda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deney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yapılır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yöntemde sebep-sonuç ilişkisinin belirlenmesi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önemlidir.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717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150000"/>
              </a:lnSpc>
              <a:buFont typeface="+mj-lt"/>
              <a:buAutoNum type="alphaLcParenR" startAt="4"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 Yöntemi: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Anketler,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grupların düşünceleri ve tutumları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hakkında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verirler. Bu açıdan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kaynaklardır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Hedef grubun tamamı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üzerinde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gerçekleştirildiğinde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örnekleme yöntemiyle, grubun tutumları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belirlenebilir.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7309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Hafta Hİ II test soruları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halkla ilişkiler sürecinin aşamalarından biri değildir?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Araştırma</a:t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Planlama</a:t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Uygulama</a:t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Pazarlama</a:t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Değerlendirme</a:t>
            </a:r>
          </a:p>
        </p:txBody>
      </p:sp>
    </p:spTree>
    <p:extLst>
      <p:ext uri="{BB962C8B-B14F-4D97-AF65-F5344CB8AC3E}">
        <p14:creationId xmlns:p14="http://schemas.microsoft.com/office/powerpoint/2010/main" val="7642908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halkla ilişkiler sonuçları ve kamuoyu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hakkında varsayımları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gözden geçirmek, durumu anlamak, tanımlamak için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sistematik bilgi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toplama sürecidir?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Uygulama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Denetleme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Tanımlama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Eleştirme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Araştırma</a:t>
            </a:r>
            <a:endParaRPr lang="tr-TR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52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halkla ilişkiler planlamasında izlenmesi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gereken süreçlerden biri değildir?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Durum değerlemesi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Amaç tanımlama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Mamul üretim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Hedef kitlenin tanımlanması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Bütçeleme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227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kuruluşları: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mesajlarını geniş kitlelere iletmede aracı konumundadır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457200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Resmî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 ve düzenleyici otoriteler: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faaliyetlerini denetleyen ve yönlendiren kamu kuruluşlarıdır.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9504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değerlendirme işlevinde izlenmesi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gereken aşamalardan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 değildir?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Standartların saptanması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Mamül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araştırması yapılması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Uygulama sonuçlarının saptanması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Karşılaştırma yapılması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Önlemlerin alınması</a:t>
            </a:r>
          </a:p>
        </p:txBody>
      </p:sp>
    </p:spTree>
    <p:extLst>
      <p:ext uri="{BB962C8B-B14F-4D97-AF65-F5344CB8AC3E}">
        <p14:creationId xmlns:p14="http://schemas.microsoft.com/office/powerpoint/2010/main" val="41244172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örnekleme metodunda, örneğin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seçilmesi açısından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mevcut yöntemler içinde yer almaz?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Reklam örneklemesi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Sistematik Örnekleme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Küme Örnekleme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Kota örnekleme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Rastgele Örnekleme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4554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gözlem yönteminde inceleme ve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kaydetme içinde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 almaz?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Mekanik araç gereçler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Mekanik sayıcılar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Adiyametreler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Kameralar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Afişler</a:t>
            </a:r>
          </a:p>
        </p:txBody>
      </p:sp>
    </p:spTree>
    <p:extLst>
      <p:ext uri="{BB962C8B-B14F-4D97-AF65-F5344CB8AC3E}">
        <p14:creationId xmlns:p14="http://schemas.microsoft.com/office/powerpoint/2010/main" val="28338984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Önceden alınan kararlar doğrultusunda yapılan uygulamaların amaç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planlara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uygunluğunu araştırma mekanizmasına ne ad verilir?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Plan aşaması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Üretim aşaması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Reklam aşaması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Değerlendirme aşaması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Promosyon aşaması</a:t>
            </a:r>
          </a:p>
        </p:txBody>
      </p:sp>
    </p:spTree>
    <p:extLst>
      <p:ext uri="{BB962C8B-B14F-4D97-AF65-F5344CB8AC3E}">
        <p14:creationId xmlns:p14="http://schemas.microsoft.com/office/powerpoint/2010/main" val="17174200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8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Geleceğe ilişkin kararların önceden alınmasına ne ad verilir?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Finanslama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Uygulama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Planlama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Araştırma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Güncelleme</a:t>
            </a:r>
          </a:p>
        </p:txBody>
      </p:sp>
    </p:spTree>
    <p:extLst>
      <p:ext uri="{BB962C8B-B14F-4D97-AF65-F5344CB8AC3E}">
        <p14:creationId xmlns:p14="http://schemas.microsoft.com/office/powerpoint/2010/main" val="2563386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9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üzerinde çalışılacak konunun belirlenmesi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bunun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sorun cümlesi biçiminde tanımlanması ile başlayan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 ifade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Pazarlama süreci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Halkla ilişkiler süreci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Denetim süreci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Reklam süreci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Üretim süreci</a:t>
            </a:r>
          </a:p>
        </p:txBody>
      </p:sp>
    </p:spTree>
    <p:extLst>
      <p:ext uri="{BB962C8B-B14F-4D97-AF65-F5344CB8AC3E}">
        <p14:creationId xmlns:p14="http://schemas.microsoft.com/office/powerpoint/2010/main" val="2077261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10.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Aşağıdakilerden hangisi olası halkla ilişkiler sorunlarından biri değildir?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Üretim planları yapmak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Bir kuruma karşı oluşan olumsuz kanının silinmesi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Bir ürüne karşı oluşan olumsuz kanının silinmesi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Özel bir konuda süreli halkla ilişkiler projesi uygulanması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Sürekli bir program oluşturmak ya da geliştirmek</a:t>
            </a:r>
          </a:p>
        </p:txBody>
      </p:sp>
    </p:spTree>
    <p:extLst>
      <p:ext uri="{BB962C8B-B14F-4D97-AF65-F5344CB8AC3E}">
        <p14:creationId xmlns:p14="http://schemas.microsoft.com/office/powerpoint/2010/main" val="25273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Kanaat önderleri: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 üzerinde etkisi olan akademisyenler, gazeteciler, </a:t>
            </a:r>
            <a:r>
              <a:rPr lang="tr-TR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influencer'lar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politikacılardır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457200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aileleri: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iç hedef kitlesi olarak çalışan motivasyonunu ve bağlılığını artırmada önemli bir unsurdur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457200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Potansiyel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müşteriler ve iş gücü: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gelecekte hitap etmeyi planladığı bireylerdir. 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961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Başarılı bir halkla ilişkiler stratejisi, bu hedef kitlelerin ihtiyaçlarını ve beklentilerini anlamakla başlar.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46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Halkla İlişkiler Sürecinin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Aşamaları</a:t>
            </a: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süreci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araştırma, planlama, uygulama ve değerlendirme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olmak üzere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dört temel aşamadan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oluşur​.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95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475" y="342900"/>
            <a:ext cx="6122933" cy="609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486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Araştırma</a:t>
            </a:r>
            <a:endParaRPr lang="tr-TR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sürecinin başlangıç noktası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araştırmadır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Kurumun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mevcut algısını, hedef kitlenin tutumlarını ve iletişim kanallarını analiz etmek için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çeşitli veri toplama yöntemleri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kullanılır. Araştırma sürecinde kullanılan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başlıca yöntemler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99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Çevreyi İzleme Amaçlı Araştırmalar: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İşletmelerin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veya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dolaylı olarak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yaptığı araştırmalardır. İşletmelerin kendi üzerinde etkili olabilecek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olayları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hedef kitlenin düşüncelerini belirlemek için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gerçekleştirilen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araştırmalardır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779861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824</TotalTime>
  <Words>751</Words>
  <Application>Microsoft Office PowerPoint</Application>
  <PresentationFormat>Geniş ekran</PresentationFormat>
  <Paragraphs>138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0" baseType="lpstr">
      <vt:lpstr>Arial</vt:lpstr>
      <vt:lpstr>Century Gothic</vt:lpstr>
      <vt:lpstr>Times New Roman</vt:lpstr>
      <vt:lpstr>Uçak İzi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II   DERSİN İŞLENİŞİ KONULAR</dc:title>
  <dc:creator>erhan çitil</dc:creator>
  <cp:lastModifiedBy>erhan çitil</cp:lastModifiedBy>
  <cp:revision>218</cp:revision>
  <dcterms:created xsi:type="dcterms:W3CDTF">2025-02-10T12:53:37Z</dcterms:created>
  <dcterms:modified xsi:type="dcterms:W3CDTF">2025-03-06T05:26:28Z</dcterms:modified>
</cp:coreProperties>
</file>