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endParaRPr b="0" lang="tr-TR" sz="1800" spc="-1" strike="noStrike">
              <a:solidFill>
                <a:srgbClr val="000000"/>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1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4294967295 Dikdörtgen"/>
          <p:cNvSpPr/>
          <p:nvPr/>
        </p:nvSpPr>
        <p:spPr>
          <a:xfrm>
            <a:off x="1584000" y="648000"/>
            <a:ext cx="6478560" cy="2597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4294967295 Dikdörtgen"/>
          <p:cNvSpPr/>
          <p:nvPr/>
        </p:nvSpPr>
        <p:spPr>
          <a:xfrm>
            <a:off x="4104000" y="4896000"/>
            <a:ext cx="4390920" cy="3452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86F75225-961A-4732-9098-09D14C03E9E2}"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1 Yuvarlatılmış Dikdörtgen"/>
          <p:cNvSpPr/>
          <p:nvPr/>
        </p:nvSpPr>
        <p:spPr>
          <a:xfrm>
            <a:off x="25920" y="4628880"/>
            <a:ext cx="6118920" cy="169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2240" bIns="12240" anchor="ctr">
            <a:noAutofit/>
          </a:bodyPr>
          <a:p>
            <a:pPr>
              <a:lnSpc>
                <a:spcPct val="100000"/>
              </a:lnSpc>
            </a:pPr>
            <a:endParaRPr b="0" lang="tr-TR" sz="1800" spc="-1" strike="noStrike">
              <a:solidFill>
                <a:srgbClr val="000000"/>
              </a:solidFill>
              <a:latin typeface="Arial"/>
              <a:ea typeface="DejaVu Sans"/>
            </a:endParaRPr>
          </a:p>
        </p:txBody>
      </p:sp>
      <p:sp>
        <p:nvSpPr>
          <p:cNvPr id="3" name="2 Yuvarlatılmış Dikdörtgen"/>
          <p:cNvSpPr/>
          <p:nvPr/>
        </p:nvSpPr>
        <p:spPr>
          <a:xfrm>
            <a:off x="3859200" y="5324400"/>
            <a:ext cx="6239160" cy="612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5040" bIns="5040" anchor="ctr">
            <a:noAutofit/>
          </a:bodyPr>
          <a:p>
            <a:pPr>
              <a:lnSpc>
                <a:spcPct val="100000"/>
              </a:lnSpc>
            </a:pPr>
            <a:endParaRPr b="0" lang="tr-TR" sz="1800" spc="-1" strike="noStrike">
              <a:solidFill>
                <a:srgbClr val="000000"/>
              </a:solidFill>
              <a:latin typeface="Arial"/>
              <a:ea typeface="DejaVu Sans"/>
            </a:endParaRPr>
          </a:p>
        </p:txBody>
      </p:sp>
      <p:sp>
        <p:nvSpPr>
          <p:cNvPr id="4" name="3 Serbest Form"/>
          <p:cNvSpPr/>
          <p:nvPr/>
        </p:nvSpPr>
        <p:spPr>
          <a:xfrm>
            <a:off x="4044960" y="4944960"/>
            <a:ext cx="6120" cy="486360"/>
          </a:xfrm>
          <a:custGeom>
            <a:avLst/>
            <a:gdLst>
              <a:gd name="textAreaLeft" fmla="*/ 1080 w 6120"/>
              <a:gd name="textAreaRight" fmla="*/ 6120 w 6120"/>
              <a:gd name="textAreaTop" fmla="*/ 1080 h 486360"/>
              <a:gd name="textAreaBottom" fmla="*/ 486360 h 4863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r>
              <a:rPr b="0" lang="tr-TR" sz="1800" spc="-1" strike="noStrike">
                <a:solidFill>
                  <a:srgbClr val="000000"/>
                </a:solidFill>
                <a:latin typeface="Arial"/>
              </a:rPr>
              <a:t>Ana başlık metnini düzenlemek için tıklayın</a:t>
            </a:r>
            <a:endParaRPr b="0" lang="tr-TR" sz="1800" spc="-1" strike="noStrike">
              <a:solidFill>
                <a:srgbClr val="000000"/>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1800" spc="-1" strike="noStrike">
                <a:solidFill>
                  <a:srgbClr val="000000"/>
                </a:solidFill>
                <a:latin typeface="Arial"/>
              </a:rPr>
              <a:t>Anahat metninin biçimini düzenlemek için tıklayın</a:t>
            </a:r>
            <a:endParaRPr b="0" lang="tr-TR" sz="18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tr-TR" sz="1800" spc="-1" strike="noStrike">
                <a:solidFill>
                  <a:srgbClr val="000000"/>
                </a:solidFill>
                <a:latin typeface="Arial"/>
              </a:rPr>
              <a:t>İkinci Anahat Düzeyi</a:t>
            </a:r>
            <a:endParaRPr b="0" lang="tr-TR" sz="18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tr-TR" sz="1800" spc="-1" strike="noStrike">
                <a:solidFill>
                  <a:srgbClr val="000000"/>
                </a:solidFill>
                <a:latin typeface="Arial"/>
              </a:rPr>
              <a:t>Üçüncü Anahat Düzeyi</a:t>
            </a:r>
            <a:endParaRPr b="0" lang="tr-TR" sz="18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tr-TR" sz="1800" spc="-1" strike="noStrike">
                <a:solidFill>
                  <a:srgbClr val="000000"/>
                </a:solidFill>
                <a:latin typeface="Arial"/>
              </a:rPr>
              <a:t>Dördüncü Anahat Düzeyi</a:t>
            </a:r>
            <a:endParaRPr b="0" lang="tr-TR" sz="18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000000"/>
                </a:solidFill>
                <a:latin typeface="Arial"/>
              </a:rPr>
              <a:t>Beşinci Anahat Düzeyi</a:t>
            </a:r>
            <a:endParaRPr b="0" lang="tr-T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000000"/>
                </a:solidFill>
                <a:latin typeface="Arial"/>
              </a:rPr>
              <a:t>Altıncı Anahat Düzeyi</a:t>
            </a:r>
            <a:endParaRPr b="0" lang="tr-T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000000"/>
                </a:solidFill>
                <a:latin typeface="Arial"/>
              </a:rPr>
              <a:t>Yedinci Anahat Düzeyi</a:t>
            </a:r>
            <a:endParaRPr b="0" lang="tr-T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42 Dikdörtgen"/>
          <p:cNvSpPr/>
          <p:nvPr/>
        </p:nvSpPr>
        <p:spPr>
          <a:xfrm>
            <a:off x="1584000" y="648000"/>
            <a:ext cx="6478560" cy="2597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43 Dikdörtgen"/>
          <p:cNvSpPr/>
          <p:nvPr/>
        </p:nvSpPr>
        <p:spPr>
          <a:xfrm>
            <a:off x="4104000" y="4896000"/>
            <a:ext cx="4390920" cy="3452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DFB70182-1FC5-44D0-9BA2-53A831306491}"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44 Yuvarlatılmış Dikdörtgen"/>
          <p:cNvSpPr/>
          <p:nvPr/>
        </p:nvSpPr>
        <p:spPr>
          <a:xfrm>
            <a:off x="25920" y="4628880"/>
            <a:ext cx="6118920" cy="169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2240" bIns="12240" anchor="ctr">
            <a:noAutofit/>
          </a:bodyPr>
          <a:p>
            <a:pPr>
              <a:lnSpc>
                <a:spcPct val="100000"/>
              </a:lnSpc>
            </a:pPr>
            <a:endParaRPr b="0" lang="tr-TR" sz="1800" spc="-1" strike="noStrike">
              <a:solidFill>
                <a:srgbClr val="000000"/>
              </a:solidFill>
              <a:latin typeface="Arial"/>
              <a:ea typeface="DejaVu Sans"/>
            </a:endParaRPr>
          </a:p>
        </p:txBody>
      </p:sp>
      <p:sp>
        <p:nvSpPr>
          <p:cNvPr id="46" name="45 Yuvarlatılmış Dikdörtgen"/>
          <p:cNvSpPr/>
          <p:nvPr/>
        </p:nvSpPr>
        <p:spPr>
          <a:xfrm>
            <a:off x="3859200" y="5324400"/>
            <a:ext cx="6239160" cy="612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5040" bIns="5040" anchor="ctr">
            <a:noAutofit/>
          </a:bodyPr>
          <a:p>
            <a:pPr>
              <a:lnSpc>
                <a:spcPct val="100000"/>
              </a:lnSpc>
            </a:pPr>
            <a:endParaRPr b="0" lang="tr-TR" sz="1800" spc="-1" strike="noStrike">
              <a:solidFill>
                <a:srgbClr val="000000"/>
              </a:solidFill>
              <a:latin typeface="Arial"/>
              <a:ea typeface="DejaVu Sans"/>
            </a:endParaRPr>
          </a:p>
        </p:txBody>
      </p:sp>
      <p:sp>
        <p:nvSpPr>
          <p:cNvPr id="47" name="46 Serbest Form"/>
          <p:cNvSpPr/>
          <p:nvPr/>
        </p:nvSpPr>
        <p:spPr>
          <a:xfrm>
            <a:off x="4044960" y="4944960"/>
            <a:ext cx="6120" cy="486360"/>
          </a:xfrm>
          <a:custGeom>
            <a:avLst/>
            <a:gdLst>
              <a:gd name="textAreaLeft" fmla="*/ 1080 w 6120"/>
              <a:gd name="textAreaRight" fmla="*/ 6120 w 6120"/>
              <a:gd name="textAreaTop" fmla="*/ 1080 h 486360"/>
              <a:gd name="textAreaBottom" fmla="*/ 486360 h 4863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buNone/>
            </a:pPr>
            <a:r>
              <a:rPr b="0" lang="tr-TR" sz="1800" spc="-1" strike="noStrike">
                <a:solidFill>
                  <a:srgbClr val="000000"/>
                </a:solidFill>
                <a:latin typeface="Arial"/>
              </a:rPr>
              <a:t>Ana başlık metnini düzenlemek için tıklayın</a:t>
            </a:r>
            <a:endParaRPr b="0" lang="tr-TR" sz="1800" spc="-1" strike="noStrike">
              <a:solidFill>
                <a:srgbClr val="000000"/>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1800" spc="-1" strike="noStrike">
                <a:solidFill>
                  <a:srgbClr val="000000"/>
                </a:solidFill>
                <a:latin typeface="Arial"/>
              </a:rPr>
              <a:t>Anahat metninin biçimini düzenlemek için tıklayın</a:t>
            </a:r>
            <a:endParaRPr b="0" lang="tr-TR" sz="18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tr-TR" sz="1800" spc="-1" strike="noStrike">
                <a:solidFill>
                  <a:srgbClr val="000000"/>
                </a:solidFill>
                <a:latin typeface="Arial"/>
              </a:rPr>
              <a:t>İkinci Anahat Düzeyi</a:t>
            </a:r>
            <a:endParaRPr b="0" lang="tr-TR" sz="18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tr-TR" sz="1800" spc="-1" strike="noStrike">
                <a:solidFill>
                  <a:srgbClr val="000000"/>
                </a:solidFill>
                <a:latin typeface="Arial"/>
              </a:rPr>
              <a:t>Üçüncü Anahat Düzeyi</a:t>
            </a:r>
            <a:endParaRPr b="0" lang="tr-TR" sz="18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tr-TR" sz="1800" spc="-1" strike="noStrike">
                <a:solidFill>
                  <a:srgbClr val="000000"/>
                </a:solidFill>
                <a:latin typeface="Arial"/>
              </a:rPr>
              <a:t>Dördüncü Anahat Düzeyi</a:t>
            </a:r>
            <a:endParaRPr b="0" lang="tr-TR" sz="18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000000"/>
                </a:solidFill>
                <a:latin typeface="Arial"/>
              </a:rPr>
              <a:t>Beşinci Anahat Düzeyi</a:t>
            </a:r>
            <a:endParaRPr b="0" lang="tr-TR"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000000"/>
                </a:solidFill>
                <a:latin typeface="Arial"/>
              </a:rPr>
              <a:t>Altıncı Anahat Düzeyi</a:t>
            </a:r>
            <a:endParaRPr b="0" lang="tr-TR"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000000"/>
                </a:solidFill>
                <a:latin typeface="Arial"/>
              </a:rPr>
              <a:t>Yedinci Anahat Düzeyi</a:t>
            </a:r>
            <a:endParaRPr b="0" lang="tr-T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8120"/>
            <a:ext cx="8998920" cy="657360"/>
          </a:xfrm>
          <a:prstGeom prst="rect">
            <a:avLst/>
          </a:prstGeom>
          <a:noFill/>
          <a:ln w="0">
            <a:noFill/>
          </a:ln>
        </p:spPr>
        <p:txBody>
          <a:bodyPr lIns="0" rIns="0" tIns="0" bIns="0" anchor="ctr">
            <a:noAutofit/>
          </a:bodyPr>
          <a:p>
            <a:pPr indent="0" algn="ctr">
              <a:lnSpc>
                <a:spcPct val="100000"/>
              </a:lnSpc>
              <a:buNone/>
              <a:tabLst>
                <a:tab algn="l" pos="0"/>
              </a:tabLst>
            </a:pPr>
            <a:r>
              <a:rPr b="0" lang="tr-TR" sz="4400" spc="-1" strike="noStrike">
                <a:solidFill>
                  <a:srgbClr val="ffffff"/>
                </a:solidFill>
                <a:latin typeface="Arial"/>
              </a:rPr>
              <a:t>sponsorluk</a:t>
            </a:r>
            <a:endParaRPr b="0" lang="tr-TR" sz="4400" spc="-1" strike="noStrike">
              <a:solidFill>
                <a:srgbClr val="000000"/>
              </a:solidFill>
              <a:latin typeface="Arial"/>
            </a:endParaRPr>
          </a:p>
        </p:txBody>
      </p:sp>
      <p:sp>
        <p:nvSpPr>
          <p:cNvPr id="87" name="PlaceHolder 2"/>
          <p:cNvSpPr>
            <a:spLocks noGrp="1"/>
          </p:cNvSpPr>
          <p:nvPr>
            <p:ph/>
          </p:nvPr>
        </p:nvSpPr>
        <p:spPr>
          <a:xfrm>
            <a:off x="368280" y="863640"/>
            <a:ext cx="8978040" cy="44139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000000"/>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Bu üniteyi çalıştıktan sonra; </a:t>
            </a:r>
            <a:endParaRPr b="0" lang="tr-TR" sz="17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Sponsorluk uygulamasının Mesenlik ve bağışçılıktan farkını anlayabilecek,</a:t>
            </a:r>
            <a:endParaRPr b="0" lang="tr-TR" sz="17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Sponsorluğun tarihsel gelişiminde Mesenlik uygulamasının ve Medicilerin rolünü kavrayabilecek,</a:t>
            </a:r>
            <a:endParaRPr b="0" lang="tr-TR" sz="17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Sponsorluğun modern dünyadaki gelişimini analiz edebilecek,</a:t>
            </a:r>
            <a:endParaRPr b="0" lang="tr-TR" sz="17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Türkiye'de sponsorluğun dününü ve bugününü bilecek,</a:t>
            </a:r>
            <a:endParaRPr b="0" lang="tr-TR" sz="1700" spc="-1" strike="noStrike">
              <a:solidFill>
                <a:srgbClr val="000000"/>
              </a:solidFill>
              <a:latin typeface="Arial"/>
            </a:endParaRPr>
          </a:p>
          <a:p>
            <a:pPr indent="0">
              <a:lnSpc>
                <a:spcPct val="100000"/>
              </a:lnSpc>
              <a:spcAft>
                <a:spcPts val="329"/>
              </a:spcAft>
              <a:buNone/>
              <a:tabLst>
                <a:tab algn="l" pos="0"/>
              </a:tabLst>
            </a:pPr>
            <a:r>
              <a:rPr b="0" lang="tr-TR" sz="1700" spc="-1" strike="noStrike">
                <a:solidFill>
                  <a:srgbClr val="ffffff"/>
                </a:solidFill>
                <a:latin typeface="Arial"/>
              </a:rPr>
              <a:t>•</a:t>
            </a:r>
            <a:r>
              <a:rPr b="0" lang="tr-TR" sz="1700" spc="-1" strike="noStrike">
                <a:solidFill>
                  <a:srgbClr val="ffffff"/>
                </a:solidFill>
                <a:latin typeface="Arial"/>
              </a:rPr>
              <a:t>Sponsorluğun dünyadaki ve Türkiye'deki gelişimi arasında paralellik kurabileceksiniz.</a:t>
            </a:r>
            <a:endParaRPr b="0" lang="tr-TR" sz="1700" spc="-1" strike="noStrike">
              <a:solidFill>
                <a:srgbClr val="000000"/>
              </a:solidFill>
              <a:latin typeface="Arial"/>
            </a:endParaRPr>
          </a:p>
          <a:p>
            <a:pPr indent="0">
              <a:lnSpc>
                <a:spcPct val="100000"/>
              </a:lnSpc>
              <a:spcBef>
                <a:spcPts val="1417"/>
              </a:spcBef>
              <a:buNone/>
              <a:tabLst>
                <a:tab algn="l" pos="0"/>
              </a:tabLst>
            </a:pPr>
            <a:endParaRPr b="0" lang="tr-TR" sz="1700" spc="-1" strike="noStrike">
              <a:solidFill>
                <a:srgbClr val="000000"/>
              </a:solidFill>
              <a:latin typeface="Arial"/>
            </a:endParaRPr>
          </a:p>
          <a:p>
            <a:pPr indent="0">
              <a:lnSpc>
                <a:spcPct val="100000"/>
              </a:lnSpc>
              <a:spcBef>
                <a:spcPts val="1417"/>
              </a:spcBef>
              <a:buNone/>
              <a:tabLst>
                <a:tab algn="l" pos="0"/>
              </a:tabLst>
            </a:pPr>
            <a:endParaRPr b="0" lang="tr-TR" sz="17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Bağışçılıkta yapılan nakdî veya ayni yardım genellikle aleni olarak duyurulmaz, duyurulsa da sadece haber değeri olduğu içindir. Kamuoyuna duyurulmasında tanıtım amacı ön plana çıkarılırsa o zaman yapılan yardımlar bağışçılıktan ziyade sponsorluk olarak kabul edilir. </a:t>
            </a:r>
            <a:endParaRPr b="0" lang="tr-TR" sz="2400" spc="-1" strike="noStrike">
              <a:solidFill>
                <a:srgbClr val="000000"/>
              </a:solidFill>
              <a:latin typeface="Arial"/>
            </a:endParaRPr>
          </a:p>
        </p:txBody>
      </p:sp>
      <p:pic>
        <p:nvPicPr>
          <p:cNvPr id="98" name="99 Resim" descr=""/>
          <p:cNvPicPr/>
          <p:nvPr/>
        </p:nvPicPr>
        <p:blipFill>
          <a:blip r:embed="rId1"/>
          <a:stretch/>
        </p:blipFill>
        <p:spPr>
          <a:xfrm>
            <a:off x="492120" y="2540880"/>
            <a:ext cx="8854200" cy="29883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TARİHSEL GELİŞİMİNDE MESENLİK VE MEDİCİLER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Sponsorluğun tarihsel gelişimiyle ilgili literatüre bakıldığında ilk örneklerle eski çağlarda Antik Yunan ve Roma’da karşılaşılmaktadır. Günümüzdeki modern olimpiyat oyunlarının orijini olan ve </a:t>
            </a:r>
            <a:r>
              <a:rPr b="0" lang="tr-TR" sz="2400" spc="-1" strike="noStrike">
                <a:solidFill>
                  <a:srgbClr val="ffff00"/>
                </a:solidFill>
                <a:latin typeface="Arial"/>
              </a:rPr>
              <a:t>ilk defa Antik Yunan’daki adını aldığı Olimpia bölgesinde MÖ 776’da düzenlenen olimpiyat oyunları dolayısıyla sponsorluğa benzer ilk uygulamalara rastlanılmaktadır</a:t>
            </a: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 oyunlar kapsamında öne çıkan ve </a:t>
            </a:r>
            <a:r>
              <a:rPr b="0" lang="tr-TR" sz="2400" spc="-1" strike="noStrike">
                <a:solidFill>
                  <a:srgbClr val="ffff00"/>
                </a:solidFill>
                <a:latin typeface="Arial"/>
              </a:rPr>
              <a:t>‘Olimpiyat Hükümdarı’ olarak tercüme edilen ‘ekecheiria’ kavramı, oyunlara maddi destek veren önemli zengin ailelere atfedilmiştir. Zaman içerisinde </a:t>
            </a:r>
            <a:r>
              <a:rPr b="0" lang="tr-TR" sz="2400" spc="-1" strike="noStrike">
                <a:solidFill>
                  <a:srgbClr val="ffffff"/>
                </a:solidFill>
                <a:latin typeface="Arial"/>
              </a:rPr>
              <a:t>geleneksel bir hâl alıp daha geniş bir çerçevede ve katılımla düzenlenmeye devam eden bu oyunlara, </a:t>
            </a:r>
            <a:r>
              <a:rPr b="0" lang="tr-TR" sz="2400" spc="-1" strike="noStrike">
                <a:solidFill>
                  <a:srgbClr val="ffff00"/>
                </a:solidFill>
                <a:latin typeface="Arial"/>
              </a:rPr>
              <a:t>toplumda itibar kazanma ve farkındalık yaratma arayışında olan zengin ailelerin, kişilerin ve yerel yönetimlerin ilgisi ve maddi desteği giderek daha da artmıştır.”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Benzer şekilde </a:t>
            </a:r>
            <a:r>
              <a:rPr b="0" lang="tr-TR" sz="2400" spc="-1" strike="noStrike">
                <a:solidFill>
                  <a:srgbClr val="ffff00"/>
                </a:solidFill>
                <a:latin typeface="Arial"/>
              </a:rPr>
              <a:t>“Antik Roma’daki gladyatör oyunları da </a:t>
            </a:r>
            <a:r>
              <a:rPr b="0" lang="tr-TR" sz="2400" spc="-1" strike="noStrike">
                <a:solidFill>
                  <a:srgbClr val="ffffff"/>
                </a:solidFill>
                <a:latin typeface="Arial"/>
              </a:rPr>
              <a:t>(Resim 2.1.) </a:t>
            </a:r>
            <a:r>
              <a:rPr b="0" lang="tr-TR" sz="2400" spc="-1" strike="noStrike">
                <a:solidFill>
                  <a:srgbClr val="ffff00"/>
                </a:solidFill>
                <a:latin typeface="Arial"/>
              </a:rPr>
              <a:t>böylesi bir etki yapmış ve oyunlardan önceki akşam zengin kişiler ya da bugünkü moda ifadeyle sponsorlar (munerarius) halka açık ziyafet vererek toplumda itibar kazanma arayışı gütmüşlerdir.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Sponsor, locasından arenaya inip yenen gladyatöre odun bir kılıç vererek özgürlüğünü bağışlayabilir, yenilen gladyatörün de -seyirci tezahüratına göre- affedilmesine ya da katledilmesine karar verebilirdi.”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Himaye etmenin modern biçimi olarak tanımlanabilen sponsorluğun tarihsel kökenlerinde </a:t>
            </a:r>
            <a:r>
              <a:rPr b="0" lang="tr-TR" sz="2400" spc="-1" strike="noStrike">
                <a:solidFill>
                  <a:srgbClr val="ffff00"/>
                </a:solidFill>
                <a:latin typeface="Arial"/>
              </a:rPr>
              <a:t>ilk akla gelen mesenlik uygulaması ve Medici ailesidir. </a:t>
            </a:r>
            <a:r>
              <a:rPr b="0" lang="tr-TR" sz="2400" spc="-1" strike="noStrike">
                <a:solidFill>
                  <a:srgbClr val="ffffff"/>
                </a:solidFill>
                <a:latin typeface="Arial"/>
              </a:rPr>
              <a:t> Bu ilk örnekler sponsorluğun tarihsel gelişimini açıklamakta ve günümüze ışık tutmaktadır.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Mesenlik</a:t>
            </a:r>
            <a:r>
              <a:rPr b="0" lang="tr-TR" sz="2400" spc="-1" strike="noStrike">
                <a:solidFill>
                  <a:srgbClr val="ffffff"/>
                </a:solidFill>
                <a:latin typeface="Arial"/>
              </a:rPr>
              <a:t>, adını </a:t>
            </a:r>
            <a:r>
              <a:rPr b="0" lang="tr-TR" sz="2400" spc="-1" strike="noStrike">
                <a:solidFill>
                  <a:srgbClr val="ffff00"/>
                </a:solidFill>
                <a:latin typeface="Arial"/>
              </a:rPr>
              <a:t>MÖ 1. yüzyılda Roma’da İmparator Augustus Dönemi’nde yaşayan, imparatorun yakın dostu ve danışmanı olan Gaius Clinius Maecenas’dan almaktadır. </a:t>
            </a:r>
            <a:r>
              <a:rPr b="0" lang="tr-TR" sz="2400" spc="-1" strike="noStrike">
                <a:solidFill>
                  <a:srgbClr val="ffffff"/>
                </a:solidFill>
                <a:latin typeface="Arial"/>
              </a:rPr>
              <a:t>İmparatorluğun kültür işlerini yürüten </a:t>
            </a:r>
            <a:r>
              <a:rPr b="0" lang="tr-TR" sz="2400" spc="-1" strike="noStrike">
                <a:solidFill>
                  <a:srgbClr val="ffff00"/>
                </a:solidFill>
                <a:latin typeface="Arial"/>
              </a:rPr>
              <a:t>Maecenas</a:t>
            </a:r>
            <a:r>
              <a:rPr b="0" lang="tr-TR" sz="2400" spc="-1" strike="noStrike">
                <a:solidFill>
                  <a:srgbClr val="ffffff"/>
                </a:solidFill>
                <a:latin typeface="Arial"/>
              </a:rPr>
              <a:t>, görevi itibarıyla </a:t>
            </a:r>
            <a:r>
              <a:rPr b="0" lang="tr-TR" sz="2400" spc="-1" strike="noStrike">
                <a:solidFill>
                  <a:srgbClr val="ffff00"/>
                </a:solidFill>
                <a:latin typeface="Arial"/>
              </a:rPr>
              <a:t>zamanının önemli sanatçılarını ve şairlerini desteklemiş ve onlara eserlerini üretebilmeleri için imkân sağlamıştır.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Örneğin Maecenas</a:t>
            </a:r>
            <a:r>
              <a:rPr b="0" lang="tr-TR" sz="2400" spc="-1" strike="noStrike">
                <a:solidFill>
                  <a:srgbClr val="ffffff"/>
                </a:solidFill>
                <a:latin typeface="Arial"/>
              </a:rPr>
              <a:t>; </a:t>
            </a:r>
            <a:r>
              <a:rPr b="0" lang="tr-TR" sz="2400" spc="-1" strike="noStrike">
                <a:solidFill>
                  <a:srgbClr val="ffff00"/>
                </a:solidFill>
                <a:latin typeface="Arial"/>
              </a:rPr>
              <a:t>ünlü şair Horatius’a küçük bir çiftlik evi, Propertius’a kendi evini ve Vergil’e Napoli yakınlarında bir ev vermiş ve sadece sanatla uğraşmalarını istemiştir</a:t>
            </a:r>
            <a:r>
              <a:rPr b="0" lang="tr-TR" sz="2400" spc="-1" strike="noStrike">
                <a:solidFill>
                  <a:srgbClr val="ffffff"/>
                </a:solidFill>
                <a:latin typeface="Arial"/>
              </a:rPr>
              <a:t>. </a:t>
            </a:r>
            <a:r>
              <a:rPr b="0" lang="tr-TR" sz="2400" spc="-1" strike="noStrike">
                <a:solidFill>
                  <a:srgbClr val="ffff00"/>
                </a:solidFill>
                <a:latin typeface="Arial"/>
              </a:rPr>
              <a:t>Sanatçılar</a:t>
            </a:r>
            <a:r>
              <a:rPr b="0" lang="tr-TR" sz="2400" spc="-1" strike="noStrike">
                <a:solidFill>
                  <a:srgbClr val="ffffff"/>
                </a:solidFill>
                <a:latin typeface="Arial"/>
              </a:rPr>
              <a:t> da hem maddi olanakları sağlaması hem de imparatora yakın olması dolayısıyla </a:t>
            </a:r>
            <a:r>
              <a:rPr b="0" lang="tr-TR" sz="2400" spc="-1" strike="noStrike">
                <a:solidFill>
                  <a:srgbClr val="ffff00"/>
                </a:solidFill>
                <a:latin typeface="Arial"/>
              </a:rPr>
              <a:t>eserlerinde Maecenas ismine yer vererek onu taltif etmişlerdir.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Diğer bir yaklaşıma göre de </a:t>
            </a:r>
            <a:r>
              <a:rPr b="0" lang="tr-TR" sz="2400" spc="-1" strike="noStrike">
                <a:solidFill>
                  <a:srgbClr val="ffff00"/>
                </a:solidFill>
                <a:latin typeface="Arial"/>
              </a:rPr>
              <a:t>Maecenas</a:t>
            </a:r>
            <a:r>
              <a:rPr b="0" lang="tr-TR" sz="2400" spc="-1" strike="noStrike">
                <a:solidFill>
                  <a:srgbClr val="ffffff"/>
                </a:solidFill>
                <a:latin typeface="Arial"/>
              </a:rPr>
              <a:t>, bu yolla hem ün kazanmış hem de İmparator Augustus’un izlediği politikayı desteklemek amacıyla himaye ettiği </a:t>
            </a:r>
            <a:r>
              <a:rPr b="0" lang="tr-TR" sz="2400" spc="-1" strike="noStrike">
                <a:solidFill>
                  <a:srgbClr val="ffff00"/>
                </a:solidFill>
                <a:latin typeface="Arial"/>
              </a:rPr>
              <a:t>şairleri adeta “resmî bir basın” </a:t>
            </a:r>
            <a:r>
              <a:rPr b="0" lang="tr-TR" sz="2400" spc="-1" strike="noStrike">
                <a:solidFill>
                  <a:srgbClr val="ffffff"/>
                </a:solidFill>
                <a:latin typeface="Arial"/>
              </a:rPr>
              <a:t>gibi kullanmıştır.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Sponsorluğun tarihsel gelişiminde ikinci önemli örnek</a:t>
            </a:r>
            <a:r>
              <a:rPr b="0" lang="tr-TR" sz="2400" spc="-1" strike="noStrike">
                <a:solidFill>
                  <a:srgbClr val="ffffff"/>
                </a:solidFill>
                <a:latin typeface="Arial"/>
              </a:rPr>
              <a:t>, (Resim 2.2). </a:t>
            </a:r>
            <a:r>
              <a:rPr b="0" lang="tr-TR" sz="2400" spc="-1" strike="noStrike">
                <a:solidFill>
                  <a:srgbClr val="ffff00"/>
                </a:solidFill>
                <a:latin typeface="Arial"/>
              </a:rPr>
              <a:t>Mediciler</a:t>
            </a:r>
            <a:r>
              <a:rPr b="0" lang="tr-TR" sz="2400" spc="-1" strike="noStrike">
                <a:solidFill>
                  <a:srgbClr val="ffffff"/>
                </a:solidFill>
                <a:latin typeface="Arial"/>
              </a:rPr>
              <a:t>, </a:t>
            </a:r>
            <a:r>
              <a:rPr b="0" lang="tr-TR" sz="2400" spc="-1" strike="noStrike">
                <a:solidFill>
                  <a:srgbClr val="ffff00"/>
                </a:solidFill>
                <a:latin typeface="Arial"/>
              </a:rPr>
              <a:t> Ortaçağ’da Floransa’da yaşamış </a:t>
            </a:r>
            <a:r>
              <a:rPr b="0" lang="tr-TR" sz="2400" spc="-1" strike="noStrike" u="sng">
                <a:solidFill>
                  <a:srgbClr val="ffff00"/>
                </a:solidFill>
                <a:uFillTx/>
                <a:latin typeface="Arial"/>
              </a:rPr>
              <a:t>sanat alanıyla içli dışlı bir banker ailedir.</a:t>
            </a:r>
            <a:r>
              <a:rPr b="0" lang="tr-TR" sz="2400" spc="-1" strike="noStrike">
                <a:solidFill>
                  <a:srgbClr val="ffff00"/>
                </a:solidFill>
                <a:latin typeface="Arial"/>
              </a:rPr>
              <a:t> Bu aile, toplumsal ihtiyaçlar için kilise ve kütüphane gibi eserler yaptırırken Donatello, Leonardo da Vinci, Michelangelo, Novalis, Boticelli gibi sanatçılara da destek olmuştur.</a:t>
            </a:r>
            <a:endParaRPr b="0" lang="tr-TR" sz="2400" spc="-1" strike="noStrike">
              <a:solidFill>
                <a:srgbClr val="000000"/>
              </a:solidFill>
              <a:latin typeface="Arial"/>
            </a:endParaRPr>
          </a:p>
        </p:txBody>
      </p:sp>
      <p:pic>
        <p:nvPicPr>
          <p:cNvPr id="108" name="112 Resim" descr=""/>
          <p:cNvPicPr/>
          <p:nvPr/>
        </p:nvPicPr>
        <p:blipFill>
          <a:blip r:embed="rId1"/>
          <a:stretch/>
        </p:blipFill>
        <p:spPr>
          <a:xfrm>
            <a:off x="2325600" y="2763720"/>
            <a:ext cx="5704920" cy="234756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endParaRPr b="0" lang="tr-TR" sz="2000" spc="-1" strike="noStrike">
              <a:solidFill>
                <a:srgbClr val="000000"/>
              </a:solidFill>
              <a:latin typeface="Arial"/>
            </a:endParaRPr>
          </a:p>
          <a:p>
            <a:pPr indent="0" algn="just">
              <a:lnSpc>
                <a:spcPct val="100000"/>
              </a:lnSpc>
              <a:spcBef>
                <a:spcPts val="1417"/>
              </a:spcBef>
              <a:buNone/>
              <a:tabLst>
                <a:tab algn="l" pos="0"/>
              </a:tabLst>
            </a:pPr>
            <a:r>
              <a:rPr b="1" lang="tr-TR" sz="2400" spc="-1" strike="noStrike">
                <a:solidFill>
                  <a:srgbClr val="ffffff"/>
                </a:solidFill>
                <a:latin typeface="Arial"/>
              </a:rPr>
              <a:t>   </a:t>
            </a:r>
            <a:endParaRPr b="0" lang="tr-TR" sz="2400" spc="-1" strike="noStrike">
              <a:solidFill>
                <a:srgbClr val="000000"/>
              </a:solidFill>
              <a:latin typeface="Arial"/>
            </a:endParaRPr>
          </a:p>
        </p:txBody>
      </p:sp>
      <p:pic>
        <p:nvPicPr>
          <p:cNvPr id="89" name="88 Resim" descr=""/>
          <p:cNvPicPr/>
          <p:nvPr/>
        </p:nvPicPr>
        <p:blipFill>
          <a:blip r:embed="rId1"/>
          <a:stretch/>
        </p:blipFill>
        <p:spPr>
          <a:xfrm>
            <a:off x="1123920" y="84240"/>
            <a:ext cx="7448400" cy="5431320"/>
          </a:xfrm>
          <a:prstGeom prst="rect">
            <a:avLst/>
          </a:prstGeom>
          <a:ln w="0">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Medici ailesinin yanı sıra Este, Sforza, Visconti gibi burjuva ailelerini de dikkate almak gerekir. </a:t>
            </a:r>
            <a:r>
              <a:rPr b="0" lang="tr-TR" sz="2400" spc="-1" strike="noStrike">
                <a:solidFill>
                  <a:srgbClr val="ffffff"/>
                </a:solidFill>
                <a:latin typeface="Arial"/>
              </a:rPr>
              <a:t>Bütün bu aileler sanatçılara yalnız </a:t>
            </a:r>
            <a:r>
              <a:rPr b="0" lang="tr-TR" sz="2400" spc="-1" strike="noStrike">
                <a:solidFill>
                  <a:srgbClr val="ffff00"/>
                </a:solidFill>
                <a:latin typeface="Arial"/>
              </a:rPr>
              <a:t>maddi olanaklar sağlamamışlar, aynı zamanda sanat konusunda bilgi ve fikir sahibi olduklarından himaye ettikleri sanatçıları yönlendirmişlerdir.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zengin ailelerin Hayırsever işleri arasında; </a:t>
            </a:r>
            <a:r>
              <a:rPr b="0" lang="tr-TR" sz="2400" spc="-1" strike="noStrike">
                <a:solidFill>
                  <a:srgbClr val="ffff00"/>
                </a:solidFill>
                <a:latin typeface="Arial"/>
              </a:rPr>
              <a:t>çeşitli binalar yaptırma, kamu yararı için yapılan işlere harcama ve vergi ödeme yer almıştır</a:t>
            </a:r>
            <a:r>
              <a:rPr b="0" lang="tr-TR" sz="2400" spc="-1" strike="noStrike">
                <a:solidFill>
                  <a:srgbClr val="ffffff"/>
                </a:solidFill>
                <a:latin typeface="Arial"/>
              </a:rPr>
              <a:t>. Yaptırdıkları binalara bakıldığında, her biri sanat şaheseri sayılan kendilerine yönelik konaklar yanında özellikle </a:t>
            </a:r>
            <a:r>
              <a:rPr b="0" lang="tr-TR" sz="2400" spc="-1" strike="noStrike">
                <a:solidFill>
                  <a:srgbClr val="ffff00"/>
                </a:solidFill>
                <a:latin typeface="Arial"/>
              </a:rPr>
              <a:t>kiliseler ve manastır kütüphaneleri çok dikkat çekmiştir.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MODERN DÜNYADAKİ SEKTÖREL GELİŞİMİ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Çağdaş anlamda ticari güdülerle yapılan </a:t>
            </a:r>
            <a:r>
              <a:rPr b="0" lang="tr-TR" sz="2400" spc="-1" strike="noStrike">
                <a:solidFill>
                  <a:srgbClr val="ffff00"/>
                </a:solidFill>
                <a:latin typeface="Arial"/>
              </a:rPr>
              <a:t>sponsorluk uygulamaları, 19.yüzyılın ikinci yarısından sonra ortaya çıkan yeni bir olgudur.</a:t>
            </a:r>
            <a:r>
              <a:rPr b="0" lang="tr-TR" sz="2400" spc="-1" strike="noStrike">
                <a:solidFill>
                  <a:srgbClr val="ffffff"/>
                </a:solidFill>
                <a:latin typeface="Arial"/>
              </a:rPr>
              <a:t> </a:t>
            </a:r>
            <a:r>
              <a:rPr b="0" lang="tr-TR" sz="2400" spc="-1" strike="noStrike">
                <a:solidFill>
                  <a:srgbClr val="ffff00"/>
                </a:solidFill>
                <a:latin typeface="Arial"/>
              </a:rPr>
              <a:t>Modern sponsorluk uygulamalarının dünyada ilk olarak Kıta Avrupa’sında başladığı ve özellikle de spor alanında yürütüldüğü dikkat çekmektedir.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Yine, </a:t>
            </a:r>
            <a:r>
              <a:rPr b="0" lang="tr-TR" sz="2400" spc="-1" strike="noStrike">
                <a:solidFill>
                  <a:srgbClr val="ffff00"/>
                </a:solidFill>
                <a:latin typeface="Arial"/>
              </a:rPr>
              <a:t>1864’te</a:t>
            </a:r>
            <a:r>
              <a:rPr b="0" lang="tr-TR" sz="2400" spc="-1" strike="noStrike">
                <a:solidFill>
                  <a:srgbClr val="ffffff"/>
                </a:solidFill>
                <a:latin typeface="Arial"/>
              </a:rPr>
              <a:t> </a:t>
            </a:r>
            <a:r>
              <a:rPr b="0" lang="tr-TR" sz="2400" spc="-1" strike="noStrike">
                <a:solidFill>
                  <a:srgbClr val="ffff00"/>
                </a:solidFill>
                <a:latin typeface="Arial"/>
              </a:rPr>
              <a:t>Worcester’da</a:t>
            </a:r>
            <a:r>
              <a:rPr b="0" lang="tr-TR" sz="2400" spc="-1" strike="noStrike">
                <a:solidFill>
                  <a:srgbClr val="ffffff"/>
                </a:solidFill>
                <a:latin typeface="Arial"/>
              </a:rPr>
              <a:t> -bugün dahi kriket sporu tutkunları için kutsal sayılan- </a:t>
            </a:r>
            <a:r>
              <a:rPr b="0" lang="tr-TR" sz="2400" spc="-1" strike="noStrike">
                <a:solidFill>
                  <a:srgbClr val="ffff00"/>
                </a:solidFill>
                <a:latin typeface="Arial"/>
              </a:rPr>
              <a:t>Wisden Cricketers Almanak’ın basımı bir spor kıyafetleri üreticisi tarafından gerçekleştirilmiştir.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1887’de Fransız dergisi Velocipede araba yarışlarının basın sponsorluğunu üstlenirken yine bir Fransız lastik üreticisi olan Michelin ürünlerini tutundurmak amacıyla motor yarışlarının tedarik sponsorluğunu üstlenmiştir.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20. yüzyıla </a:t>
            </a:r>
            <a:r>
              <a:rPr b="0" lang="tr-TR" sz="2400" spc="-1" strike="noStrike">
                <a:solidFill>
                  <a:srgbClr val="ffffff"/>
                </a:solidFill>
                <a:latin typeface="Arial"/>
              </a:rPr>
              <a:t>gelindiğinde ise sponsorluk artık </a:t>
            </a:r>
            <a:r>
              <a:rPr b="0" lang="tr-TR" sz="2400" spc="-1" strike="noStrike">
                <a:solidFill>
                  <a:srgbClr val="ffff00"/>
                </a:solidFill>
                <a:latin typeface="Arial"/>
              </a:rPr>
              <a:t>büyük şirketler tarafından ilgi gösterilen bir uygulama olmaya başlamıştır</a:t>
            </a:r>
            <a:r>
              <a:rPr b="0" lang="tr-TR" sz="2400" spc="-1" strike="noStrike">
                <a:solidFill>
                  <a:srgbClr val="ffffff"/>
                </a:solidFill>
                <a:latin typeface="Arial"/>
              </a:rPr>
              <a:t>. Fakat </a:t>
            </a:r>
            <a:r>
              <a:rPr b="0" lang="tr-TR" sz="2400" spc="-1" strike="noStrike">
                <a:solidFill>
                  <a:srgbClr val="ffff00"/>
                </a:solidFill>
                <a:latin typeface="Arial"/>
              </a:rPr>
              <a:t>ABD’de sponsorluk bir iletişim aracı olarak yüzyılın ilk yarısında hızla yaygınlaşırken Avrupa’da 1960’lara, Japonya’da ise 1970’lere değin çok büyük artış gösterememiştir.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Modern dünyada sponsorluğun gelişimi dört safhaya ayrılabilir: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Birinci safha; 1960 ila 1970’leri kapsayan </a:t>
            </a:r>
            <a:r>
              <a:rPr b="0" lang="tr-TR" sz="2400" spc="-1" strike="noStrike">
                <a:solidFill>
                  <a:srgbClr val="ffffff"/>
                </a:solidFill>
                <a:latin typeface="Arial"/>
              </a:rPr>
              <a:t>ve bu yıllarda özellikle </a:t>
            </a:r>
            <a:r>
              <a:rPr b="0" lang="tr-TR" sz="2400" spc="-1" strike="noStrike">
                <a:solidFill>
                  <a:srgbClr val="ffff00"/>
                </a:solidFill>
                <a:latin typeface="Arial"/>
              </a:rPr>
              <a:t>televizyon dolayısıyla futbolun ve futbol organizasyonlarının dünyada gördüğü ilgiye bağlı olarak spor sponsorluğunun ön plana çıktığı dönemdir</a:t>
            </a:r>
            <a:r>
              <a:rPr b="0" lang="tr-TR" sz="2400" spc="-1" strike="noStrike">
                <a:solidFill>
                  <a:srgbClr val="ffffff"/>
                </a:solidFill>
                <a:latin typeface="Arial"/>
              </a:rPr>
              <a:t>. </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 </a:t>
            </a:r>
            <a:r>
              <a:rPr b="0" lang="tr-TR" sz="2400" spc="-1" strike="noStrike">
                <a:solidFill>
                  <a:srgbClr val="ffff00"/>
                </a:solidFill>
                <a:latin typeface="Arial"/>
              </a:rPr>
              <a:t>İkinci safha</a:t>
            </a:r>
            <a:r>
              <a:rPr b="0" lang="tr-TR" sz="2400" spc="-1" strike="noStrike">
                <a:solidFill>
                  <a:srgbClr val="ffffff"/>
                </a:solidFill>
                <a:latin typeface="Arial"/>
              </a:rPr>
              <a:t>; neo-liberal politikaların dünyada yaygınlaştığı </a:t>
            </a:r>
            <a:r>
              <a:rPr b="0" lang="tr-TR" sz="2400" spc="-1" strike="noStrike">
                <a:solidFill>
                  <a:srgbClr val="ffff00"/>
                </a:solidFill>
                <a:latin typeface="Arial"/>
              </a:rPr>
              <a:t>1980’li</a:t>
            </a:r>
            <a:r>
              <a:rPr b="0" lang="tr-TR" sz="2400" spc="-1" strike="noStrike">
                <a:solidFill>
                  <a:srgbClr val="ffffff"/>
                </a:solidFill>
                <a:latin typeface="Arial"/>
              </a:rPr>
              <a:t> </a:t>
            </a:r>
            <a:r>
              <a:rPr b="0" lang="tr-TR" sz="2400" spc="-1" strike="noStrike">
                <a:solidFill>
                  <a:srgbClr val="ffff00"/>
                </a:solidFill>
                <a:latin typeface="Arial"/>
              </a:rPr>
              <a:t>yıllarda</a:t>
            </a:r>
            <a:r>
              <a:rPr b="0" lang="tr-TR" sz="2400" spc="-1" strike="noStrike">
                <a:solidFill>
                  <a:srgbClr val="ffffff"/>
                </a:solidFill>
                <a:latin typeface="Arial"/>
              </a:rPr>
              <a:t> alternatif arayışlara bağlı olarak </a:t>
            </a:r>
            <a:r>
              <a:rPr b="0" lang="tr-TR" sz="2400" spc="-1" strike="noStrike">
                <a:solidFill>
                  <a:srgbClr val="ffff00"/>
                </a:solidFill>
                <a:latin typeface="Arial"/>
              </a:rPr>
              <a:t>sponsorluğun kültür, sanat, sosyal ve çevre alanlarında yapılmaya başlandığı ve televizyonlarda ilk uygulamaların görüldüğü dönemdir.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  </a:t>
            </a:r>
            <a:r>
              <a:rPr b="0" lang="tr-TR" sz="2400" spc="-1" strike="noStrike">
                <a:solidFill>
                  <a:srgbClr val="ffff00"/>
                </a:solidFill>
                <a:latin typeface="Arial"/>
              </a:rPr>
              <a:t>Üçüncü safha; geç 1990’ları erken 2000’leri kapsayan </a:t>
            </a:r>
            <a:r>
              <a:rPr b="0" lang="tr-TR" sz="2400" spc="-1" strike="noStrike">
                <a:solidFill>
                  <a:srgbClr val="ffffff"/>
                </a:solidFill>
                <a:latin typeface="Arial"/>
              </a:rPr>
              <a:t>yıllarda kurumların artık stratejik olarak gördükleri </a:t>
            </a:r>
            <a:r>
              <a:rPr b="0" lang="tr-TR" sz="2400" spc="-1" strike="noStrike">
                <a:solidFill>
                  <a:srgbClr val="ffff00"/>
                </a:solidFill>
                <a:latin typeface="Arial"/>
              </a:rPr>
              <a:t>sponsorluğun iletişim karmasının bir unsuru hâline geldiği dönemdir.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 </a:t>
            </a:r>
            <a:r>
              <a:rPr b="0" lang="tr-TR" sz="2400" spc="-1" strike="noStrike">
                <a:solidFill>
                  <a:srgbClr val="ffff00"/>
                </a:solidFill>
                <a:latin typeface="Arial"/>
              </a:rPr>
              <a:t>Dördüncü safha; 2000’lerin ilk yıllarından günümüze kadar uzanan, </a:t>
            </a:r>
            <a:r>
              <a:rPr b="0" lang="tr-TR" sz="2400" spc="-1" strike="noStrike">
                <a:solidFill>
                  <a:srgbClr val="ffffff"/>
                </a:solidFill>
                <a:latin typeface="Arial"/>
              </a:rPr>
              <a:t>iletişim karmasının stratejik bir unsuru olarak </a:t>
            </a:r>
            <a:r>
              <a:rPr b="0" lang="tr-TR" sz="2400" spc="-1" strike="noStrike">
                <a:solidFill>
                  <a:srgbClr val="ffff00"/>
                </a:solidFill>
                <a:latin typeface="Arial"/>
              </a:rPr>
              <a:t>sponsorluğun</a:t>
            </a:r>
            <a:r>
              <a:rPr b="0" lang="tr-TR" sz="2400" spc="-1" strike="noStrike">
                <a:solidFill>
                  <a:srgbClr val="ffffff"/>
                </a:solidFill>
                <a:latin typeface="Arial"/>
              </a:rPr>
              <a:t> </a:t>
            </a:r>
            <a:r>
              <a:rPr b="0" lang="tr-TR" sz="2400" spc="-1" strike="noStrike">
                <a:solidFill>
                  <a:srgbClr val="ffff00"/>
                </a:solidFill>
                <a:latin typeface="Arial"/>
              </a:rPr>
              <a:t>kurumun ya da markanın ekonomik hedeflerine ulaşmasında kullanılmaya başlandığı yakın dönemdir.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SPONSORLUĞUN MESENLİK VE BAĞIŞÇILIKTAN FARKI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Doğup geliştiği Avrupa’da uzun bir geçmişi olan mesenlik uygulamasında, yukarıda da ifade edildiği gibi- soylu ve varlıklı ailelerin önemli sanatçıları ve şairleri desteklemesi ve onların çalışmalarını rahat bir ortamda yürütmeleri amaçlanmıştır.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1984 Los Angeles Yaz Olimpiyat Oyunları modern sponsorluk uygulamaları için bir dönüm noktası olmuştur. Çünkü hükümetin yeterli finansman kaynağını ayırmaması dolayısıyla tehlikeye giren oyunlar, 400 milyon doları aşan sponsorluk desteği ile yapılabilmiştir.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TÜRKİYE’DE SPONSORLUK</a:t>
            </a:r>
            <a:r>
              <a:rPr b="0" lang="tr-TR" sz="2400" spc="-1" strike="noStrike">
                <a:solidFill>
                  <a:srgbClr val="ffff00"/>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Ülkemizde sponsorlukla ilgili ilk örnekler - mesenlik uygulamasına benzer şekilde- himaye etme biçiminde ortaya çıkmıştır. Bu olgu, 1980 ve sonrasında cereyan eden ekonomik, politik, toplumsal ve teknolojik gelişmelere bağlı olarak gelişme göstermiştir.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TÜRKİYE’DE SPONSORLUK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Mesenlik</a:t>
            </a:r>
            <a:r>
              <a:rPr b="0" lang="tr-TR" sz="2400" spc="-1" strike="noStrike">
                <a:solidFill>
                  <a:srgbClr val="ffffff"/>
                </a:solidFill>
                <a:latin typeface="Arial"/>
              </a:rPr>
              <a:t> </a:t>
            </a:r>
            <a:r>
              <a:rPr b="0" lang="tr-TR" sz="2400" spc="-1" strike="noStrike">
                <a:solidFill>
                  <a:srgbClr val="ffff00"/>
                </a:solidFill>
                <a:latin typeface="Arial"/>
              </a:rPr>
              <a:t>uygulamasına</a:t>
            </a:r>
            <a:r>
              <a:rPr b="0" lang="tr-TR" sz="2400" spc="-1" strike="noStrike">
                <a:solidFill>
                  <a:srgbClr val="ffffff"/>
                </a:solidFill>
                <a:latin typeface="Arial"/>
              </a:rPr>
              <a:t> benzer sponsorlukla </a:t>
            </a:r>
            <a:r>
              <a:rPr b="0" lang="tr-TR" sz="2400" spc="-1" strike="noStrike">
                <a:solidFill>
                  <a:srgbClr val="ffff00"/>
                </a:solidFill>
                <a:latin typeface="Arial"/>
              </a:rPr>
              <a:t>ilgili ilk örnekleri Osmanlı İmparatorluğu’nda görmekteyiz</a:t>
            </a:r>
            <a:r>
              <a:rPr b="0" lang="tr-TR" sz="2400" spc="-1" strike="noStrike">
                <a:solidFill>
                  <a:srgbClr val="ffffff"/>
                </a:solidFill>
                <a:latin typeface="Arial"/>
              </a:rPr>
              <a:t>. </a:t>
            </a:r>
            <a:r>
              <a:rPr b="0" lang="tr-TR" sz="2400" spc="-1" strike="noStrike">
                <a:solidFill>
                  <a:srgbClr val="ffff00"/>
                </a:solidFill>
                <a:latin typeface="Arial"/>
              </a:rPr>
              <a:t>Osmanlı’da, padişahların sarayda özellikle sanat ve ilim koruyuculuğuna yöneldikleri ve karşılığında herhangi bir menfaat talep etmedikleri dikkat çekmektedir.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 yönüyle saray sadece </a:t>
            </a:r>
            <a:r>
              <a:rPr b="0" lang="tr-TR" sz="2400" spc="-1" strike="noStrike">
                <a:solidFill>
                  <a:srgbClr val="ffff00"/>
                </a:solidFill>
                <a:latin typeface="Arial"/>
              </a:rPr>
              <a:t>padişah ve ailesinin ikametgâhı, yasama, yürütme ve yargı gücünün bir arada bulunduğu bir yer değil, aynı zamanda bir üniversite, bir sanat akademisi olmuştur</a:t>
            </a:r>
            <a:r>
              <a:rPr b="0" lang="tr-TR" sz="2400" spc="-1" strike="noStrike">
                <a:solidFill>
                  <a:srgbClr val="ffffff"/>
                </a:solidFill>
                <a:latin typeface="Arial"/>
              </a:rPr>
              <a:t>. </a:t>
            </a:r>
            <a:r>
              <a:rPr b="0" lang="tr-TR" sz="2400" spc="-1" strike="noStrike">
                <a:solidFill>
                  <a:srgbClr val="ffff00"/>
                </a:solidFill>
                <a:latin typeface="Arial"/>
              </a:rPr>
              <a:t>Alanlarında yetenekli sanatçıların ve bilim insanlarının himaye edildiği sarayda rahat bir çalışma ortamı sağlanmış ve bunların hizmetlerinden faydalanılmıştır.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Has ya da hassa olarak nitelendirilen bu kimseler (hassa mimarları gibi) sarayda çeşitli hizmetleri görmekle yükümlü kılınmışlardır. Bu kimseler arasında hassa nitelendirmesini taşıyıp imparatorluk bünyesinde görev yapan sanatçıları içine alan “ehl-i hiref” mensupları da vardır.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Buna göre ehl-i hiref:  </a:t>
            </a:r>
            <a:r>
              <a:rPr b="0" lang="tr-TR" sz="2400" spc="-1" strike="noStrike">
                <a:solidFill>
                  <a:srgbClr val="ffff00"/>
                </a:solidFill>
                <a:latin typeface="Arial"/>
              </a:rPr>
              <a:t>Ressam</a:t>
            </a:r>
            <a:r>
              <a:rPr b="0" lang="tr-TR" sz="2400" spc="-1" strike="noStrike">
                <a:solidFill>
                  <a:srgbClr val="ffffff"/>
                </a:solidFill>
                <a:latin typeface="Arial"/>
              </a:rPr>
              <a:t>, </a:t>
            </a:r>
            <a:r>
              <a:rPr b="0" lang="tr-TR" sz="2400" spc="-1" strike="noStrike">
                <a:solidFill>
                  <a:srgbClr val="ffff00"/>
                </a:solidFill>
                <a:latin typeface="Arial"/>
              </a:rPr>
              <a:t>siyah kalem</a:t>
            </a:r>
            <a:r>
              <a:rPr b="0" lang="tr-TR" sz="2400" spc="-1" strike="noStrike">
                <a:solidFill>
                  <a:srgbClr val="ffffff"/>
                </a:solidFill>
                <a:latin typeface="Arial"/>
              </a:rPr>
              <a:t>, </a:t>
            </a:r>
            <a:r>
              <a:rPr b="0" lang="tr-TR" sz="2400" spc="-1" strike="noStrike">
                <a:solidFill>
                  <a:srgbClr val="ffff00"/>
                </a:solidFill>
                <a:latin typeface="Arial"/>
              </a:rPr>
              <a:t>müzehhib</a:t>
            </a:r>
            <a:r>
              <a:rPr b="0" lang="tr-TR" sz="2400" spc="-1" strike="noStrike">
                <a:solidFill>
                  <a:srgbClr val="ffffff"/>
                </a:solidFill>
                <a:latin typeface="Arial"/>
              </a:rPr>
              <a:t> (hattatlık), </a:t>
            </a:r>
            <a:r>
              <a:rPr b="0" lang="tr-TR" sz="2400" spc="-1" strike="noStrike">
                <a:solidFill>
                  <a:srgbClr val="ffff00"/>
                </a:solidFill>
                <a:latin typeface="Arial"/>
              </a:rPr>
              <a:t>musavvir</a:t>
            </a:r>
            <a:r>
              <a:rPr b="0" lang="tr-TR" sz="2400" spc="-1" strike="noStrike">
                <a:solidFill>
                  <a:srgbClr val="ffffff"/>
                </a:solidFill>
                <a:latin typeface="Arial"/>
              </a:rPr>
              <a:t> (şekil ve özellik veren), </a:t>
            </a:r>
            <a:r>
              <a:rPr b="0" lang="tr-TR" sz="2400" spc="-1" strike="noStrike">
                <a:solidFill>
                  <a:srgbClr val="ffff00"/>
                </a:solidFill>
                <a:latin typeface="Arial"/>
              </a:rPr>
              <a:t>şebinüvis</a:t>
            </a:r>
            <a:r>
              <a:rPr b="0" lang="tr-TR" sz="2400" spc="-1" strike="noStrike">
                <a:solidFill>
                  <a:srgbClr val="ffffff"/>
                </a:solidFill>
                <a:latin typeface="Arial"/>
              </a:rPr>
              <a:t> (minyatürcü), </a:t>
            </a:r>
            <a:r>
              <a:rPr b="0" lang="tr-TR" sz="2400" spc="-1" strike="noStrike">
                <a:solidFill>
                  <a:srgbClr val="ffff00"/>
                </a:solidFill>
                <a:latin typeface="Arial"/>
              </a:rPr>
              <a:t>meclisnüvis</a:t>
            </a:r>
            <a:r>
              <a:rPr b="0" lang="tr-TR" sz="2400" spc="-1" strike="noStrike">
                <a:solidFill>
                  <a:srgbClr val="ffffff"/>
                </a:solidFill>
                <a:latin typeface="Arial"/>
              </a:rPr>
              <a:t> (minyatür), </a:t>
            </a:r>
            <a:r>
              <a:rPr b="0" lang="tr-TR" sz="2400" spc="-1" strike="noStrike">
                <a:solidFill>
                  <a:srgbClr val="ffff00"/>
                </a:solidFill>
                <a:latin typeface="Arial"/>
              </a:rPr>
              <a:t>tarrah</a:t>
            </a:r>
            <a:r>
              <a:rPr b="0" lang="tr-TR" sz="2400" spc="-1" strike="noStrike">
                <a:solidFill>
                  <a:srgbClr val="ffffff"/>
                </a:solidFill>
                <a:latin typeface="Arial"/>
              </a:rPr>
              <a:t> ( Süslemeli desen çizen sanatkar), </a:t>
            </a:r>
            <a:r>
              <a:rPr b="0" lang="tr-TR" sz="2400" spc="-1" strike="noStrike">
                <a:solidFill>
                  <a:srgbClr val="ffff00"/>
                </a:solidFill>
                <a:latin typeface="Arial"/>
              </a:rPr>
              <a:t>renkze</a:t>
            </a:r>
            <a:r>
              <a:rPr b="0" lang="tr-TR" sz="2400" spc="-1" strike="noStrike">
                <a:solidFill>
                  <a:srgbClr val="ffffff"/>
                </a:solidFill>
                <a:latin typeface="Arial"/>
              </a:rPr>
              <a:t>, </a:t>
            </a:r>
            <a:r>
              <a:rPr b="0" lang="tr-TR" sz="2400" spc="-1" strike="noStrike">
                <a:solidFill>
                  <a:srgbClr val="ffff00"/>
                </a:solidFill>
                <a:latin typeface="Arial"/>
              </a:rPr>
              <a:t>cedvelkeş</a:t>
            </a:r>
            <a:r>
              <a:rPr b="0" lang="tr-TR" sz="2400" spc="-1" strike="noStrike">
                <a:solidFill>
                  <a:srgbClr val="ffffff"/>
                </a:solidFill>
                <a:latin typeface="Arial"/>
              </a:rPr>
              <a:t> (Yazma kitapların sayfa kenarlarına ve yazı levhalarının etrafına altın veya mürekkeple çizgiler çekerek onları çizgilerden oluşan ve cetvel denilen çerçeveler içine alan sanatkârlara verilen isimdir), </a:t>
            </a:r>
            <a:r>
              <a:rPr b="0" lang="tr-TR" sz="2400" spc="-1" strike="noStrike">
                <a:solidFill>
                  <a:srgbClr val="ffff00"/>
                </a:solidFill>
                <a:latin typeface="Arial"/>
              </a:rPr>
              <a:t>nakkaş</a:t>
            </a:r>
            <a:r>
              <a:rPr b="0" lang="tr-TR" sz="2400" spc="-1" strike="noStrike">
                <a:solidFill>
                  <a:srgbClr val="ffffff"/>
                </a:solidFill>
                <a:latin typeface="Arial"/>
              </a:rPr>
              <a:t> (ressam), </a:t>
            </a:r>
            <a:r>
              <a:rPr b="0" lang="tr-TR" sz="2400" spc="-1" strike="noStrike">
                <a:solidFill>
                  <a:srgbClr val="ffff00"/>
                </a:solidFill>
                <a:latin typeface="Arial"/>
              </a:rPr>
              <a:t>zernişan</a:t>
            </a:r>
            <a:r>
              <a:rPr b="0" lang="tr-TR" sz="2400" spc="-1" strike="noStrike">
                <a:solidFill>
                  <a:srgbClr val="ffffff"/>
                </a:solidFill>
                <a:latin typeface="Arial"/>
              </a:rPr>
              <a:t> (Mâdenî eşyâ, kılıç vb. üzerine altınla kakma olarak işlenmiş yazı, şekil vb. işleme.), </a:t>
            </a:r>
            <a:r>
              <a:rPr b="0" lang="tr-TR" sz="2400" spc="-1" strike="noStrike">
                <a:solidFill>
                  <a:srgbClr val="ffff00"/>
                </a:solidFill>
                <a:latin typeface="Arial"/>
              </a:rPr>
              <a:t>mücellid</a:t>
            </a:r>
            <a:r>
              <a:rPr b="0" lang="tr-TR" sz="2400" spc="-1" strike="noStrike">
                <a:solidFill>
                  <a:srgbClr val="ffffff"/>
                </a:solidFill>
                <a:latin typeface="Arial"/>
              </a:rPr>
              <a:t> (kitapları ciltleyen kişi) gibi zanaatkârlardan oluşmuştur. </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Himaye etme sadece sarayda cereyan etmemiş, </a:t>
            </a:r>
            <a:r>
              <a:rPr b="0" lang="tr-TR" sz="2400" spc="-1" strike="noStrike">
                <a:solidFill>
                  <a:srgbClr val="ffff00"/>
                </a:solidFill>
                <a:latin typeface="Arial"/>
              </a:rPr>
              <a:t>şehzadeler de bulundukları şehirlerde sanat ve ilim erbabı yanında sporu ve sporcuları da himaye etmişlerdir.</a:t>
            </a:r>
            <a:r>
              <a:rPr b="0" lang="tr-TR" sz="2400" spc="-1" strike="noStrike">
                <a:solidFill>
                  <a:srgbClr val="ffffff"/>
                </a:solidFill>
                <a:latin typeface="Arial"/>
              </a:rPr>
              <a:t> Örneğin; </a:t>
            </a:r>
            <a:r>
              <a:rPr b="0" lang="tr-TR" sz="2400" spc="-1" strike="noStrike">
                <a:solidFill>
                  <a:srgbClr val="ffff00"/>
                </a:solidFill>
                <a:latin typeface="Arial"/>
              </a:rPr>
              <a:t>Sultan II. Bayezid Amasya’daki şehzadeliği döneminde komşu ülkelerdeki önemli sporcuları (başta güreşçiler olmak üzere) himaye ederek onlara yüksek aylık bağlamış ve destek olmuştur.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Cumhuriyet Türkiyesi’ne geçildiğinde himaye etme geleneğinin Osmanlı’dan miras kaldığı ve bu geleneğin devam ettirildiği görülmektedir. Fakat </a:t>
            </a:r>
            <a:r>
              <a:rPr b="0" lang="tr-TR" sz="2400" spc="-1" strike="noStrike">
                <a:solidFill>
                  <a:srgbClr val="ffff00"/>
                </a:solidFill>
                <a:latin typeface="Arial"/>
              </a:rPr>
              <a:t>bu dönemin ilk yıllarında, kurtuluş savaşından yeni çıkmış bir ülkenin içinde bulunduğu ekonomik, politik ve toplumsal ortam dolayısıyla sponsorluk faaliyetlerine yeteri kadar önem verilememiştir.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Buna rağmen, ilk yıllarda küçük devlet bütçesiyle güzel sanatlar alanında yetenekli gençlere yardım edilmiş hatta bu doğrultuda bir kısım genç alanlarında eğitim görmeleri amacıyla yurt dışına gönderilmiştir.</a:t>
            </a:r>
            <a:r>
              <a:rPr b="0" lang="tr-TR" sz="2400" spc="-1" strike="noStrike">
                <a:solidFill>
                  <a:srgbClr val="c9211e"/>
                </a:solidFill>
                <a:highlight>
                  <a:srgbClr val="ffff00"/>
                </a:highlight>
                <a:latin typeface="Arial"/>
              </a:rPr>
              <a:t>1931</a:t>
            </a:r>
            <a:r>
              <a:rPr b="0" lang="tr-TR" sz="2400" spc="-1" strike="noStrike">
                <a:solidFill>
                  <a:srgbClr val="ffffff"/>
                </a:solidFill>
                <a:latin typeface="Arial"/>
              </a:rPr>
              <a:t> yılında okyanusu geçme projelerine destek bulmakta zorlanan </a:t>
            </a:r>
            <a:r>
              <a:rPr b="0" lang="tr-TR" sz="2400" spc="-1" strike="noStrike">
                <a:solidFill>
                  <a:srgbClr val="ffff00"/>
                </a:solidFill>
                <a:latin typeface="Arial"/>
              </a:rPr>
              <a:t>Amerikalı iki maceracı, genç Cumhuriyet için iyi bir tanıtım fırsatı sağlamıştır.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1990’lı yıllarda özel yayıncılığın başlaması ve yine 2000’lerde yeni medya teknolojilerinin hızla yaygınlaşmasıyla birlikte medyanın toplumsal alanda artan etkisi, sponsorluk uygulamaları için bir rekabet ortamı hazırlarken sponsorluk faaliyetlerinin sektörleşmesini de hızlandırmıştır.</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Mesenlik</a:t>
            </a:r>
            <a:r>
              <a:rPr b="0" lang="tr-TR" sz="2400" spc="-1" strike="noStrike">
                <a:solidFill>
                  <a:srgbClr val="ffffff"/>
                </a:solidFill>
                <a:latin typeface="Arial"/>
              </a:rPr>
              <a:t>, terim olarak bugün bazı dillerde (Fransızca, Japonca gibi) hâlâ  sanatsal faaliyetleri </a:t>
            </a:r>
            <a:r>
              <a:rPr b="0" lang="tr-TR" sz="2400" spc="-1" strike="noStrike">
                <a:solidFill>
                  <a:srgbClr val="ffff00"/>
                </a:solidFill>
                <a:latin typeface="Arial"/>
              </a:rPr>
              <a:t>destekleme</a:t>
            </a:r>
            <a:r>
              <a:rPr b="0" lang="tr-TR" sz="2400" spc="-1" strike="noStrike">
                <a:solidFill>
                  <a:srgbClr val="ffffff"/>
                </a:solidFill>
                <a:latin typeface="Arial"/>
              </a:rPr>
              <a:t> anlamında kullanılırken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sponsorluk</a:t>
            </a:r>
            <a:r>
              <a:rPr b="0" lang="tr-TR" sz="2400" spc="-1" strike="noStrike">
                <a:solidFill>
                  <a:srgbClr val="ffffff"/>
                </a:solidFill>
                <a:latin typeface="Arial"/>
              </a:rPr>
              <a:t> kavramı ağırlıkla spor alanı olmak üzere </a:t>
            </a:r>
            <a:r>
              <a:rPr b="0" lang="tr-TR" sz="2400" spc="-1" strike="noStrike">
                <a:solidFill>
                  <a:srgbClr val="ffff00"/>
                </a:solidFill>
                <a:latin typeface="Arial"/>
              </a:rPr>
              <a:t>sanatsal, kültürel, bilimsel ve sosyal alan</a:t>
            </a:r>
            <a:r>
              <a:rPr b="0" lang="tr-TR" sz="2400" spc="-1" strike="noStrike">
                <a:solidFill>
                  <a:srgbClr val="ffffff"/>
                </a:solidFill>
                <a:latin typeface="Arial"/>
              </a:rPr>
              <a:t> gibi pek çok alanda yapılan </a:t>
            </a:r>
            <a:r>
              <a:rPr b="0" lang="tr-TR" sz="2400" spc="-1" strike="noStrike">
                <a:solidFill>
                  <a:srgbClr val="ffff00"/>
                </a:solidFill>
                <a:latin typeface="Arial"/>
              </a:rPr>
              <a:t>faaliyetleri</a:t>
            </a:r>
            <a:r>
              <a:rPr b="0" lang="tr-TR" sz="2400" spc="-1" strike="noStrike">
                <a:solidFill>
                  <a:srgbClr val="ffffff"/>
                </a:solidFill>
                <a:latin typeface="Arial"/>
              </a:rPr>
              <a:t> </a:t>
            </a:r>
            <a:r>
              <a:rPr b="0" lang="tr-TR" sz="2400" spc="-1" strike="noStrike">
                <a:solidFill>
                  <a:srgbClr val="ffff00"/>
                </a:solidFill>
                <a:latin typeface="Arial"/>
              </a:rPr>
              <a:t>kapsamaktadır</a:t>
            </a: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Bağışçılık</a:t>
            </a:r>
            <a:r>
              <a:rPr b="0" lang="tr-TR" sz="2400" spc="-1" strike="noStrike">
                <a:solidFill>
                  <a:srgbClr val="ffffff"/>
                </a:solidFill>
                <a:latin typeface="Arial"/>
              </a:rPr>
              <a:t> kavramı ise genellikle </a:t>
            </a:r>
            <a:r>
              <a:rPr b="0" lang="tr-TR" sz="2400" spc="-1" strike="noStrike">
                <a:solidFill>
                  <a:srgbClr val="ffff00"/>
                </a:solidFill>
                <a:latin typeface="Arial"/>
              </a:rPr>
              <a:t>sosyal alanda yürütülen uygulamaları </a:t>
            </a:r>
            <a:r>
              <a:rPr b="0" lang="tr-TR" sz="2400" spc="-1" strike="noStrike">
                <a:solidFill>
                  <a:srgbClr val="ffffff"/>
                </a:solidFill>
                <a:latin typeface="Arial"/>
              </a:rPr>
              <a:t>ifade etmektedir.</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Son yıllarda ülkemizde, spor, kültür, sanat ve sosyal alanlarda yürütülen birçok etkinliğe, başta otomotiv ve telekomünikasyon olmak üzere finans, sigorta, gıda, spor teçhizatı, giyim ve bilgisayar sektörlerinden çok sayıda şirketin sponsorluk yaptığı, dünyada olduğu gibi sponsorluk türleri arasında en çok spor sponsorluğunun gerçekleştiği gözlenmektedir.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DEĞERLENDİRME SORULARI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Mesenliğin kurucusu sayılan Gaius Clinius Maecenas Roma’da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imparatorluğun hangi işlerini yürütmüştür?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Muhasebe</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Vergi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Yazı</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Kültür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Propaganda</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139680"/>
            <a:ext cx="8978040" cy="513792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2. I. Sponsorluk denilince akla ilk gelen örneklerden biridir.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II. Bankerlik mesleği ile uğraşmışlardır.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III. Kilise ve kütüphane gibi eserler yaptırmışlardır.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Yukarıda Medici ailesiyle ilgili yer alan ifadelerden hangisi ya da hangileri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doğrudur?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Yalnız 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I ve II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I ve III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II ve III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I, II ve III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139680"/>
            <a:ext cx="8978040" cy="5137920"/>
          </a:xfrm>
          <a:prstGeom prst="rect">
            <a:avLst/>
          </a:prstGeom>
          <a:noFill/>
          <a:ln w="0">
            <a:noFill/>
          </a:ln>
        </p:spPr>
        <p:txBody>
          <a:bodyPr lIns="0" rIns="0" tIns="0" bIns="0" anchor="t">
            <a:normAutofit fontScale="84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3. Kelime kökeni Yunanca philanthropy olan ve ……………………. anlamına</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gelen hayırseverlik kavramı, bir bireyin veya grubun ortak faydayı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geliştirmek ve yaşam koşullarını iyileştirmek için yaptıkları gönüllü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bağışları ifade etmektedir.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İyiliksever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İnsan sevgisi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Hayır sahibi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Yardımsever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Bağışçılık </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4. Çağdaş anlamda ticari güdülerle yapılan sponsorluk uygulamaları ilk olarak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hangi yüzyılda ortaya çıkmıştır?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17. Yüzyıl</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18. Yüzyıl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19. Yüzyıl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20. Yüzyıl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21. Yüzyıl</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5. İlk modern sponsorluk uygulamaları hangi alanda görülmüştür?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Sağlık</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Kültür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Sanat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Spor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Çevre</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139680"/>
            <a:ext cx="8978040" cy="513792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6. Maecenas, bu yolla hem ün kazanmış hem de İmparator Augustus’un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izlediği politikayı desteklemek amacıyla himaye ettiği şairleri adeta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t>
            </a:r>
            <a:r>
              <a:rPr b="0" lang="tr-TR" sz="2400" spc="-1" strike="noStrike">
                <a:solidFill>
                  <a:srgbClr val="ffffff"/>
                </a:solidFill>
                <a:latin typeface="Arial"/>
              </a:rPr>
              <a:t>.. gibi kullanmıştır.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Resmî bir basın</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Aracı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Sözcü</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Tanıtım unsuru</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Reklamcı</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7. 19. yüzyılın sonuna doğru yazılı basının da sponsorluğa ilgi gösterdiği ve aynı zamanda özel sponsorluk uygulamalarının başladığı görülmektedir.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İlk özel sponsorluk uygulaması hangi konuda gerçekleşmiştir?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Ulaşım</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Tedarik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İkram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Bilişim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Konaklama</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8. Aşağıdakilerden hangisi sponsorluğun sektörel gelişimini tetikleyen unsurlardan biri değildir?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Reklam kısıtlamaları ve yasakları</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Sponsorluğun yükselen başarısı</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Artan reklam maliyetleri</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Geleneksel medyadaki verimsizlik</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Kamuoyu ve medya baskısı</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9. Türkiye’de sponsorluğun gelişimiyle ilgili aşağıda yer alan ifadelerden hangisi yanlıştır?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Modern sponsorluk uygulamaları 1950’li yıllarda başlamıştır.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Sanat, ilim erbabı ve sporcular korunmuşlardır.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Şehzadeler de bulundukları şehirlerde himayecilikyapmışlardır.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Çok partili yaşamla birlikte Kültür Bakanlığı kurulmuştur.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Osmanlı’da ilk örnekler himaye etme biçiminde ortaya çıkmıştır.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Buna göre, </a:t>
            </a:r>
            <a:r>
              <a:rPr b="0" lang="tr-TR" sz="2400" spc="-1" strike="noStrike">
                <a:solidFill>
                  <a:srgbClr val="ffff00"/>
                </a:solidFill>
                <a:latin typeface="Arial"/>
              </a:rPr>
              <a:t>sponsorluk ile mesenlik ve bağışçılık </a:t>
            </a:r>
            <a:r>
              <a:rPr b="0" lang="tr-TR" sz="2400" spc="-1" strike="noStrike">
                <a:solidFill>
                  <a:srgbClr val="ffffff"/>
                </a:solidFill>
                <a:latin typeface="Arial"/>
              </a:rPr>
              <a:t>olguları arasında </a:t>
            </a:r>
            <a:r>
              <a:rPr b="0" lang="tr-TR" sz="2400" spc="-1" strike="noStrike">
                <a:solidFill>
                  <a:srgbClr val="ffff00"/>
                </a:solidFill>
                <a:latin typeface="Arial"/>
              </a:rPr>
              <a:t>keskin çizgilerin olduğu ileri sürülebilir</a:t>
            </a:r>
            <a:r>
              <a:rPr b="0" lang="tr-TR" sz="2400" spc="-1" strike="noStrike">
                <a:solidFill>
                  <a:srgbClr val="ffffff"/>
                </a:solidFill>
                <a:latin typeface="Arial"/>
              </a:rPr>
              <a:t>. Çünkü bir hayır faaliyeti olan bağışçılıkta </a:t>
            </a:r>
            <a:r>
              <a:rPr b="0" lang="tr-TR" sz="2400" spc="-1" strike="noStrike">
                <a:solidFill>
                  <a:srgbClr val="ffff00"/>
                </a:solidFill>
                <a:latin typeface="Arial"/>
              </a:rPr>
              <a:t>bağış yapılan kişi ya da kurumdan herhangi bir karşılık beklenmez</a:t>
            </a:r>
            <a:r>
              <a:rPr b="0" lang="tr-TR" sz="2400" spc="-1" strike="noStrike">
                <a:solidFill>
                  <a:srgbClr val="ffffff"/>
                </a:solidFill>
                <a:latin typeface="Arial"/>
              </a:rPr>
              <a:t>. </a:t>
            </a:r>
            <a:r>
              <a:rPr b="0" lang="tr-TR" sz="2400" spc="-1" strike="noStrike">
                <a:solidFill>
                  <a:srgbClr val="ffff00"/>
                </a:solidFill>
                <a:latin typeface="Arial"/>
              </a:rPr>
              <a:t>Mesenlikte</a:t>
            </a:r>
            <a:r>
              <a:rPr b="0" lang="tr-TR" sz="2400" spc="-1" strike="noStrike">
                <a:solidFill>
                  <a:srgbClr val="ffffff"/>
                </a:solidFill>
                <a:latin typeface="Arial"/>
              </a:rPr>
              <a:t> de </a:t>
            </a:r>
            <a:r>
              <a:rPr b="0" lang="tr-TR" sz="2400" spc="-1" strike="noStrike">
                <a:solidFill>
                  <a:srgbClr val="ffff00"/>
                </a:solidFill>
                <a:latin typeface="Arial"/>
              </a:rPr>
              <a:t>bağışçılık felsefesine yakın bir anlayış</a:t>
            </a:r>
            <a:r>
              <a:rPr b="0" lang="tr-TR" sz="2400" spc="-1" strike="noStrike">
                <a:solidFill>
                  <a:srgbClr val="ffffff"/>
                </a:solidFill>
                <a:latin typeface="Arial"/>
              </a:rPr>
              <a:t> söz konusudur. Bu uygulamada, </a:t>
            </a:r>
            <a:r>
              <a:rPr b="0" lang="tr-TR" sz="2400" spc="-1" strike="noStrike">
                <a:solidFill>
                  <a:srgbClr val="ffff00"/>
                </a:solidFill>
                <a:latin typeface="Arial"/>
              </a:rPr>
              <a:t>toplumun sempatisini kazanmak amacıyla önemli kişiler himaye edilip onlara rahat bir çalışma ortamı sağlanmaktadır.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10. Türkiye’de devlet destekli ilk ciddi sponsorluk uygulaması kaç yılında gerçekleşmiştir?</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1923</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1931</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1945</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1961</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1983</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Destekleyen ve desteklenen biçiminde iki tarafın yer aldığı mesenlikte, mesen sanat ve kültür alanlarında toplumsal katkıyı önemseyerek önemli sanat ve kültür insanlarını desteklemekte ve bu kişiler de önemli imkânlara kavuşarak çalışmalarını rahatlıkla sürdürmektedirler.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Günümüzde, </a:t>
            </a:r>
            <a:r>
              <a:rPr b="0" lang="tr-TR" sz="2400" spc="-1" strike="noStrike">
                <a:solidFill>
                  <a:srgbClr val="ffff00"/>
                </a:solidFill>
                <a:latin typeface="Arial"/>
              </a:rPr>
              <a:t>zamanla ortaya çıkan vakıfların mesenlerin yerini aldıkları ve benzer şekilde onların görevlerini üstlendikleri görülmektedir.</a:t>
            </a:r>
            <a:r>
              <a:rPr b="0" lang="tr-TR" sz="2400" spc="-1" strike="noStrike">
                <a:solidFill>
                  <a:srgbClr val="ffffff"/>
                </a:solidFill>
                <a:latin typeface="Arial"/>
              </a:rPr>
              <a:t> </a:t>
            </a:r>
            <a:r>
              <a:rPr b="0" lang="tr-TR" sz="2400" spc="-1" strike="noStrike">
                <a:solidFill>
                  <a:srgbClr val="ffff00"/>
                </a:solidFill>
                <a:latin typeface="Arial"/>
              </a:rPr>
              <a:t>Zengin ve soylu ailelerin yapmış olduğu mesenlik faaliyetleri, yine onlar tarafından kurulan vakıflar aracılığıyla devam ettirilmektedir. Örneğin,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Eczacıbaşı Holding bünyesinde kurulan İstanbul Kültür ve Sanat Vakfı ve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Sabancı Holding bünyesinde kurulan Hacı Ömer Sabancı Vakfı gibi.</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Kelime kökeni </a:t>
            </a:r>
            <a:r>
              <a:rPr b="0" lang="tr-TR" sz="2400" spc="-1" strike="noStrike">
                <a:solidFill>
                  <a:srgbClr val="ffff00"/>
                </a:solidFill>
                <a:latin typeface="Arial"/>
              </a:rPr>
              <a:t>Yunanca “philanthropy” olan ve “insan sevgisi” anlamına gelen hayırseverlik</a:t>
            </a:r>
            <a:r>
              <a:rPr b="0" lang="tr-TR" sz="2400" spc="-1" strike="noStrike">
                <a:solidFill>
                  <a:srgbClr val="ffffff"/>
                </a:solidFill>
                <a:latin typeface="Arial"/>
              </a:rPr>
              <a:t> kavramı, bir bireyin veya grubun ortak faydayı geliştirmek ve yaşam koşullarını iyileştirmek için yaptıkları </a:t>
            </a:r>
            <a:r>
              <a:rPr b="0" lang="tr-TR" sz="2400" spc="-1" strike="noStrike">
                <a:solidFill>
                  <a:srgbClr val="ffff00"/>
                </a:solidFill>
                <a:latin typeface="Arial"/>
              </a:rPr>
              <a:t>gönüllü bağışları </a:t>
            </a:r>
            <a:r>
              <a:rPr b="0" lang="tr-TR" sz="2400" spc="-1" strike="noStrike">
                <a:solidFill>
                  <a:srgbClr val="ffffff"/>
                </a:solidFill>
                <a:latin typeface="Arial"/>
              </a:rPr>
              <a:t>ifade etmektedir. </a:t>
            </a:r>
            <a:r>
              <a:rPr b="0" lang="tr-TR" sz="2400" spc="-1" strike="noStrike">
                <a:solidFill>
                  <a:srgbClr val="ffff00"/>
                </a:solidFill>
                <a:latin typeface="Arial"/>
              </a:rPr>
              <a:t>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139680"/>
            <a:ext cx="8978040" cy="5137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000000"/>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Mesenlikte olduğu gibi </a:t>
            </a:r>
            <a:r>
              <a:rPr b="0" lang="tr-TR" sz="2400" spc="-1" strike="noStrike">
                <a:solidFill>
                  <a:srgbClr val="ffff00"/>
                </a:solidFill>
                <a:latin typeface="Arial"/>
              </a:rPr>
              <a:t>bağışçılıkta</a:t>
            </a:r>
            <a:r>
              <a:rPr b="0" lang="tr-TR" sz="2400" spc="-1" strike="noStrike">
                <a:solidFill>
                  <a:srgbClr val="ffffff"/>
                </a:solidFill>
                <a:latin typeface="Arial"/>
              </a:rPr>
              <a:t> da </a:t>
            </a:r>
            <a:r>
              <a:rPr b="0" lang="tr-TR" sz="2400" spc="-1" strike="noStrike">
                <a:solidFill>
                  <a:srgbClr val="ffff00"/>
                </a:solidFill>
                <a:latin typeface="Arial"/>
              </a:rPr>
              <a:t>desteklenen</a:t>
            </a:r>
            <a:r>
              <a:rPr b="0" lang="tr-TR" sz="2400" spc="-1" strike="noStrike">
                <a:solidFill>
                  <a:srgbClr val="ffffff"/>
                </a:solidFill>
                <a:latin typeface="Arial"/>
              </a:rPr>
              <a:t> </a:t>
            </a:r>
            <a:r>
              <a:rPr b="0" lang="tr-TR" sz="2400" spc="-1" strike="noStrike">
                <a:solidFill>
                  <a:srgbClr val="ffff00"/>
                </a:solidFill>
                <a:latin typeface="Arial"/>
              </a:rPr>
              <a:t>kişi</a:t>
            </a:r>
            <a:r>
              <a:rPr b="0" lang="tr-TR" sz="2400" spc="-1" strike="noStrike">
                <a:solidFill>
                  <a:srgbClr val="ffffff"/>
                </a:solidFill>
                <a:latin typeface="Arial"/>
              </a:rPr>
              <a:t>, </a:t>
            </a:r>
            <a:r>
              <a:rPr b="0" lang="tr-TR" sz="2400" spc="-1" strike="noStrike">
                <a:solidFill>
                  <a:srgbClr val="ffff00"/>
                </a:solidFill>
                <a:latin typeface="Arial"/>
              </a:rPr>
              <a:t>kuruluş veya organizasyondan herhangi bir karşılık beklenmezken bağış yapan kişi veya kurumlara devletin sağlamış olduğu vergi muafiyetleri söz konusudur. </a:t>
            </a:r>
            <a:endParaRPr b="0" lang="tr-T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962</TotalTime>
  <Application>LibreOffice/7.4.3.2$Windows_x86 LibreOffice_project/1048a8393ae2eeec98dff31b5c133c5f1d08b890</Application>
  <AppVersion>15.0000</AppVersion>
  <Words>2214</Words>
  <Paragraphs>185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2024-03-28T18:05:59Z</dcterms:modified>
  <cp:revision>57</cp:revision>
  <dc:subject/>
  <dc:title>Lights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Özel</vt:lpwstr>
  </property>
  <property fmtid="{D5CDD505-2E9C-101B-9397-08002B2CF9AE}" pid="3" name="Slides">
    <vt:i4>50</vt:i4>
  </property>
</Properties>
</file>