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86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307" r:id="rId23"/>
    <p:sldId id="308" r:id="rId24"/>
    <p:sldId id="309" r:id="rId25"/>
    <p:sldId id="310" r:id="rId26"/>
    <p:sldId id="311" r:id="rId27"/>
    <p:sldId id="312" r:id="rId28"/>
    <p:sldId id="313" r:id="rId29"/>
    <p:sldId id="314" r:id="rId30"/>
    <p:sldId id="315" r:id="rId31"/>
    <p:sldId id="316" r:id="rId32"/>
    <p:sldId id="317" r:id="rId33"/>
    <p:sldId id="318" r:id="rId34"/>
    <p:sldId id="319" r:id="rId35"/>
    <p:sldId id="320" r:id="rId36"/>
    <p:sldId id="321" r:id="rId37"/>
    <p:sldId id="322" r:id="rId3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94737" autoAdjust="0"/>
  </p:normalViewPr>
  <p:slideViewPr>
    <p:cSldViewPr snapToGrid="0">
      <p:cViewPr varScale="1">
        <p:scale>
          <a:sx n="75" d="100"/>
          <a:sy n="75" d="100"/>
        </p:scale>
        <p:origin x="642" y="54"/>
      </p:cViewPr>
      <p:guideLst/>
    </p:cSldViewPr>
  </p:slideViewPr>
  <p:outlineViewPr>
    <p:cViewPr>
      <p:scale>
        <a:sx n="33" d="100"/>
        <a:sy n="33" d="100"/>
      </p:scale>
      <p:origin x="0" y="-3193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D138C94D-1615-4951-A204-C57D2F5BA0F4}" type="datetimeFigureOut">
              <a:rPr lang="tr-TR" smtClean="0"/>
              <a:t>19.03.2025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4497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19.03.2025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4811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38C94D-1615-4951-A204-C57D2F5BA0F4}" type="datetimeFigureOut">
              <a:rPr lang="tr-TR" smtClean="0"/>
              <a:t>19.03.2025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0459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38C94D-1615-4951-A204-C57D2F5BA0F4}" type="datetimeFigureOut">
              <a:rPr lang="tr-TR" smtClean="0"/>
              <a:t>19.03.2025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1737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38C94D-1615-4951-A204-C57D2F5BA0F4}" type="datetimeFigureOut">
              <a:rPr lang="tr-TR" smtClean="0"/>
              <a:t>19.03.2025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13038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19.03.2025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63303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19.03.2025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75913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19.03.2025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57310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38C94D-1615-4951-A204-C57D2F5BA0F4}" type="datetimeFigureOut">
              <a:rPr lang="tr-TR" smtClean="0"/>
              <a:t>19.03.2025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4188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19.03.2025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9021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38C94D-1615-4951-A204-C57D2F5BA0F4}" type="datetimeFigureOut">
              <a:rPr lang="tr-TR" smtClean="0"/>
              <a:t>19.03.2025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3218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19.03.2025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1592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19.03.2025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2158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19.03.2025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3829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19.03.2025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2279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19.03.2025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8748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19.03.2025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7373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8C94D-1615-4951-A204-C57D2F5BA0F4}" type="datetimeFigureOut">
              <a:rPr lang="tr-TR" smtClean="0"/>
              <a:t>19.03.2025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46774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  <p:sldLayoutId id="2147483821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 fontScale="92500" lnSpcReduction="2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HAFTA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Hİ II</a:t>
            </a:r>
          </a:p>
          <a:p>
            <a:pPr marL="457200" indent="457200" algn="just">
              <a:lnSpc>
                <a:spcPct val="150000"/>
              </a:lnSpc>
              <a:buAutoNum type="arabicPeriod"/>
            </a:pPr>
            <a:r>
              <a:rPr lang="tr-TR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Sponsorluğun </a:t>
            </a:r>
            <a:r>
              <a:rPr lang="tr-T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Gelişimi </a:t>
            </a:r>
            <a:r>
              <a:rPr lang="tr-TR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Tarihsel </a:t>
            </a:r>
            <a:r>
              <a:rPr lang="tr-T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Gelişim:</a:t>
            </a:r>
            <a:endParaRPr lang="tr-TR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4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Sponsorluk </a:t>
            </a:r>
            <a:r>
              <a:rPr lang="tr-TR" sz="24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uygulaması </a:t>
            </a:r>
            <a:r>
              <a:rPr lang="tr-TR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eski çağlara </a:t>
            </a:r>
            <a:r>
              <a:rPr lang="tr-TR" sz="24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dayanır. Soylular ve kraliyet aileleri, </a:t>
            </a:r>
            <a:r>
              <a:rPr lang="tr-TR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karşılıksız</a:t>
            </a:r>
            <a:r>
              <a:rPr lang="tr-TR" sz="24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olarak sanat ve etkinlikleri desteklemiştir.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4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Roma'da </a:t>
            </a:r>
            <a:r>
              <a:rPr lang="tr-TR" sz="2400" dirty="0" err="1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Gaius</a:t>
            </a:r>
            <a:r>
              <a:rPr lang="tr-TR" sz="24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Maecenas</a:t>
            </a:r>
            <a:r>
              <a:rPr lang="tr-TR" sz="24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sanatı koruyan kişilerin </a:t>
            </a:r>
            <a:r>
              <a:rPr lang="tr-TR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isim</a:t>
            </a:r>
            <a:r>
              <a:rPr lang="tr-TR" sz="24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babasıdır</a:t>
            </a:r>
            <a:r>
              <a:rPr lang="tr-TR" sz="24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Sanatı ve sanatçıyı destekleyenlere </a:t>
            </a:r>
            <a:r>
              <a:rPr lang="tr-TR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"mesen", </a:t>
            </a:r>
            <a:r>
              <a:rPr lang="tr-TR" sz="24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desteklemelere ise </a:t>
            </a:r>
            <a:r>
              <a:rPr lang="tr-TR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"mesenlik" </a:t>
            </a:r>
            <a:r>
              <a:rPr lang="tr-TR" sz="24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denilir.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24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Rönesans </a:t>
            </a:r>
            <a:r>
              <a:rPr lang="tr-TR" sz="24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döneminde </a:t>
            </a:r>
            <a:r>
              <a:rPr lang="tr-TR" sz="24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Medici</a:t>
            </a:r>
            <a:r>
              <a:rPr lang="tr-TR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Ailesi</a:t>
            </a:r>
            <a:r>
              <a:rPr lang="tr-TR" sz="24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sanatçılara </a:t>
            </a:r>
            <a:r>
              <a:rPr lang="tr-TR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destek</a:t>
            </a:r>
            <a:r>
              <a:rPr lang="tr-TR" sz="24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olmuş ve sanat eserlerine </a:t>
            </a:r>
            <a:r>
              <a:rPr lang="tr-TR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yatırım</a:t>
            </a:r>
            <a:r>
              <a:rPr lang="tr-TR" sz="24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yapmıştır.</a:t>
            </a:r>
          </a:p>
          <a:p>
            <a:pPr marL="457200" lvl="1" indent="457200" algn="just">
              <a:lnSpc>
                <a:spcPct val="150000"/>
              </a:lnSpc>
              <a:buNone/>
            </a:pPr>
            <a:r>
              <a:rPr lang="tr-TR" sz="24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19.yüzyılda </a:t>
            </a:r>
            <a:r>
              <a:rPr lang="tr-TR" sz="24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Rockefeller</a:t>
            </a:r>
            <a:r>
              <a:rPr lang="tr-TR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Ford, Ağa Han, Paul </a:t>
            </a:r>
            <a:r>
              <a:rPr lang="tr-TR" sz="24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Getty</a:t>
            </a:r>
            <a:r>
              <a:rPr lang="tr-TR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</a:t>
            </a:r>
            <a:r>
              <a:rPr lang="tr-TR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aileler</a:t>
            </a:r>
            <a:r>
              <a:rPr lang="tr-TR" sz="24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mesenlik</a:t>
            </a:r>
            <a:r>
              <a:rPr lang="tr-TR" sz="24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faaliyetlerinde bulunmuştur.</a:t>
            </a:r>
          </a:p>
          <a:p>
            <a:pPr marL="0" indent="457200" algn="just">
              <a:lnSpc>
                <a:spcPct val="150000"/>
              </a:lnSpc>
              <a:buNone/>
            </a:pPr>
            <a:endParaRPr lang="tr-TR" sz="3200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88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 fontScale="92500"/>
          </a:bodyPr>
          <a:lstStyle/>
          <a:p>
            <a:pPr marL="0" indent="457200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Sponsorluğun Hedef Türleri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Sponsorluğun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gerçekleştirdiği hedefler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iki ana başlıkta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incelenebilir: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🔹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Kurumsal Hedefler:</a:t>
            </a:r>
            <a:endParaRPr lang="tr-TR" sz="32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 imajını olumlu yönde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geliştirmek ve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güvenilirlik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sağlamak.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Kurumun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sosyal sorumluluk algısını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güçlendirmek.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 kitleyle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daha sağlam bir bağ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kurmak.</a:t>
            </a:r>
          </a:p>
        </p:txBody>
      </p:sp>
    </p:spTree>
    <p:extLst>
      <p:ext uri="{BB962C8B-B14F-4D97-AF65-F5344CB8AC3E}">
        <p14:creationId xmlns:p14="http://schemas.microsoft.com/office/powerpoint/2010/main" val="19796750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🔹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 Hedefleri:</a:t>
            </a:r>
            <a:endParaRPr lang="tr-TR" sz="32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 farkındalığını artırmak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hedef kitle üzerinde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güçlü bir etki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bırakmak.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 imajını olumlu yönde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değiştirmek ve yeniden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konumlandırmak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 zihninde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 değerini güçlendirmek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992040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 fontScale="92500" lnSpcReduction="2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Sponsorluğun Yararları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Sponsorluğun işletmelere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birçok faydası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bulunmaktadır. Kurumlar,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sponsorluk sayesinde klasik kitle iletişim araçlarında meydana gelen yoğunluktan sıyrılabilir ve hedef kitlelerine daha doğrudan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ulaşabilirler. </a:t>
            </a: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 Hava Yolları (THY),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Barcelona ve Manchester United gibi büyük spor kulüplerine sponsor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olduktan sonra Avrupa'nın bir numaralı basketbol ligi </a:t>
            </a:r>
            <a:r>
              <a:rPr lang="tr-TR" sz="32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Euroleague’in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isim sponsoru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olmuştur. Bu sayede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THY'nin Avrupa ve diğer ülkelerdeki marka bilinirliği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önemli ölçüde artmıştır.</a:t>
            </a:r>
          </a:p>
        </p:txBody>
      </p:sp>
    </p:spTree>
    <p:extLst>
      <p:ext uri="{BB962C8B-B14F-4D97-AF65-F5344CB8AC3E}">
        <p14:creationId xmlns:p14="http://schemas.microsoft.com/office/powerpoint/2010/main" val="4405354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3200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Sponsorluk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 pazarın özel bölümlerine ulaşma imkânı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sunarken aynı zamanda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markalar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için </a:t>
            </a:r>
            <a:r>
              <a:rPr lang="tr-TR" sz="32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sinerjik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bir etki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oluşturur. </a:t>
            </a:r>
            <a:endParaRPr lang="tr-TR" sz="3200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1042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Pickton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32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Broderic’e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 sponsorluk şu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yararları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sağlamaktadır</a:t>
            </a:r>
            <a:r>
              <a:rPr lang="tr-TR" sz="32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tr-TR" sz="32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imajını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güçlendirme ve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rekabet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avantajı </a:t>
            </a:r>
            <a:r>
              <a:rPr lang="tr-TR" sz="32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sağlama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Pazarlama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aracı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olarak </a:t>
            </a:r>
            <a:r>
              <a:rPr lang="tr-TR" sz="32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kullanılması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kitleyle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iyi ilişkiler kurma fırsatı </a:t>
            </a:r>
            <a:r>
              <a:rPr lang="tr-TR" sz="32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sunması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Medyada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geniş yer alma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imkânı sağlaması</a:t>
            </a:r>
            <a:endParaRPr lang="tr-TR" sz="3200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5740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Ancak sponsorluk,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bazı riskleri de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barındırmaktadır. </a:t>
            </a: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 olunan etkinliğin veya bireyin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olumsuz bir olayla ilişkilendirilmesi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işletmenin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imajına zarar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verebilir. Ayrıca, sponsorluk faaliyetlerinin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aşırı yoğunluğu sponsorluğun etkisini azaltabilir ve marka kirliliğine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neden olabilir.</a:t>
            </a:r>
            <a:endParaRPr lang="tr-TR" sz="3200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3090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Sponsorluğun Özellikleri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Sponsorluk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kendine özgü bazı temel özelliklere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sahiptir. Öncelikle, sponsorluk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alışveriş faaliyeti olarak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ortaya çıkmaktadır.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 olan taraf, karşı tarafa finansal destek, araç veya hizmet sağlayarak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işbirliği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gerçekleştirir. Sponsorluk faaliyetleri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belirli bir süreyi kapsayan ve karşılıklı anlaşmalara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dayanan uygulamalardır. Aynı zamanda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 sadakatini olumlu yönde etkileyen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bir strateji olarak öne çıkar.</a:t>
            </a:r>
          </a:p>
        </p:txBody>
      </p:sp>
    </p:spTree>
    <p:extLst>
      <p:ext uri="{BB962C8B-B14F-4D97-AF65-F5344CB8AC3E}">
        <p14:creationId xmlns:p14="http://schemas.microsoft.com/office/powerpoint/2010/main" val="7585598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 fontScale="92500" lnSpcReduction="2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Sponsorluğun Çeşitleri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Sponsorluk faaliyetleri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farklı alanlarda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uygulanabilir ve işletmeler, hedef kitlelerine ulaşmak için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kendilerine en uygun sponsorluk türlerini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tercih edebilirler. En yaygın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sponsorluk türleri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şunlardır: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 Sponsorluğu:</a:t>
            </a: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 sponsorluğu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çok tercih edilen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sponsorluk türlerinden biridir. İşletmeler,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 etkinlikleri aracılığıyla geniş kitlelere ulaşabilir ve marka bilinirliğini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artırabilir. Spor sponsorluğu,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bireysel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sporcuların sponsorluğu,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takım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sponsorluğu ve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 organizasyonlarının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sponsorluğu olmak üzere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 ana başlığa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ayrılır.</a:t>
            </a:r>
          </a:p>
        </p:txBody>
      </p:sp>
    </p:spTree>
    <p:extLst>
      <p:ext uri="{BB962C8B-B14F-4D97-AF65-F5344CB8AC3E}">
        <p14:creationId xmlns:p14="http://schemas.microsoft.com/office/powerpoint/2010/main" val="24438678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 fontScale="92500"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32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Kültür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Sanat Sponsorluğu: </a:t>
            </a:r>
            <a:r>
              <a:rPr lang="tr-TR" sz="32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Müzik, film festivalleri ve sergiler </a:t>
            </a:r>
            <a:r>
              <a:rPr lang="tr-TR" sz="32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kültürel etkinlikler sponsorluğun önemli bir uygulama alanıdır</a:t>
            </a:r>
            <a:r>
              <a:rPr lang="tr-TR" sz="32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Sosyal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Sponsorluk: </a:t>
            </a:r>
            <a:r>
              <a:rPr lang="tr-TR" sz="32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Toplumun ihtiyaçlarına yönelik projeleri desteklemek amacıyla</a:t>
            </a:r>
            <a:r>
              <a:rPr lang="tr-TR" sz="32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yapılan sponsorluklardır</a:t>
            </a:r>
            <a:r>
              <a:rPr lang="tr-TR" sz="32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Çevre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Sponsorluğu: </a:t>
            </a:r>
            <a:r>
              <a:rPr lang="tr-TR" sz="32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Doğal kaynakların korunmasına </a:t>
            </a:r>
            <a:r>
              <a:rPr lang="tr-TR" sz="32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yönelik yapılan </a:t>
            </a:r>
            <a:r>
              <a:rPr lang="tr-TR" sz="32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sponsorluk</a:t>
            </a:r>
            <a:r>
              <a:rPr lang="tr-TR" sz="32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faaliyetlerini içerir.</a:t>
            </a:r>
            <a:endParaRPr lang="tr-TR" sz="3200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654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 fontScale="92500" lnSpcReduction="20000"/>
          </a:bodyPr>
          <a:lstStyle/>
          <a:p>
            <a:pPr marL="0" indent="457200" algn="just">
              <a:lnSpc>
                <a:spcPct val="160000"/>
              </a:lnSpc>
              <a:buNone/>
            </a:pPr>
            <a:endParaRPr lang="tr-TR" sz="32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6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Eğitim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Sponsorluğu: </a:t>
            </a:r>
            <a:r>
              <a:rPr lang="tr-TR" sz="32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Eğitim kurumlarının desteklenmesi </a:t>
            </a:r>
            <a:r>
              <a:rPr lang="tr-TR" sz="32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 yapılan sponsorluk faaliyetleridir</a:t>
            </a:r>
            <a:r>
              <a:rPr lang="tr-TR" sz="32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6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Sağlık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Sponsorluğu: </a:t>
            </a:r>
            <a:r>
              <a:rPr lang="tr-TR" sz="32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Sağlık hizmetlerine ve hastanelere </a:t>
            </a:r>
            <a:r>
              <a:rPr lang="tr-TR" sz="32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destek sağlamak amacıyla yapılan sponsorluktur</a:t>
            </a:r>
            <a:r>
              <a:rPr lang="tr-TR" sz="32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6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Macera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Seyahat Sponsorluğu: </a:t>
            </a:r>
            <a:r>
              <a:rPr lang="tr-TR" sz="32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Tatil ve seyahat organizasyonları ile farkındalık yaratmak için </a:t>
            </a:r>
            <a:r>
              <a:rPr lang="tr-TR" sz="32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yapılan sponsorluk faaliyetleridir.</a:t>
            </a:r>
            <a:endParaRPr lang="tr-TR" sz="3200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684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 fontScale="85000"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2.Sponsorluğun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Kurumsal Gelişimi:</a:t>
            </a:r>
            <a:endParaRPr lang="tr-TR" sz="32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Toplumsal ihtiyaçların artması ve devletlerin yetersiz kalması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nedeniyle özel kuruluşlar ve vakıflar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destekleyici faaliyetlere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yönelmiştir.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Kurumlar,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sosyal sorumluluklarını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yerine getirerek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güvenilir ve saygın bir imaj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oluşturmak istemektedir.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Eğitim, kültür, sanat ve çevre bilincine yönelik destekler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kurumsal hedeflerle bütünleştirilmektedir.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Sponsorluk,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 ve kurum imajını güçlendiren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iletişim aracı haline gelmiştir.</a:t>
            </a:r>
          </a:p>
        </p:txBody>
      </p:sp>
    </p:spTree>
    <p:extLst>
      <p:ext uri="{BB962C8B-B14F-4D97-AF65-F5344CB8AC3E}">
        <p14:creationId xmlns:p14="http://schemas.microsoft.com/office/powerpoint/2010/main" val="93256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 fontScale="77500" lnSpcReduction="2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Sponsorluğun Ölçümü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Sponsorluğun etkisini ölçmek, yapılan sponsorluk faaliyetlerini daha verimli kılmak açısından büyük önem taşımaktadır. Sponsorluğun ölçümünde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 temel kriter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 alınmaktadır: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Farkındalık:</a:t>
            </a: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 farkındalığını ölçerek,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 kitlenin sponsor olan işletmeyi ne kadar tanıdığını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belirler.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İmaj:</a:t>
            </a: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Sponsorluk faaliyetleri sonucunda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 kitlenin işletme hakkında nasıl bir algıya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sahip olduğunu ölçer.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Satın Alma Niyeti:</a:t>
            </a: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Sponsorluk faaliyetlerinin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 kitlenin ürün veya hizmet satın alma kararları üzerindeki etkisini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analiz eder.</a:t>
            </a:r>
          </a:p>
        </p:txBody>
      </p:sp>
    </p:spTree>
    <p:extLst>
      <p:ext uri="{BB962C8B-B14F-4D97-AF65-F5344CB8AC3E}">
        <p14:creationId xmlns:p14="http://schemas.microsoft.com/office/powerpoint/2010/main" val="40896723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 fontScale="85000"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Sponsorluk ve Halkla İlişkiler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Sponsorluğun halkla ilişkiler açısından önemli birçok amacı bulunmaktadır.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 çerçevesinde sponsorluğun temel hedefleri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şunlardır: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Kurumun mevcut imajını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desteklemek ve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geliştirmek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kimliğini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güçlendirmek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Medyada yer almak ve marka bilinirliğini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artırmak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Halkın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takdirini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kazanmak ve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güvenilir bir imaj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oluşturmak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 içi ilişkileri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güçlendirmek</a:t>
            </a:r>
          </a:p>
        </p:txBody>
      </p:sp>
    </p:spTree>
    <p:extLst>
      <p:ext uri="{BB962C8B-B14F-4D97-AF65-F5344CB8AC3E}">
        <p14:creationId xmlns:p14="http://schemas.microsoft.com/office/powerpoint/2010/main" val="24841847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Sponsorluk ve Reklam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Sponsorluğun reklam açısından taşıdığı amaçlar arasında,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reklamı yasaklanan ürünlerin dolaylı tanıtımını yapmak ve yeni reklam fırsatlarından yararlanmak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yer almaktadır. Sponsorluk,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 bilinirliğini artırırken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aynı zamanda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ürün satışına destek sağlama işlevi de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görmektedir.</a:t>
            </a:r>
          </a:p>
        </p:txBody>
      </p:sp>
    </p:spTree>
    <p:extLst>
      <p:ext uri="{BB962C8B-B14F-4D97-AF65-F5344CB8AC3E}">
        <p14:creationId xmlns:p14="http://schemas.microsoft.com/office/powerpoint/2010/main" val="35119352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16.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Sponsorluk ve Pazarlama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Pazarlama açısından sponsorluk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şu temel hedeflere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hizmet eder: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Satıcıları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teşvik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etmek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Ürünü pazarda doğru şekilde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konumlandırmak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Satışları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artırmak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 bir ürünün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tanıtımını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yapmak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Uluslararası pazarlamayı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desteklemek</a:t>
            </a:r>
          </a:p>
        </p:txBody>
      </p:sp>
    </p:spTree>
    <p:extLst>
      <p:ext uri="{BB962C8B-B14F-4D97-AF65-F5344CB8AC3E}">
        <p14:creationId xmlns:p14="http://schemas.microsoft.com/office/powerpoint/2010/main" val="18760895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17.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İmaj Oluşturma Aracı Olarak Sponsorluk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Sponsorluğun en önemli işlevlerinden biri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kurumlara imaj kazandırmasıdır.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 kapsamında işletmeler,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sponsorluk faaliyetleri sayesinde kurumsal itibarlarını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güçlendirebilirler.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Sosyal sorumluluk projelerine yapılan destekler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toplumun güvenini kazanmada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önemli bir araç olarak kullanılmaktadır.</a:t>
            </a:r>
          </a:p>
        </p:txBody>
      </p:sp>
    </p:spTree>
    <p:extLst>
      <p:ext uri="{BB962C8B-B14F-4D97-AF65-F5344CB8AC3E}">
        <p14:creationId xmlns:p14="http://schemas.microsoft.com/office/powerpoint/2010/main" val="30299338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18.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Sponsorluk ve Kurumsal Görünüm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Kurumsal görünüm,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işletmelerin hedef kitleleri tarafından nasıl algılandığını belirleyen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önemli bir faktördür. Sponsorluk uygulamaları,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kurumun logosunun ve görsel kimlik unsurlarının basılı materyaller üzerinde yer almasını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sağlayarak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tanıtım açısından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büyük bir avantaj sunar. </a:t>
            </a:r>
          </a:p>
        </p:txBody>
      </p:sp>
    </p:spTree>
    <p:extLst>
      <p:ext uri="{BB962C8B-B14F-4D97-AF65-F5344CB8AC3E}">
        <p14:creationId xmlns:p14="http://schemas.microsoft.com/office/powerpoint/2010/main" val="12148214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Sponsorluk ve Kurumsal Davranış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Kurumsal davranış,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işletmelerin kendine özgü politikalarını ve sosyal sorumluluk anlayışını yansıtan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faktördür.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Çevreye duyarlılığı gösteren sosyal sorumluluk projelerine sponsor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olan işletmeler,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toplum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nezdinde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daha olumlu bir imaj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kazanırlar. </a:t>
            </a:r>
          </a:p>
        </p:txBody>
      </p:sp>
    </p:spTree>
    <p:extLst>
      <p:ext uri="{BB962C8B-B14F-4D97-AF65-F5344CB8AC3E}">
        <p14:creationId xmlns:p14="http://schemas.microsoft.com/office/powerpoint/2010/main" val="3846411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20.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Sponsorluk ve Kurumsal İletişim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Kurumsal iletişim açısından sponsorluk,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 kitleyle güçlü bir etkileşim kurmayı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sağlar. Sponsor olunan etkinlikler,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markaların mesajlarını daha etkili bir şekilde iletmelerine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yardımcı olur. Kurumlar,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sponsorluk sürecinin her aşamasında iletişim stratejilerini ve materyallerini hedef kitlelerine en uygun şekilde sunarak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 bilinirliğini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artırabilirler.</a:t>
            </a:r>
          </a:p>
        </p:txBody>
      </p:sp>
    </p:spTree>
    <p:extLst>
      <p:ext uri="{BB962C8B-B14F-4D97-AF65-F5344CB8AC3E}">
        <p14:creationId xmlns:p14="http://schemas.microsoft.com/office/powerpoint/2010/main" val="35606501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tr-T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5</a:t>
            </a: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Hafta Halkla İlişkilerde Sponsorluk</a:t>
            </a:r>
            <a:endParaRPr lang="tr-TR" sz="3200" dirty="0">
              <a:solidFill>
                <a:srgbClr val="FFFF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1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Sponsorluk kavramının tarihsel gelişimiyle ilgili aşağıdaki ifadelerden hangisi doğrudur?</a:t>
            </a:r>
            <a:endParaRPr lang="tr-TR" sz="3200" dirty="0">
              <a:solidFill>
                <a:srgbClr val="FFFF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Sponsorluk yalnızca modern çağda ortaya çıkmıştır.</a:t>
            </a:r>
            <a:b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Roma'da </a:t>
            </a:r>
            <a:r>
              <a:rPr lang="tr-TR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Maecenas</a:t>
            </a: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sponsorluk kavramının gelişimine katkı sağlamıştır.</a:t>
            </a:r>
            <a:b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tr-TR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Medici</a:t>
            </a: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Ailesi, sanattan çok spora destek vermiştir.</a:t>
            </a:r>
            <a:b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d) Sponsorluk ilk olarak 19. yüzyılda ortaya çıkmıştır.</a:t>
            </a:r>
            <a:b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e) Sponsorluk, yalnızca ticari amaçlarla yapılmaktadır.</a:t>
            </a:r>
            <a:endParaRPr lang="tr-TR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4114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2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Kurumların sponsorluk yapmalarının en temel nedeni aşağıdakilerden hangisidir?</a:t>
            </a:r>
            <a:endParaRPr lang="tr-TR" sz="3200" dirty="0">
              <a:solidFill>
                <a:srgbClr val="FFFF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Reklam yasağı olan ürünleri tanıtmak</a:t>
            </a:r>
            <a:b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Hedef kitleyle doğrudan iletişim kurmak</a:t>
            </a:r>
            <a:b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Hükümet desteği almak</a:t>
            </a:r>
            <a:b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d) Rakip firmalarla ortak çalışmak</a:t>
            </a:r>
            <a:b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e) Stok fazlası ürünleri eritmek</a:t>
            </a:r>
            <a:endParaRPr lang="tr-TR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680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 fontScale="92500"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Sponsorluğun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Önem Kazanmasının Nedenleri:</a:t>
            </a:r>
            <a:endParaRPr lang="tr-TR" sz="32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İçki ve Sigara Reklamlarına Konulan Yasal Engeller:</a:t>
            </a: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Medyada reklam yapamayan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 sektörler, alternatif olarak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sponsorluk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faaliyetlerine yönelmiştir.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 Yapım ve Yayın Ücretlerinin Yüksekliği:</a:t>
            </a: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Sponsorluk, reklama kıyasla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daha düşük maliyetlidir.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Geleneksel Medyanın Verimsizliği:</a:t>
            </a: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 yoğunluğu nedeniyle sponsorluk,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daha dikkat çekici ve akılda kalıcı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hale gelmiştir.</a:t>
            </a:r>
          </a:p>
        </p:txBody>
      </p:sp>
    </p:spTree>
    <p:extLst>
      <p:ext uri="{BB962C8B-B14F-4D97-AF65-F5344CB8AC3E}">
        <p14:creationId xmlns:p14="http://schemas.microsoft.com/office/powerpoint/2010/main" val="236163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3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Aşağıdakilerden hangisi sponsorluk kavramının tanımları arasında yer almaz?</a:t>
            </a:r>
            <a:endParaRPr lang="tr-TR" sz="3200" dirty="0">
              <a:solidFill>
                <a:srgbClr val="FFFF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Ticari yatırım</a:t>
            </a:r>
            <a:b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Maddi veya ayni destek</a:t>
            </a:r>
            <a:b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Bağış ve yardım</a:t>
            </a:r>
            <a:b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d) Tanıtım aracı</a:t>
            </a:r>
            <a:b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e) Kurumsal imaj geliştirme yöntemi</a:t>
            </a:r>
            <a:endParaRPr lang="tr-TR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4043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4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Aşağıdaki sponsorluk türlerinden hangisi en çok tercih edilmektedir?</a:t>
            </a:r>
            <a:endParaRPr lang="tr-TR" sz="3200" dirty="0">
              <a:solidFill>
                <a:srgbClr val="FFFF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Spor sponsorluğu</a:t>
            </a:r>
            <a:b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Sanat sponsorluğu</a:t>
            </a:r>
            <a:b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Çevre sponsorluğu</a:t>
            </a:r>
            <a:b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d) Sağlık sponsorluğu</a:t>
            </a:r>
            <a:b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e) Eğitim sponsorluğu</a:t>
            </a:r>
            <a:endParaRPr lang="tr-TR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4241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5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Sponsorluğun kurumsal hedefleri arasında aşağıdakilerden hangisi yer almaz?</a:t>
            </a:r>
            <a:endParaRPr lang="tr-TR" sz="3200" dirty="0">
              <a:solidFill>
                <a:srgbClr val="FFFF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Kurum imajını olumlu yönde geliştirmek</a:t>
            </a:r>
            <a:b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Sosyal sorumluluk algısını güçlendirmek</a:t>
            </a:r>
            <a:b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Hedef kitleyle bağ kurmak</a:t>
            </a:r>
            <a:b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d) Yalnızca bireysel kazanç sağlamak</a:t>
            </a:r>
            <a:b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e) Güvenilirlik oluşturmak</a:t>
            </a:r>
            <a:endParaRPr lang="tr-TR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3476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6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Hangi sektörler reklam yasağı nedeniyle sponsorluk faaliyetlerine yönelmiştir?</a:t>
            </a:r>
            <a:endParaRPr lang="tr-TR" sz="3200" dirty="0">
              <a:solidFill>
                <a:srgbClr val="FFFF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Gıda ve içecek sektörü</a:t>
            </a:r>
            <a:b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İçki ve sigara sektörü</a:t>
            </a:r>
            <a:b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Eğitim sektörü</a:t>
            </a:r>
            <a:b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d) E-ticaret sektörü</a:t>
            </a:r>
            <a:b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e) Otomotiv sektörü</a:t>
            </a:r>
            <a:endParaRPr lang="tr-TR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3539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7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Sponsorluğun ölçümünde aşağıdakilerden hangisi dikkate alınmaz?</a:t>
            </a:r>
            <a:endParaRPr lang="tr-TR" sz="3200" dirty="0">
              <a:solidFill>
                <a:srgbClr val="FFFF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Marka farkındalığı</a:t>
            </a:r>
            <a:b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Satış artışı</a:t>
            </a:r>
            <a:b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Üretim maliyetleri</a:t>
            </a:r>
            <a:b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d) Hedef kitlenin algısı</a:t>
            </a:r>
            <a:b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e) Medyada yer alma oranı</a:t>
            </a:r>
            <a:endParaRPr lang="tr-TR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1900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8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Sponsorluğun pazarlama amaçlarından biri aşağıdakilerden hangisidir?</a:t>
            </a:r>
            <a:endParaRPr lang="tr-TR" sz="3200" dirty="0">
              <a:solidFill>
                <a:srgbClr val="FFFF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Kamuoyu algısını değiştirmek</a:t>
            </a:r>
            <a:b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Satıcıları teşvik etmek</a:t>
            </a:r>
            <a:b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Hükümet desteği sağlamak</a:t>
            </a:r>
            <a:b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d) Medyada yer almamak</a:t>
            </a:r>
            <a:b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e) Hedef kitleyle iletişimden kaçınmak</a:t>
            </a:r>
            <a:endParaRPr lang="tr-TR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0190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9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Sponsorluğun en büyük avantajlarından biri aşağıdakilerden hangisidir?</a:t>
            </a:r>
            <a:endParaRPr lang="tr-TR" sz="3200" dirty="0">
              <a:solidFill>
                <a:srgbClr val="FFFF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Geleneksel reklam araçlarına bağımlılığı artırması</a:t>
            </a:r>
            <a:b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Markanın hedef kitlesiyle doğrudan bağ kurmasını sağlaması</a:t>
            </a:r>
            <a:b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Kurumun yalnızca bir müşteri kitlesine hitap etmesi</a:t>
            </a:r>
            <a:b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d) Sosyal sorumluluk projelerinden bağımsız olması</a:t>
            </a:r>
            <a:b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e) Sadece büyük firmalar tarafından uygulanabilmesi</a:t>
            </a:r>
            <a:endParaRPr lang="tr-TR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6409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10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Aşağıdakilerden hangisi sponsorluk faaliyetlerinin risklerinden biridir?</a:t>
            </a:r>
            <a:endParaRPr lang="tr-TR" sz="3200" dirty="0">
              <a:solidFill>
                <a:srgbClr val="FFFF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Kurumsal imajın güçlenmesi</a:t>
            </a:r>
            <a:b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Olumsuz çağrışımların oluşması</a:t>
            </a:r>
            <a:b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Marka bilinirliğinin artması</a:t>
            </a:r>
            <a:b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d) Hedef kitleyle daha iyi iletişim kurulması</a:t>
            </a:r>
            <a:b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e) Kurum güvenilirliğinin artması</a:t>
            </a:r>
            <a:endParaRPr lang="tr-TR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27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3200" b="1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Medyada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Sponsorluk Talebinin Artması: </a:t>
            </a:r>
            <a:r>
              <a:rPr lang="tr-TR" sz="32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Özellikle </a:t>
            </a:r>
            <a:r>
              <a:rPr lang="tr-TR" sz="32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 müsabakalarının naklen yayınlanması</a:t>
            </a:r>
            <a:r>
              <a:rPr lang="tr-TR" sz="32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sponsorluk için büyük bir </a:t>
            </a:r>
            <a:r>
              <a:rPr lang="tr-TR" sz="32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fırsat</a:t>
            </a:r>
            <a:r>
              <a:rPr lang="tr-TR" sz="32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sunmaktadır</a:t>
            </a:r>
            <a:r>
              <a:rPr lang="tr-TR" sz="32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Boş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Zamanların Artması: </a:t>
            </a:r>
            <a:r>
              <a:rPr lang="tr-TR" sz="32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Tatil ve seyahat tercihleri ile finansal olanaklar,</a:t>
            </a:r>
            <a:r>
              <a:rPr lang="tr-TR" sz="32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işletmelerin sponsorluk faaliyetlerini artırmasına neden olmaktadır.</a:t>
            </a:r>
            <a:endParaRPr lang="tr-TR" sz="3200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8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 fontScale="85000"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Sponsorluk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Kavramı </a:t>
            </a:r>
            <a:endParaRPr lang="tr-TR" sz="32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Sponsorluk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İşletmeler</a:t>
            </a:r>
            <a:endParaRPr lang="tr-TR" sz="32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Sponsorluk, işletmelerin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 kitlelerine ulaşmak için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tercih ettikleri etkili bir iletişim yöntemidir.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Sponsorluğun temel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amacı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işletmeler açısından güven oluşturmak ve ürün/hizmetlerin satın alınmasını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teşvik etmektir.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Alkol ve sigara reklamlarına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getirilen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kısıtlamalar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 maliyetlerinin yüksekliği ve medyada daha geniş yer alma avantajı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nedeniyle işletmeler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sponsorluğu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tercih etmektedir.</a:t>
            </a:r>
          </a:p>
        </p:txBody>
      </p:sp>
    </p:spTree>
    <p:extLst>
      <p:ext uri="{BB962C8B-B14F-4D97-AF65-F5344CB8AC3E}">
        <p14:creationId xmlns:p14="http://schemas.microsoft.com/office/powerpoint/2010/main" val="228848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Kurumların Sponsor Olma Amaçları</a:t>
            </a:r>
            <a:endParaRPr lang="tr-TR" sz="32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 kitle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farkındalığını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artırmak,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 pazara daha kolay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ulaşmak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Satın alma kararında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olumlu imaj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oluşturmak,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Medya yönetimini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daha etkin hale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getirmek,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Satış hedeflerini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gerçekleştirmek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47404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Sponsorluk ve Halkla İlişkiler</a:t>
            </a:r>
            <a:endParaRPr lang="tr-TR" sz="32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Spor, çevre, eğitim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alanlarda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projeler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geliştirerek kurumlara ve topluma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katkı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sağlar.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Etkinliklerin desteklenmesiyle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işletmeler, hedef kitleyle daha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güçlü iletişim kurma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fırsatı yakalar.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Sponsorluk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halkla ilişkilerin bir parçası olarak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 imajı ve kimliğini güçlendirme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amacı taşır.</a:t>
            </a:r>
          </a:p>
        </p:txBody>
      </p:sp>
    </p:spTree>
    <p:extLst>
      <p:ext uri="{BB962C8B-B14F-4D97-AF65-F5344CB8AC3E}">
        <p14:creationId xmlns:p14="http://schemas.microsoft.com/office/powerpoint/2010/main" val="1835972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Sponsorluk Tanımları</a:t>
            </a:r>
            <a:endParaRPr lang="tr-TR" sz="32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Ticari yatırım</a:t>
            </a: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amaçları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doğrultusunda yapılan bir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yatırımdır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Maddi veya ayni destek</a:t>
            </a: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Eğlence, spor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alanlarda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ürün veya hizmetle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ilişkilendirilmiş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ticari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bir faaliyettir.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Tanıtım aracı</a:t>
            </a: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Geniş kitlelere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yönelik uygulamaların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desteklenmesi ve tanıtılmasıdır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66930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9900" y="647700"/>
            <a:ext cx="11315700" cy="5791200"/>
          </a:xfrm>
        </p:spPr>
        <p:txBody>
          <a:bodyPr>
            <a:normAutofit fontScale="85000"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8.Sponsorluğun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Hedefleri </a:t>
            </a:r>
            <a:endParaRPr lang="tr-TR" sz="32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Sponsorluk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Hedef Kitle</a:t>
            </a:r>
            <a:endParaRPr lang="tr-TR" sz="32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Sponsorluk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işletmelerin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hedeflerine daha kolay ulaşmasını sağlayan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etkili bir iletişim aracıdır.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 kitleye yönelik olsa da, </a:t>
            </a:r>
            <a:r>
              <a:rPr lang="tr-TR" sz="32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paydaşlar, politikacılar, ortaklar, hükümetler, çalışanlar, toplum liderleri ve destek sağlayıcılar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üzerinde de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doğrudan veya dolaylı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olarak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olumlu etki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yaratır.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Sponsorluk faaliyetlerinin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temel amacı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 farkındalığını artırmak ve markaya yönelik olumlu bir tutum</a:t>
            </a:r>
            <a:r>
              <a:rPr lang="tr-TR" sz="32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oluşturmak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tır.</a:t>
            </a:r>
          </a:p>
        </p:txBody>
      </p:sp>
    </p:spTree>
    <p:extLst>
      <p:ext uri="{BB962C8B-B14F-4D97-AF65-F5344CB8AC3E}">
        <p14:creationId xmlns:p14="http://schemas.microsoft.com/office/powerpoint/2010/main" val="3658785651"/>
      </p:ext>
    </p:extLst>
  </p:cSld>
  <p:clrMapOvr>
    <a:masterClrMapping/>
  </p:clrMapOvr>
</p:sld>
</file>

<file path=ppt/theme/theme1.xml><?xml version="1.0" encoding="utf-8"?>
<a:theme xmlns:a="http://schemas.openxmlformats.org/drawingml/2006/main" name="Uçak İzi">
  <a:themeElements>
    <a:clrScheme name="Uçak İzi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Uçak İzi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çak İzi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TM04033937[[fn=Uçak İzi]]</Template>
  <TotalTime>1946</TotalTime>
  <Words>1220</Words>
  <Application>Microsoft Office PowerPoint</Application>
  <PresentationFormat>Geniş ekran</PresentationFormat>
  <Paragraphs>125</Paragraphs>
  <Slides>37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37</vt:i4>
      </vt:variant>
    </vt:vector>
  </HeadingPairs>
  <TitlesOfParts>
    <vt:vector size="42" baseType="lpstr">
      <vt:lpstr>Arial</vt:lpstr>
      <vt:lpstr>Calibri</vt:lpstr>
      <vt:lpstr>Century Gothic</vt:lpstr>
      <vt:lpstr>Times New Roman</vt:lpstr>
      <vt:lpstr>Uçak İzi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 II   DERSİN İŞLENİŞİ KONULAR</dc:title>
  <dc:creator>erhan çitil</dc:creator>
  <cp:lastModifiedBy>erhan çitil</cp:lastModifiedBy>
  <cp:revision>297</cp:revision>
  <dcterms:created xsi:type="dcterms:W3CDTF">2025-02-10T12:53:37Z</dcterms:created>
  <dcterms:modified xsi:type="dcterms:W3CDTF">2025-03-20T02:29:07Z</dcterms:modified>
</cp:coreProperties>
</file>