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4294967295 Dikdörtgen"/>
          <p:cNvSpPr/>
          <p:nvPr/>
        </p:nvSpPr>
        <p:spPr>
          <a:xfrm>
            <a:off x="1584000" y="648000"/>
            <a:ext cx="6469560" cy="25887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4294967295 Dikdörtgen"/>
          <p:cNvSpPr/>
          <p:nvPr/>
        </p:nvSpPr>
        <p:spPr>
          <a:xfrm>
            <a:off x="4104000" y="4896000"/>
            <a:ext cx="4381920" cy="33624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4EDE0075-CFFA-420B-A4E1-2CE601A51566}"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1 Yuvarlatılmış Dikdörtgen"/>
          <p:cNvSpPr/>
          <p:nvPr/>
        </p:nvSpPr>
        <p:spPr>
          <a:xfrm>
            <a:off x="25920" y="4628880"/>
            <a:ext cx="6109920" cy="792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5760" bIns="5760" anchor="ctr">
            <a:noAutofit/>
          </a:bodyPr>
          <a:p>
            <a:pPr>
              <a:lnSpc>
                <a:spcPct val="100000"/>
              </a:lnSpc>
            </a:pPr>
            <a:endParaRPr b="0" lang="tr-TR" sz="1800" spc="-1" strike="noStrike">
              <a:solidFill>
                <a:srgbClr val="000000"/>
              </a:solidFill>
              <a:latin typeface="Arial"/>
              <a:ea typeface="DejaVu Sans"/>
            </a:endParaRPr>
          </a:p>
        </p:txBody>
      </p:sp>
      <p:sp>
        <p:nvSpPr>
          <p:cNvPr id="3" name="2 Yuvarlatılmış Dikdörtgen"/>
          <p:cNvSpPr/>
          <p:nvPr/>
        </p:nvSpPr>
        <p:spPr>
          <a:xfrm>
            <a:off x="3859200" y="5324400"/>
            <a:ext cx="623016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 name="3 Serbest Form"/>
          <p:cNvSpPr/>
          <p:nvPr/>
        </p:nvSpPr>
        <p:spPr>
          <a:xfrm>
            <a:off x="4044960" y="4944960"/>
            <a:ext cx="360" cy="477360"/>
          </a:xfrm>
          <a:custGeom>
            <a:avLst/>
            <a:gdLst>
              <a:gd name="textAreaLeft" fmla="*/ 552960 w 360"/>
              <a:gd name="textAreaRight" fmla="*/ 3133440 w 360"/>
              <a:gd name="textAreaTop" fmla="*/ 1080 h 477360"/>
              <a:gd name="textAreaBottom" fmla="*/ 486360 h 47736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4294967295 Dikdörtgen"/>
          <p:cNvSpPr/>
          <p:nvPr/>
        </p:nvSpPr>
        <p:spPr>
          <a:xfrm>
            <a:off x="1584000" y="648000"/>
            <a:ext cx="6469560" cy="258876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4294967295 Dikdörtgen"/>
          <p:cNvSpPr/>
          <p:nvPr/>
        </p:nvSpPr>
        <p:spPr>
          <a:xfrm>
            <a:off x="4104000" y="4896000"/>
            <a:ext cx="4381920" cy="33624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B8FB3FCE-9C9C-4963-B101-4034AEFC3F1F}"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1 Yuvarlatılmış Dikdörtgen"/>
          <p:cNvSpPr/>
          <p:nvPr/>
        </p:nvSpPr>
        <p:spPr>
          <a:xfrm>
            <a:off x="25920" y="4628880"/>
            <a:ext cx="6109920" cy="792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5760" bIns="5760" anchor="ctr">
            <a:noAutofit/>
          </a:bodyPr>
          <a:p>
            <a:pPr>
              <a:lnSpc>
                <a:spcPct val="100000"/>
              </a:lnSpc>
            </a:pPr>
            <a:endParaRPr b="0" lang="tr-TR" sz="1800" spc="-1" strike="noStrike">
              <a:solidFill>
                <a:srgbClr val="000000"/>
              </a:solidFill>
              <a:latin typeface="Arial"/>
              <a:ea typeface="DejaVu Sans"/>
            </a:endParaRPr>
          </a:p>
        </p:txBody>
      </p:sp>
      <p:sp>
        <p:nvSpPr>
          <p:cNvPr id="46" name="2 Yuvarlatılmış Dikdörtgen"/>
          <p:cNvSpPr/>
          <p:nvPr/>
        </p:nvSpPr>
        <p:spPr>
          <a:xfrm>
            <a:off x="3859200" y="5324400"/>
            <a:ext cx="6230160" cy="3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720" bIns="720" anchor="ctr">
            <a:noAutofit/>
          </a:bodyPr>
          <a:p>
            <a:pPr>
              <a:lnSpc>
                <a:spcPct val="100000"/>
              </a:lnSpc>
            </a:pPr>
            <a:endParaRPr b="0" lang="tr-TR" sz="1800" spc="-1" strike="noStrike">
              <a:solidFill>
                <a:srgbClr val="000000"/>
              </a:solidFill>
              <a:latin typeface="Arial"/>
              <a:ea typeface="DejaVu Sans"/>
            </a:endParaRPr>
          </a:p>
        </p:txBody>
      </p:sp>
      <p:sp>
        <p:nvSpPr>
          <p:cNvPr id="47" name="3 Serbest Form"/>
          <p:cNvSpPr/>
          <p:nvPr/>
        </p:nvSpPr>
        <p:spPr>
          <a:xfrm>
            <a:off x="4044960" y="4944960"/>
            <a:ext cx="360" cy="477360"/>
          </a:xfrm>
          <a:custGeom>
            <a:avLst/>
            <a:gdLst>
              <a:gd name="textAreaLeft" fmla="*/ 552960 w 360"/>
              <a:gd name="textAreaRight" fmla="*/ 3133440 w 360"/>
              <a:gd name="textAreaTop" fmla="*/ 1080 h 477360"/>
              <a:gd name="textAreaBottom" fmla="*/ 486360 h 47736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78120"/>
            <a:ext cx="8989920" cy="648360"/>
          </a:xfrm>
          <a:prstGeom prst="rect">
            <a:avLst/>
          </a:prstGeom>
          <a:noFill/>
          <a:ln w="0">
            <a:noFill/>
          </a:ln>
        </p:spPr>
        <p:txBody>
          <a:bodyPr lIns="0" rIns="0" tIns="0" bIns="0" anchor="ctr">
            <a:noAutofit/>
          </a:bodyPr>
          <a:p>
            <a:pPr indent="0" algn="ctr">
              <a:lnSpc>
                <a:spcPct val="100000"/>
              </a:lnSpc>
              <a:buNone/>
              <a:tabLst>
                <a:tab algn="l" pos="0"/>
              </a:tabLst>
            </a:pPr>
            <a:r>
              <a:rPr b="0" lang="tr-TR" sz="3600" spc="-1" strike="noStrike">
                <a:solidFill>
                  <a:srgbClr val="ffffff"/>
                </a:solidFill>
                <a:latin typeface="Arial"/>
                <a:ea typeface="Microsoft YaHei"/>
              </a:rPr>
              <a:t> </a:t>
            </a:r>
            <a:r>
              <a:rPr b="0" lang="tr-TR" sz="3600" spc="-1" strike="noStrike">
                <a:solidFill>
                  <a:srgbClr val="ffffff"/>
                </a:solidFill>
                <a:latin typeface="Arial"/>
                <a:ea typeface="Microsoft YaHei"/>
              </a:rPr>
              <a:t>SOSYAL</a:t>
            </a:r>
            <a:r>
              <a:rPr b="0" lang="tr-TR" sz="1700" spc="-1" strike="noStrike">
                <a:solidFill>
                  <a:srgbClr val="ffffff"/>
                </a:solidFill>
                <a:latin typeface="Arial"/>
                <a:ea typeface="Microsoft YaHei"/>
              </a:rPr>
              <a:t> </a:t>
            </a:r>
            <a:r>
              <a:rPr b="0" lang="tr-TR" sz="3600" spc="-1" strike="noStrike">
                <a:solidFill>
                  <a:srgbClr val="ffffff"/>
                </a:solidFill>
                <a:latin typeface="Arial"/>
                <a:ea typeface="Microsoft YaHei"/>
              </a:rPr>
              <a:t>SPONSORLUK </a:t>
            </a:r>
            <a:endParaRPr b="0" lang="tr-TR" sz="3600" spc="-1" strike="noStrike">
              <a:solidFill>
                <a:srgbClr val="ffffff"/>
              </a:solidFill>
              <a:latin typeface="Arial"/>
            </a:endParaRPr>
          </a:p>
        </p:txBody>
      </p:sp>
      <p:sp>
        <p:nvSpPr>
          <p:cNvPr id="87" name="PlaceHolder 2"/>
          <p:cNvSpPr>
            <a:spLocks noGrp="1"/>
          </p:cNvSpPr>
          <p:nvPr>
            <p:ph/>
          </p:nvPr>
        </p:nvSpPr>
        <p:spPr>
          <a:xfrm>
            <a:off x="368280" y="863640"/>
            <a:ext cx="8969040" cy="440496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Bir Sosyal Sorumluluk Aracı Olarak </a:t>
            </a:r>
            <a:r>
              <a:rPr b="0" lang="tr-TR" sz="1700" spc="-1" strike="noStrike">
                <a:solidFill>
                  <a:srgbClr val="ffff00"/>
                </a:solidFill>
                <a:latin typeface="Arial"/>
              </a:rPr>
              <a:t>Sosyal Sponsorluk</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ff"/>
                </a:solidFill>
                <a:latin typeface="Arial"/>
              </a:rPr>
              <a:t>Sosyal Sponsorluk</a:t>
            </a:r>
            <a:r>
              <a:rPr b="0" lang="tr-TR" sz="1700" spc="-1" strike="noStrike">
                <a:solidFill>
                  <a:srgbClr val="ffff00"/>
                </a:solidFill>
                <a:latin typeface="Arial"/>
              </a:rPr>
              <a:t> Biçimleri ve Kategorileri</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00"/>
                </a:solidFill>
                <a:latin typeface="Arial"/>
              </a:rPr>
              <a:t>Sağlık</a:t>
            </a:r>
            <a:r>
              <a:rPr b="0" lang="tr-TR" sz="1700" spc="-1" strike="noStrike">
                <a:solidFill>
                  <a:srgbClr val="ffffff"/>
                </a:solidFill>
                <a:latin typeface="Arial"/>
              </a:rPr>
              <a:t> sponsorluğu</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00"/>
                </a:solidFill>
                <a:latin typeface="Arial"/>
              </a:rPr>
              <a:t>Eğitim</a:t>
            </a:r>
            <a:r>
              <a:rPr b="0" lang="tr-TR" sz="1700" spc="-1" strike="noStrike">
                <a:solidFill>
                  <a:srgbClr val="ffffff"/>
                </a:solidFill>
                <a:latin typeface="Arial"/>
              </a:rPr>
              <a:t> sponsorluğu</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00"/>
                </a:solidFill>
                <a:latin typeface="Arial"/>
              </a:rPr>
              <a:t>Çevre</a:t>
            </a:r>
            <a:r>
              <a:rPr b="0" lang="tr-TR" sz="1700" spc="-1" strike="noStrike">
                <a:solidFill>
                  <a:srgbClr val="ffffff"/>
                </a:solidFill>
                <a:latin typeface="Arial"/>
              </a:rPr>
              <a:t> sponsorluğu</a:t>
            </a:r>
            <a:endParaRPr b="0" lang="tr-TR" sz="1700" spc="-1" strike="noStrike">
              <a:solidFill>
                <a:srgbClr val="ffffff"/>
              </a:solidFill>
              <a:latin typeface="Arial"/>
            </a:endParaRPr>
          </a:p>
          <a:p>
            <a:pPr indent="0">
              <a:lnSpc>
                <a:spcPct val="100000"/>
              </a:lnSpc>
              <a:spcBef>
                <a:spcPts val="1417"/>
              </a:spcBef>
              <a:buNone/>
              <a:tabLst>
                <a:tab algn="l" pos="0"/>
              </a:tabLst>
            </a:pPr>
            <a:r>
              <a:rPr b="0" lang="tr-TR" sz="1700" spc="-1" strike="noStrike">
                <a:solidFill>
                  <a:srgbClr val="ffffff"/>
                </a:solidFill>
                <a:latin typeface="Arial"/>
              </a:rPr>
              <a:t>• </a:t>
            </a:r>
            <a:r>
              <a:rPr b="0" lang="tr-TR" sz="1700" spc="-1" strike="noStrike">
                <a:solidFill>
                  <a:srgbClr val="ffff00"/>
                </a:solidFill>
                <a:latin typeface="Arial"/>
              </a:rPr>
              <a:t>Macera-seyahat</a:t>
            </a:r>
            <a:r>
              <a:rPr b="0" lang="tr-TR" sz="1700" spc="-1" strike="noStrike">
                <a:solidFill>
                  <a:srgbClr val="ffffff"/>
                </a:solidFill>
                <a:latin typeface="Arial"/>
              </a:rPr>
              <a:t> sponsorluğu  </a:t>
            </a: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a:p>
            <a:pPr indent="0">
              <a:lnSpc>
                <a:spcPct val="100000"/>
              </a:lnSpc>
              <a:spcBef>
                <a:spcPts val="1417"/>
              </a:spcBef>
              <a:buNone/>
              <a:tabLst>
                <a:tab algn="l" pos="0"/>
              </a:tabLst>
            </a:pPr>
            <a:endParaRPr b="0" lang="tr-TR" sz="17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Sosyal sorumluluk anlayışının yapısal karakteri sosyal sponsorluk ile olan ilişkisini açık bir şekilde ortaya koymaktadır.</a:t>
            </a:r>
            <a:r>
              <a:rPr b="0" lang="tr-TR" sz="2400" spc="-1" strike="noStrike">
                <a:solidFill>
                  <a:srgbClr val="ffffff"/>
                </a:solidFill>
                <a:latin typeface="Arial"/>
              </a:rPr>
              <a:t> </a:t>
            </a:r>
            <a:r>
              <a:rPr b="0" lang="tr-TR" sz="2400" spc="-1" strike="noStrike">
                <a:solidFill>
                  <a:srgbClr val="ffff00"/>
                </a:solidFill>
                <a:latin typeface="Arial"/>
              </a:rPr>
              <a:t>Kuruluşların sosyal sorumluluk faaliyetlerinin</a:t>
            </a:r>
            <a:r>
              <a:rPr b="0" lang="tr-TR" sz="2400" spc="-1" strike="noStrike">
                <a:solidFill>
                  <a:srgbClr val="ffffff"/>
                </a:solidFill>
                <a:latin typeface="Arial"/>
              </a:rPr>
              <a:t> </a:t>
            </a:r>
            <a:r>
              <a:rPr b="0" lang="tr-TR" sz="2400" spc="-1" strike="noStrike" u="sng">
                <a:solidFill>
                  <a:srgbClr val="ffff00"/>
                </a:solidFill>
                <a:uFillTx/>
                <a:latin typeface="Arial"/>
              </a:rPr>
              <a:t>ekonomik, yasal, etik ve gönüllü sorumluluk</a:t>
            </a:r>
            <a:r>
              <a:rPr b="0" lang="tr-TR" sz="2400" spc="-1" strike="noStrike">
                <a:solidFill>
                  <a:srgbClr val="ffff00"/>
                </a:solidFill>
                <a:latin typeface="Arial"/>
              </a:rPr>
              <a:t> olmak üzere </a:t>
            </a:r>
            <a:r>
              <a:rPr b="0" lang="tr-TR" sz="2400" spc="-1" strike="noStrike" u="sng">
                <a:solidFill>
                  <a:srgbClr val="ffff00"/>
                </a:solidFill>
                <a:uFillTx/>
                <a:latin typeface="Arial"/>
              </a:rPr>
              <a:t>dört aşamalı</a:t>
            </a:r>
            <a:r>
              <a:rPr b="0" lang="tr-TR" sz="2400" spc="-1" strike="noStrike">
                <a:solidFill>
                  <a:srgbClr val="ffff00"/>
                </a:solidFill>
                <a:latin typeface="Arial"/>
              </a:rPr>
              <a:t> bir yapı arz ettiğini ileri sürmektedir.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pic>
        <p:nvPicPr>
          <p:cNvPr id="99" name="" descr=""/>
          <p:cNvPicPr/>
          <p:nvPr/>
        </p:nvPicPr>
        <p:blipFill>
          <a:blip r:embed="rId1"/>
          <a:stretch/>
        </p:blipFill>
        <p:spPr>
          <a:xfrm>
            <a:off x="1247760" y="231120"/>
            <a:ext cx="7320240" cy="4203360"/>
          </a:xfrm>
          <a:prstGeom prst="rect">
            <a:avLst/>
          </a:prstGeom>
          <a:ln w="0">
            <a:noFill/>
          </a:ln>
        </p:spPr>
      </p:pic>
      <p:pic>
        <p:nvPicPr>
          <p:cNvPr id="100" name="" descr=""/>
          <p:cNvPicPr/>
          <p:nvPr/>
        </p:nvPicPr>
        <p:blipFill>
          <a:blip r:embed="rId2"/>
          <a:stretch/>
        </p:blipFill>
        <p:spPr>
          <a:xfrm>
            <a:off x="2609640" y="4434840"/>
            <a:ext cx="4752720" cy="38340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Kuruluşlar toplumun</a:t>
            </a:r>
            <a:r>
              <a:rPr b="0" lang="tr-TR" sz="2400" spc="-1" strike="noStrike">
                <a:solidFill>
                  <a:srgbClr val="ffffff"/>
                </a:solidFill>
                <a:latin typeface="Arial"/>
              </a:rPr>
              <a:t> </a:t>
            </a:r>
            <a:r>
              <a:rPr b="0" lang="tr-TR" sz="2400" spc="-1" strike="noStrike" u="sng">
                <a:solidFill>
                  <a:srgbClr val="ffff00"/>
                </a:solidFill>
                <a:uFillTx/>
                <a:latin typeface="Arial"/>
              </a:rPr>
              <a:t>“iyi bir kurumsal vatandaş”</a:t>
            </a:r>
            <a:r>
              <a:rPr b="0" lang="tr-TR" sz="2400" spc="-1" strike="noStrike">
                <a:solidFill>
                  <a:srgbClr val="ffffff"/>
                </a:solidFill>
                <a:latin typeface="Arial"/>
              </a:rPr>
              <a:t> </a:t>
            </a:r>
            <a:r>
              <a:rPr b="0" lang="tr-TR" sz="2400" spc="-1" strike="noStrike" u="sng">
                <a:solidFill>
                  <a:srgbClr val="ffff00"/>
                </a:solidFill>
                <a:uFillTx/>
                <a:latin typeface="Arial"/>
              </a:rPr>
              <a:t>çerçevesindeki beklentilerini</a:t>
            </a:r>
            <a:r>
              <a:rPr b="0" lang="tr-TR" sz="2400" spc="-1" strike="noStrike">
                <a:solidFill>
                  <a:srgbClr val="ffffff"/>
                </a:solidFill>
                <a:latin typeface="Arial"/>
              </a:rPr>
              <a:t> </a:t>
            </a:r>
            <a:r>
              <a:rPr b="0" lang="tr-TR" sz="2400" spc="-1" strike="noStrike" u="sng">
                <a:solidFill>
                  <a:srgbClr val="ffff00"/>
                </a:solidFill>
                <a:uFillTx/>
                <a:latin typeface="Arial"/>
              </a:rPr>
              <a:t>yaşam kalitesinin iyileştirilmesi, kültürel ve sanatsal alanın geliştirilmesi</a:t>
            </a:r>
            <a:r>
              <a:rPr b="0" lang="tr-TR" sz="2400" spc="-1" strike="noStrike">
                <a:solidFill>
                  <a:srgbClr val="ffffff"/>
                </a:solidFill>
                <a:latin typeface="Arial"/>
              </a:rPr>
              <a:t> </a:t>
            </a:r>
            <a:r>
              <a:rPr b="0" lang="tr-TR" sz="2400" spc="-1" strike="noStrike" u="sng">
                <a:solidFill>
                  <a:srgbClr val="ffff00"/>
                </a:solidFill>
                <a:uFillTx/>
                <a:latin typeface="Arial"/>
              </a:rPr>
              <a:t>gibi alanlarda</a:t>
            </a:r>
            <a:r>
              <a:rPr b="0" lang="tr-TR" sz="2400" spc="-1" strike="noStrike">
                <a:solidFill>
                  <a:srgbClr val="ffffff"/>
                </a:solidFill>
                <a:latin typeface="Arial"/>
              </a:rPr>
              <a:t> </a:t>
            </a:r>
            <a:r>
              <a:rPr b="0" lang="tr-TR" sz="2400" spc="-1" strike="noStrike" u="sng">
                <a:solidFill>
                  <a:srgbClr val="ffff00"/>
                </a:solidFill>
                <a:uFillTx/>
                <a:latin typeface="Arial"/>
              </a:rPr>
              <a:t>destek vererek karşılamaya çalışmaktadırlar.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Kurumsal hayırseverlik,</a:t>
            </a:r>
            <a:r>
              <a:rPr b="0" lang="tr-TR" sz="2400" spc="-1" strike="noStrike">
                <a:solidFill>
                  <a:srgbClr val="ffffff"/>
                </a:solidFill>
                <a:latin typeface="Arial"/>
              </a:rPr>
              <a:t> </a:t>
            </a:r>
            <a:r>
              <a:rPr b="0" lang="tr-TR" sz="2400" spc="-1" strike="noStrike" u="sng">
                <a:solidFill>
                  <a:srgbClr val="ffff00"/>
                </a:solidFill>
                <a:uFillTx/>
                <a:latin typeface="Arial"/>
              </a:rPr>
              <a:t>kuruluşların belli bir hayır kuruluşuna veya sosyal bir konu ile ilgili projelere ayni veya nakdî olarak doğrudan katkıda bulunmalarıdır.</a:t>
            </a:r>
            <a:r>
              <a:rPr b="0" lang="tr-TR" sz="2400" spc="-1" strike="noStrike">
                <a:solidFill>
                  <a:srgbClr val="ffffff"/>
                </a:solidFill>
                <a:latin typeface="Arial"/>
              </a:rPr>
              <a:t> </a:t>
            </a:r>
            <a:r>
              <a:rPr b="0" lang="tr-TR" sz="2400" spc="-1" strike="noStrike" u="sng">
                <a:solidFill>
                  <a:srgbClr val="ffff00"/>
                </a:solidFill>
                <a:uFillTx/>
                <a:latin typeface="Arial"/>
              </a:rPr>
              <a:t>Kurumsal hayırseverlik en yaygın sosyal girişim türüdür.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Kuruluşlar, bu tür girişimlere </a:t>
            </a:r>
            <a:r>
              <a:rPr b="0" lang="tr-TR" sz="2400" spc="-1" strike="noStrike" u="sng">
                <a:solidFill>
                  <a:srgbClr val="ffff00"/>
                </a:solidFill>
                <a:uFillTx/>
                <a:latin typeface="Arial"/>
              </a:rPr>
              <a:t>nakit para yardımı veya bağış, reklam ve tanıtım ücretlerini karşılama, teknik uzmanlık hizmeti verme, ücretsiz ürün sağlama (bilgisayar ve yazıcı vb.) ve sponsor olma</a:t>
            </a:r>
            <a:r>
              <a:rPr b="0" lang="tr-TR" sz="2400" spc="-1" strike="noStrike">
                <a:solidFill>
                  <a:srgbClr val="ffff00"/>
                </a:solidFill>
                <a:latin typeface="Arial"/>
              </a:rPr>
              <a:t> gibi çeşitli şekillerde </a:t>
            </a:r>
            <a:r>
              <a:rPr b="0" lang="tr-TR" sz="2400" spc="-1" strike="noStrike" u="sng">
                <a:solidFill>
                  <a:srgbClr val="ffff00"/>
                </a:solidFill>
                <a:uFillTx/>
                <a:latin typeface="Arial"/>
              </a:rPr>
              <a:t>destek sağlamaktadırlar.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Kuruluşların</a:t>
            </a:r>
            <a:r>
              <a:rPr b="0" lang="tr-TR" sz="2400" spc="-1" strike="noStrike">
                <a:solidFill>
                  <a:srgbClr val="ffffff"/>
                </a:solidFill>
                <a:latin typeface="Arial"/>
              </a:rPr>
              <a:t> </a:t>
            </a:r>
            <a:r>
              <a:rPr b="0" lang="tr-TR" sz="2400" spc="-1" strike="noStrike">
                <a:solidFill>
                  <a:srgbClr val="ffff00"/>
                </a:solidFill>
                <a:latin typeface="Arial"/>
              </a:rPr>
              <a:t>gönüllü sorumluluk alanında yürütülen </a:t>
            </a:r>
            <a:r>
              <a:rPr b="0" lang="tr-TR" sz="2400" spc="-1" strike="noStrike" u="sng">
                <a:solidFill>
                  <a:srgbClr val="ffff00"/>
                </a:solidFill>
                <a:uFillTx/>
                <a:latin typeface="Arial"/>
              </a:rPr>
              <a:t>sosyal sorumluluk girişimlerine destek olmak amacıyla yapmış oldukları sponsorluk çalışmaları “sosyal sponsorluk”</a:t>
            </a:r>
            <a:r>
              <a:rPr b="0" lang="tr-TR" sz="2400" spc="-1" strike="noStrike">
                <a:solidFill>
                  <a:srgbClr val="ffff00"/>
                </a:solidFill>
                <a:latin typeface="Arial"/>
              </a:rPr>
              <a:t> olarak adlandırılmaktadır.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SOSYAL SPONSORLUK BİÇİMLERİ VE KATEGORİLERİ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Sosyal sorumluluk anlayışının bir yansıması olarak ortaya çıkan </a:t>
            </a:r>
            <a:r>
              <a:rPr b="0" lang="tr-TR" sz="2400" spc="-1" strike="noStrike" u="sng">
                <a:solidFill>
                  <a:srgbClr val="ffff00"/>
                </a:solidFill>
                <a:uFillTx/>
                <a:latin typeface="Arial"/>
              </a:rPr>
              <a:t>sosyal sponsorluk çalışmaları çeşitli şekillerde uygulanabilmektedir.</a:t>
            </a:r>
            <a:r>
              <a:rPr b="0" lang="tr-TR" sz="2400" spc="-1" strike="noStrike">
                <a:solidFill>
                  <a:srgbClr val="ffffff"/>
                </a:solidFill>
                <a:latin typeface="Arial"/>
              </a:rPr>
              <a:t> </a:t>
            </a:r>
            <a:r>
              <a:rPr b="0" lang="tr-TR" sz="2400" spc="-1" strike="noStrike">
                <a:solidFill>
                  <a:srgbClr val="ffff00"/>
                </a:solidFill>
                <a:latin typeface="Arial"/>
              </a:rPr>
              <a:t>Sosyal sponsorluğun en yaygın uygulanış biçimi</a:t>
            </a:r>
            <a:r>
              <a:rPr b="0" lang="tr-TR" sz="2400" spc="-1" strike="noStrike">
                <a:solidFill>
                  <a:srgbClr val="ffffff"/>
                </a:solidFill>
                <a:latin typeface="Arial"/>
              </a:rPr>
              <a:t> </a:t>
            </a:r>
            <a:r>
              <a:rPr b="0" lang="tr-TR" sz="2400" spc="-1" strike="noStrike" u="sng">
                <a:solidFill>
                  <a:srgbClr val="ffff00"/>
                </a:solidFill>
                <a:uFillTx/>
                <a:latin typeface="Arial"/>
              </a:rPr>
              <a:t>belli bir sosyal konuyla ilgili projelere doğrudan maddi destek sağlamaktır.</a:t>
            </a:r>
            <a:endParaRPr b="0" lang="tr-TR" sz="2400" spc="-1" strike="noStrike">
              <a:solidFill>
                <a:srgbClr val="ffffff"/>
              </a:solidFill>
              <a:latin typeface="Arial"/>
            </a:endParaRPr>
          </a:p>
          <a:p>
            <a:pPr indent="0" algn="ctr">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Kuruluşlar</a:t>
            </a:r>
            <a:r>
              <a:rPr b="0" lang="tr-TR" sz="2400" spc="-1" strike="noStrike">
                <a:solidFill>
                  <a:srgbClr val="ffffff"/>
                </a:solidFill>
                <a:latin typeface="Arial"/>
              </a:rPr>
              <a:t> kimi zaman </a:t>
            </a:r>
            <a:r>
              <a:rPr b="0" lang="tr-TR" sz="2400" spc="-1" strike="noStrike">
                <a:solidFill>
                  <a:srgbClr val="ffff00"/>
                </a:solidFill>
                <a:latin typeface="Arial"/>
              </a:rPr>
              <a:t>bir sivil toplum kuruluşu tarafından yürütülen projelere</a:t>
            </a:r>
            <a:r>
              <a:rPr b="0" lang="tr-TR" sz="2400" spc="-1" strike="noStrike">
                <a:solidFill>
                  <a:srgbClr val="ffffff"/>
                </a:solidFill>
                <a:latin typeface="Arial"/>
              </a:rPr>
              <a:t> sadece </a:t>
            </a:r>
            <a:r>
              <a:rPr b="0" lang="tr-TR" sz="2400" spc="-1" strike="noStrike" u="sng">
                <a:solidFill>
                  <a:srgbClr val="ffff00"/>
                </a:solidFill>
                <a:uFillTx/>
                <a:latin typeface="Arial"/>
              </a:rPr>
              <a:t>maddi yardım veya yer, araç-gereç temini şeklinde destek olurken</a:t>
            </a:r>
            <a:r>
              <a:rPr b="0" lang="tr-TR" sz="2400" spc="-1" strike="noStrike">
                <a:solidFill>
                  <a:srgbClr val="ffffff"/>
                </a:solidFill>
                <a:latin typeface="Arial"/>
              </a:rPr>
              <a:t> </a:t>
            </a:r>
            <a:r>
              <a:rPr b="0" lang="tr-TR" sz="2400" spc="-1" strike="noStrike">
                <a:solidFill>
                  <a:srgbClr val="ffff00"/>
                </a:solidFill>
                <a:latin typeface="Arial"/>
              </a:rPr>
              <a:t>kimi zaman ise </a:t>
            </a:r>
            <a:r>
              <a:rPr b="0" lang="tr-TR" sz="2400" spc="-1" strike="noStrike" u="sng">
                <a:solidFill>
                  <a:srgbClr val="ffff00"/>
                </a:solidFill>
                <a:uFillTx/>
                <a:latin typeface="Arial"/>
              </a:rPr>
              <a:t>projeler ortaklaşa yürütülür.</a:t>
            </a:r>
            <a:r>
              <a:rPr b="0" lang="tr-TR" sz="2400" spc="-1" strike="noStrike">
                <a:solidFill>
                  <a:srgbClr val="ffffff"/>
                </a:solidFill>
                <a:latin typeface="Arial"/>
              </a:rPr>
              <a:t> Bazı durumlarda ise kuruluşlar doğrudan kendi kurdukları </a:t>
            </a:r>
            <a:r>
              <a:rPr b="0" lang="tr-TR" sz="2400" spc="-1" strike="noStrike" u="sng">
                <a:solidFill>
                  <a:srgbClr val="ffff00"/>
                </a:solidFill>
                <a:uFillTx/>
                <a:latin typeface="Arial"/>
              </a:rPr>
              <a:t>vakıflar</a:t>
            </a:r>
            <a:r>
              <a:rPr b="0" lang="tr-TR" sz="2400" spc="-1" strike="noStrike">
                <a:solidFill>
                  <a:srgbClr val="ffffff"/>
                </a:solidFill>
                <a:latin typeface="Arial"/>
              </a:rPr>
              <a:t> aracılığıyla sosyal sponsorluk çalışmalarında bulunurlar.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Sağlık Sponsorluğu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u="sng">
                <a:solidFill>
                  <a:srgbClr val="ffff00"/>
                </a:solidFill>
                <a:uFillTx/>
                <a:latin typeface="Arial"/>
              </a:rPr>
              <a:t>Sağlık sponsorluğu, sağlıkla ilgili projeleri, kuruluşları ve kişileri destekleme, sağlık politikalarının ve çevresel değişikliklerin uygulanması yönünde talep yaratmak için destek sağlama olarak tanımlanabilir.</a:t>
            </a:r>
            <a:endParaRPr b="0" lang="tr-TR" sz="2400" spc="-1" strike="noStrike">
              <a:solidFill>
                <a:srgbClr val="ffffff"/>
              </a:solidFill>
              <a:latin typeface="Arial"/>
            </a:endParaRPr>
          </a:p>
          <a:p>
            <a:pPr indent="0" algn="ctr">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Sağlık sponsorluğu</a:t>
            </a:r>
            <a:r>
              <a:rPr b="0" lang="tr-TR" sz="2400" spc="-1" strike="noStrike">
                <a:solidFill>
                  <a:srgbClr val="ffff00"/>
                </a:solidFill>
                <a:latin typeface="Arial"/>
              </a:rPr>
              <a:t> </a:t>
            </a:r>
            <a:r>
              <a:rPr b="0" lang="tr-TR" sz="2400" spc="-1" strike="noStrike" u="sng">
                <a:solidFill>
                  <a:srgbClr val="ffff00"/>
                </a:solidFill>
                <a:uFillTx/>
                <a:latin typeface="Arial"/>
              </a:rPr>
              <a:t>hastanelerin ve kliniklerin desteklenmesi, AIDS, hava kirliliği veya radyoaktif kirlilik gibi çeşitli hastalıkların önlenmesi konusunda halkın bilgilendirilmesi, sağlık alanındaki çeşitli sivil toplum kuruluşlarına destek sağlanması ve sağlıkla ilgili eğitim projelerine ve kişilere yardımda bulunulması şeklinde ortaya çıkmaktadır.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BİR SOSYAL SORUMLULUK ARACI OLARAK SOSYAL </a:t>
            </a:r>
            <a:endParaRPr b="0" lang="tr-TR" sz="2400" spc="-1" strike="noStrike">
              <a:solidFill>
                <a:srgbClr val="ffffff"/>
              </a:solidFill>
              <a:latin typeface="Arial"/>
            </a:endParaRPr>
          </a:p>
          <a:p>
            <a:pPr indent="0" algn="ctr">
              <a:lnSpc>
                <a:spcPct val="100000"/>
              </a:lnSpc>
              <a:spcBef>
                <a:spcPts val="1417"/>
              </a:spcBef>
              <a:buNone/>
              <a:tabLst>
                <a:tab algn="l" pos="0"/>
              </a:tabLst>
            </a:pPr>
            <a:r>
              <a:rPr b="0" lang="tr-TR" sz="2400" spc="-1" strike="noStrike">
                <a:solidFill>
                  <a:srgbClr val="ffff00"/>
                </a:solidFill>
                <a:latin typeface="Arial"/>
              </a:rPr>
              <a:t>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Sosyal sponsorluğun temelinde </a:t>
            </a:r>
            <a:r>
              <a:rPr b="0" lang="tr-TR" sz="2400" spc="-1" strike="noStrike" u="sng">
                <a:solidFill>
                  <a:srgbClr val="ffff00"/>
                </a:solidFill>
                <a:uFillTx/>
                <a:latin typeface="Arial"/>
              </a:rPr>
              <a:t>sosyal sorumluluk anlayışı</a:t>
            </a:r>
            <a:r>
              <a:rPr b="0" lang="tr-TR" sz="2400" spc="-1" strike="noStrike">
                <a:solidFill>
                  <a:srgbClr val="ffff00"/>
                </a:solidFill>
                <a:latin typeface="Arial"/>
              </a:rPr>
              <a:t> bulunmaktadır.</a:t>
            </a:r>
            <a:r>
              <a:rPr b="0" lang="tr-TR" sz="2400" spc="-1" strike="noStrike">
                <a:solidFill>
                  <a:srgbClr val="ffffff"/>
                </a:solidFill>
                <a:latin typeface="Arial"/>
              </a:rPr>
              <a:t>Nitekim </a:t>
            </a:r>
            <a:r>
              <a:rPr b="0" lang="tr-TR" sz="2400" spc="-1" strike="noStrike" u="sng">
                <a:solidFill>
                  <a:srgbClr val="ffff00"/>
                </a:solidFill>
                <a:uFillTx/>
                <a:latin typeface="Arial"/>
              </a:rPr>
              <a:t>kuruluşlar toplumun bir parçası olarak sosyal katılıma verdikleri önemi ve sosyal sorumluluk bilincine sahip olduklarını göstermek amacıyla</a:t>
            </a:r>
            <a:r>
              <a:rPr b="0" lang="tr-TR" sz="2400" spc="-1" strike="noStrike">
                <a:solidFill>
                  <a:srgbClr val="ffffff"/>
                </a:solidFill>
                <a:latin typeface="Arial"/>
              </a:rPr>
              <a:t> </a:t>
            </a:r>
            <a:r>
              <a:rPr b="0" lang="tr-TR" sz="2400" spc="-1" strike="noStrike">
                <a:solidFill>
                  <a:srgbClr val="ffff00"/>
                </a:solidFill>
                <a:latin typeface="Arial"/>
              </a:rPr>
              <a:t>sosyal sponsorluk faaliyetlerinde</a:t>
            </a:r>
            <a:r>
              <a:rPr b="0" lang="tr-TR" sz="2400" spc="-1" strike="noStrike">
                <a:solidFill>
                  <a:srgbClr val="ffffff"/>
                </a:solidFill>
                <a:latin typeface="Arial"/>
              </a:rPr>
              <a:t> </a:t>
            </a:r>
            <a:r>
              <a:rPr b="0" lang="tr-TR" sz="2400" spc="-1" strike="noStrike">
                <a:solidFill>
                  <a:srgbClr val="ffff00"/>
                </a:solidFill>
                <a:latin typeface="Arial"/>
              </a:rPr>
              <a:t>bulunmaktadırlar</a:t>
            </a:r>
            <a:r>
              <a:rPr b="0" lang="tr-TR" sz="2400" spc="-1" strike="noStrike">
                <a:solidFill>
                  <a:srgbClr val="ffffff"/>
                </a:solidFill>
                <a:latin typeface="Arial"/>
              </a:rPr>
              <a:t>.</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Örneğin </a:t>
            </a:r>
            <a:r>
              <a:rPr b="0" lang="tr-TR" sz="2400" spc="-1" strike="noStrike" u="sng">
                <a:solidFill>
                  <a:srgbClr val="ffff00"/>
                </a:solidFill>
                <a:uFillTx/>
                <a:latin typeface="Arial"/>
              </a:rPr>
              <a:t>Türk Kalp Vakfı tarafından</a:t>
            </a:r>
            <a:r>
              <a:rPr b="0" lang="tr-TR" sz="2400" spc="-1" strike="noStrike">
                <a:solidFill>
                  <a:srgbClr val="ffff00"/>
                </a:solidFill>
                <a:latin typeface="Arial"/>
              </a:rPr>
              <a:t> </a:t>
            </a:r>
            <a:r>
              <a:rPr b="0" lang="tr-TR" sz="2400" spc="-1" strike="noStrike" u="sng">
                <a:solidFill>
                  <a:srgbClr val="ffff00"/>
                </a:solidFill>
                <a:uFillTx/>
                <a:latin typeface="Arial"/>
              </a:rPr>
              <a:t>“kalp damar hastalıklarına karşı farkındalığı artırma”</a:t>
            </a:r>
            <a:r>
              <a:rPr b="0" lang="tr-TR" sz="2400" spc="-1" strike="noStrike">
                <a:solidFill>
                  <a:srgbClr val="ffff00"/>
                </a:solidFill>
                <a:latin typeface="Arial"/>
              </a:rPr>
              <a:t> amacıyla geleneksel olarak düzenlenen ve</a:t>
            </a:r>
            <a:r>
              <a:rPr b="0" lang="tr-TR" sz="2400" spc="-1" strike="noStrike" u="sng">
                <a:solidFill>
                  <a:srgbClr val="ffff00"/>
                </a:solidFill>
                <a:uFillTx/>
                <a:latin typeface="Arial"/>
              </a:rPr>
              <a:t> “İyi Kalpli Ol”</a:t>
            </a:r>
            <a:r>
              <a:rPr b="0" lang="tr-TR" sz="2400" spc="-1" strike="noStrike">
                <a:solidFill>
                  <a:srgbClr val="ffff00"/>
                </a:solidFill>
                <a:latin typeface="Arial"/>
              </a:rPr>
              <a:t> </a:t>
            </a:r>
            <a:r>
              <a:rPr b="0" lang="tr-TR" sz="2400" spc="-1" strike="noStrike" u="sng">
                <a:solidFill>
                  <a:srgbClr val="ffff00"/>
                </a:solidFill>
                <a:uFillTx/>
                <a:latin typeface="Arial"/>
              </a:rPr>
              <a:t>adlı ödül töreninin düzenlendiği etkinliğe Point Hotel Barbaros, CardiAid, Swiss Design, Microlife, Best FM, Herbalife ve Doğa Koleji gibi çeşitli sektörlerde faaliyet gösteren işletme ve markalar sponsor</a:t>
            </a:r>
            <a:r>
              <a:rPr b="0" lang="tr-TR" sz="2400" spc="-1" strike="noStrike">
                <a:solidFill>
                  <a:srgbClr val="ffff00"/>
                </a:solidFill>
                <a:latin typeface="Arial"/>
              </a:rPr>
              <a:t> olmuşlardır.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Sağlık sponsorluğu konusunda </a:t>
            </a:r>
            <a:r>
              <a:rPr b="0" lang="tr-TR" sz="2400" spc="-1" strike="noStrike" u="sng">
                <a:solidFill>
                  <a:srgbClr val="ffff00"/>
                </a:solidFill>
                <a:uFillTx/>
                <a:latin typeface="Arial"/>
              </a:rPr>
              <a:t>başarılı</a:t>
            </a:r>
            <a:r>
              <a:rPr b="0" lang="tr-TR" sz="2400" spc="-1" strike="noStrike">
                <a:solidFill>
                  <a:srgbClr val="ffffff"/>
                </a:solidFill>
                <a:latin typeface="Arial"/>
              </a:rPr>
              <a:t> </a:t>
            </a:r>
            <a:r>
              <a:rPr b="0" lang="tr-TR" sz="2400" spc="-1" strike="noStrike" u="sng">
                <a:solidFill>
                  <a:srgbClr val="ffff00"/>
                </a:solidFill>
                <a:uFillTx/>
                <a:latin typeface="Arial"/>
              </a:rPr>
              <a:t>örneklerden</a:t>
            </a:r>
            <a:r>
              <a:rPr b="0" lang="tr-TR" sz="2400" spc="-1" strike="noStrike">
                <a:solidFill>
                  <a:srgbClr val="ffffff"/>
                </a:solidFill>
                <a:latin typeface="Arial"/>
              </a:rPr>
              <a:t> </a:t>
            </a:r>
            <a:r>
              <a:rPr b="0" lang="tr-TR" sz="2400" spc="-1" strike="noStrike" u="sng">
                <a:solidFill>
                  <a:srgbClr val="ffff00"/>
                </a:solidFill>
                <a:uFillTx/>
                <a:latin typeface="Arial"/>
              </a:rPr>
              <a:t>bir diğeri de</a:t>
            </a:r>
            <a:r>
              <a:rPr b="0" lang="tr-TR" sz="2400" spc="-1" strike="noStrike">
                <a:solidFill>
                  <a:srgbClr val="ffffff"/>
                </a:solidFill>
                <a:latin typeface="Arial"/>
              </a:rPr>
              <a:t> toplumun  büyük bir kesimine hitap eden </a:t>
            </a:r>
            <a:r>
              <a:rPr b="0" lang="tr-TR" sz="2400" spc="-1" strike="noStrike" u="sng">
                <a:solidFill>
                  <a:srgbClr val="ffff00"/>
                </a:solidFill>
                <a:uFillTx/>
                <a:latin typeface="Arial"/>
              </a:rPr>
              <a:t>spor faaliyetlerinin ve kuruluşlarının desteklendiği etkinliklerde görülmektedir.</a:t>
            </a:r>
            <a:r>
              <a:rPr b="0" lang="tr-TR" sz="2400" spc="-1" strike="noStrike">
                <a:solidFill>
                  <a:srgbClr val="ffffff"/>
                </a:solidFill>
                <a:latin typeface="Arial"/>
              </a:rPr>
              <a:t> </a:t>
            </a:r>
            <a:r>
              <a:rPr b="0" lang="tr-TR" sz="2400" spc="-1" strike="noStrike" u="sng">
                <a:solidFill>
                  <a:srgbClr val="ffff00"/>
                </a:solidFill>
                <a:uFillTx/>
                <a:latin typeface="Arial"/>
              </a:rPr>
              <a:t>Örneğin bir sağlık kuruluşu olan Medical Park içlerinde Fenerbahçe ve Galatasaray’ın da olduğu çeşitli futbol kulüplerinin sağlık sponsorluğunu üstlenerek</a:t>
            </a:r>
            <a:r>
              <a:rPr b="0" lang="tr-TR" sz="2400" spc="-1" strike="noStrike">
                <a:solidFill>
                  <a:srgbClr val="ffffff"/>
                </a:solidFill>
                <a:latin typeface="Arial"/>
              </a:rPr>
              <a:t> bu alanda öncülük etmektedir.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Eğitim Sponsorluğu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u="sng">
                <a:solidFill>
                  <a:srgbClr val="ffff00"/>
                </a:solidFill>
                <a:uFillTx/>
                <a:latin typeface="Arial"/>
              </a:rPr>
              <a:t>Kuruluşlar</a:t>
            </a:r>
            <a:r>
              <a:rPr b="0" lang="tr-TR" sz="2400" spc="-1" strike="noStrike">
                <a:solidFill>
                  <a:srgbClr val="ffff00"/>
                </a:solidFill>
                <a:latin typeface="Arial"/>
              </a:rPr>
              <a:t> çeşitli düzeylerdeki </a:t>
            </a:r>
            <a:r>
              <a:rPr b="0" lang="tr-TR" sz="2400" spc="-1" strike="noStrike" u="sng">
                <a:solidFill>
                  <a:srgbClr val="ffff00"/>
                </a:solidFill>
                <a:uFillTx/>
                <a:latin typeface="Arial"/>
              </a:rPr>
              <a:t>okullara, araştırma enstitülerine maddi yardım sağlayarak veya yer ve araç gereç temin ederek, eğitim bağlamında dezavantajlı kişilere burs imkânı sağlayarak sponsorluk çalışmalarında</a:t>
            </a:r>
            <a:r>
              <a:rPr b="0" lang="tr-TR" sz="2400" spc="-1" strike="noStrike">
                <a:solidFill>
                  <a:srgbClr val="ffff00"/>
                </a:solidFill>
                <a:latin typeface="Arial"/>
              </a:rPr>
              <a:t> bulunmaktadırlar.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Eğitim sponsorluğu aracılığıyla </a:t>
            </a:r>
            <a:r>
              <a:rPr b="0" lang="tr-TR" sz="2400" spc="-1" strike="noStrike" u="sng">
                <a:solidFill>
                  <a:srgbClr val="ffff00"/>
                </a:solidFill>
                <a:uFillTx/>
                <a:latin typeface="Arial"/>
              </a:rPr>
              <a:t>kuruluşlar</a:t>
            </a:r>
            <a:r>
              <a:rPr b="0" lang="tr-TR" sz="2400" spc="-1" strike="noStrike">
                <a:solidFill>
                  <a:srgbClr val="ffffff"/>
                </a:solidFill>
                <a:latin typeface="Arial"/>
              </a:rPr>
              <a:t> gelecekteki potansiyel müşterileri olan </a:t>
            </a:r>
            <a:r>
              <a:rPr b="0" lang="tr-TR" sz="2400" spc="-1" strike="noStrike" u="sng">
                <a:solidFill>
                  <a:srgbClr val="ffff00"/>
                </a:solidFill>
                <a:uFillTx/>
                <a:latin typeface="Arial"/>
              </a:rPr>
              <a:t>çocuklar ve gençlerle bir araya gelerek onlar nezdinde bilinirliklerini artırabilir ve çocukların ailelerinin satın alma kararlarındaki etkilerinden yararlanarak ailelerinin de iyi niyetlerini kazanabilirler.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Örnekler ise </a:t>
            </a:r>
            <a:r>
              <a:rPr b="0" lang="tr-TR" sz="2400" spc="-1" strike="noStrike" u="sng">
                <a:solidFill>
                  <a:srgbClr val="ffff00"/>
                </a:solidFill>
                <a:uFillTx/>
                <a:latin typeface="Arial"/>
              </a:rPr>
              <a:t>Türk Telekom grup şirketlerinden Sebit Eğitim ve Bilgi Teknolojilerinin,</a:t>
            </a:r>
            <a:r>
              <a:rPr b="0" lang="tr-TR" sz="2400" spc="-1" strike="noStrike">
                <a:solidFill>
                  <a:srgbClr val="ffff00"/>
                </a:solidFill>
                <a:latin typeface="Arial"/>
              </a:rPr>
              <a:t> Millî Eğitim Bakanlığının </a:t>
            </a:r>
            <a:r>
              <a:rPr b="0" lang="tr-TR" sz="2400" spc="-1" strike="noStrike" u="sng">
                <a:solidFill>
                  <a:srgbClr val="ffff00"/>
                </a:solidFill>
                <a:uFillTx/>
                <a:latin typeface="Arial"/>
              </a:rPr>
              <a:t>ilköğretim 6, 7 ve 8’inci sınıflarına yönelik olarak düzenlediği</a:t>
            </a:r>
            <a:r>
              <a:rPr b="0" lang="tr-TR" sz="2400" spc="-1" strike="noStrike">
                <a:solidFill>
                  <a:srgbClr val="ffff00"/>
                </a:solidFill>
                <a:latin typeface="Arial"/>
              </a:rPr>
              <a:t> ve öğrencileri yaratıcı fikir geliştirmeye teşvik eden </a:t>
            </a:r>
            <a:r>
              <a:rPr b="0" lang="tr-TR" sz="2400" spc="-1" strike="noStrike" u="sng">
                <a:solidFill>
                  <a:srgbClr val="ffff00"/>
                </a:solidFill>
                <a:uFillTx/>
                <a:latin typeface="Arial"/>
              </a:rPr>
              <a:t>“Benim Eserim” projesine sponsor olması</a:t>
            </a:r>
            <a:r>
              <a:rPr b="0" lang="tr-TR" sz="2400" spc="-1" strike="noStrike">
                <a:solidFill>
                  <a:srgbClr val="ffff00"/>
                </a:solidFill>
                <a:latin typeface="Arial"/>
              </a:rPr>
              <a:t>, bir mobilya markası olan </a:t>
            </a:r>
            <a:r>
              <a:rPr b="0" lang="tr-TR" sz="2400" spc="-1" strike="noStrike" u="sng">
                <a:solidFill>
                  <a:srgbClr val="ffff00"/>
                </a:solidFill>
                <a:uFillTx/>
                <a:latin typeface="Arial"/>
              </a:rPr>
              <a:t>Doğtaş’ın</a:t>
            </a:r>
            <a:r>
              <a:rPr b="0" lang="tr-TR" sz="2400" spc="-1" strike="noStrike">
                <a:solidFill>
                  <a:srgbClr val="ffff00"/>
                </a:solidFill>
                <a:latin typeface="Arial"/>
              </a:rPr>
              <a:t> fabrikasının bulunduğu </a:t>
            </a:r>
            <a:r>
              <a:rPr b="0" lang="tr-TR" sz="2400" spc="-1" strike="noStrike" u="sng">
                <a:solidFill>
                  <a:srgbClr val="ffff00"/>
                </a:solidFill>
                <a:uFillTx/>
                <a:latin typeface="Arial"/>
              </a:rPr>
              <a:t>Çanakkale bölgesindeki 17 okulun kütüphanesini yaptırması.</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Çevre Sponsorluğu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Küresel ısınma, erozyon nedeniyle verimli toprakların kaybı, su kaynaklarının azalması ve kirlenmesi, bitki ve hayvan çeşitliliğindeki azalma ve bunun ekosistem üzerindeki olumsuz etkileri, çeşitli kimyasallar nedeniyle toprağın kirlenmesi, sera gazları nedeniyle ozon tabakasının incelmesi, yeşil alanların yok olması gibi çevre sorunları küresel ölçekte dünyayı dolayısıyla insanoğlunun geleceğini tehdit eden niteliklere sahiptir.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Çevre sponsorluğu alanında çevre konusunda faaliyet gösteren sivil toplum kuruşlarının desteklenmesi, toplumda çeşitli çevre sorunları hakkında yarışmaların düzenlenmesi, toplantıların organize edilmesi, radyo ve TV programlarının hazırlanması, kitap yayımlanması, sergi düzenlenmesi gibi bilinçlendirme çalışmalarının yapılması, kampanyaların gerçekleştirilmesi, çevre konusunda yerel tedbirlerin alınmasına katkıda bulunulması gibi çeşitli faaliyetler gerçekleştirilebilir.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Kuruluşların çevre duyarlılığı konusunda dikkat etmeleri gereken bir diğer önemli konu da </a:t>
            </a:r>
            <a:r>
              <a:rPr b="0" lang="tr-TR" sz="2400" spc="-1" strike="noStrike" u="sng">
                <a:solidFill>
                  <a:srgbClr val="ffff00"/>
                </a:solidFill>
                <a:uFillTx/>
                <a:latin typeface="Arial"/>
              </a:rPr>
              <a:t>sürekliliktir</a:t>
            </a:r>
            <a:r>
              <a:rPr b="0" lang="tr-TR" sz="2400" spc="-1" strike="noStrike">
                <a:solidFill>
                  <a:srgbClr val="ffff00"/>
                </a:solidFill>
                <a:latin typeface="Arial"/>
              </a:rPr>
              <a:t>. Çevre sponsorluğu çalışmalarında sürekliliği esas alan ve uzun vadeli projelere sponsorluk aracılığıyla destek veren </a:t>
            </a:r>
            <a:r>
              <a:rPr b="0" lang="tr-TR" sz="2400" spc="-1" strike="noStrike" u="sng">
                <a:solidFill>
                  <a:srgbClr val="ffff00"/>
                </a:solidFill>
                <a:uFillTx/>
                <a:latin typeface="Arial"/>
              </a:rPr>
              <a:t>kuruluşların toplumdaki imajları da kalıcı olmaktadır.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Türkiye’de çevre sponsorluğu konusunda çok sayıda başarılı çalışma bulunmaktadır.</a:t>
            </a:r>
            <a:r>
              <a:rPr b="0" lang="tr-TR" sz="2400" spc="-1" strike="noStrike">
                <a:solidFill>
                  <a:srgbClr val="ffffff"/>
                </a:solidFill>
                <a:latin typeface="Arial"/>
              </a:rPr>
              <a:t> </a:t>
            </a:r>
            <a:r>
              <a:rPr b="0" lang="tr-TR" sz="2400" spc="-1" strike="noStrike" u="sng">
                <a:solidFill>
                  <a:srgbClr val="ffff00"/>
                </a:solidFill>
                <a:uFillTx/>
                <a:latin typeface="Arial"/>
              </a:rPr>
              <a:t>Ford’un Eskişehir Çevre Koruma ve Geliştirme Derneğinin ağaç dikimi kampanyasına verdiği destek ve Çevre Haftası etkinlikleri çerçevesinde çocuklara ücretsiz dağıtılmak üzere hazırlamış olduğu “Çevreci Zaman Yolcusu” adlı hikâye kitabı çalışması, Nestle’nin TEMA Vakfı ile birlikte ortaklaşa yürüttüğü ve Antep fıstığı üretiminde kalite ve verimi artırmayı amaçlayan “Fıstığımız Bol Olsun” projesi gibi.</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ctr">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Macera-Seyahat Sponsorluğu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Merak duygusu ve keşfetme isteği insan doğasının belki de en temel özelliklerindendir.</a:t>
            </a:r>
            <a:r>
              <a:rPr b="0" lang="tr-TR" sz="2400" spc="-1" strike="noStrike">
                <a:solidFill>
                  <a:srgbClr val="ffff00"/>
                </a:solidFill>
                <a:latin typeface="Arial"/>
              </a:rPr>
              <a:t> </a:t>
            </a:r>
            <a:r>
              <a:rPr b="0" lang="tr-TR" sz="2400" spc="-1" strike="noStrike" u="sng">
                <a:solidFill>
                  <a:srgbClr val="ffff00"/>
                </a:solidFill>
                <a:uFillTx/>
                <a:latin typeface="Arial"/>
              </a:rPr>
              <a:t>Çok eski çağlardan beri insanlar, içlerinde taşıdıkları merak duygusunu tatmin etmek üzere yeni yerleri ve kültürleri keşfetmek ve yeni deneyimler yaşamak için çeşitli seyahatlerde bulunmuşlardır.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Sosyal sorumluluk anlayışının dolayısıyla </a:t>
            </a:r>
            <a:r>
              <a:rPr b="0" lang="tr-TR" sz="2400" spc="-1" strike="noStrike" u="sng">
                <a:solidFill>
                  <a:srgbClr val="ffff00"/>
                </a:solidFill>
                <a:uFillTx/>
                <a:latin typeface="Arial"/>
              </a:rPr>
              <a:t>sosyal sponsorluğun tarihsel kökenleri</a:t>
            </a:r>
            <a:r>
              <a:rPr b="0" lang="tr-TR" sz="2400" spc="-1" strike="noStrike">
                <a:solidFill>
                  <a:srgbClr val="ffffff"/>
                </a:solidFill>
                <a:latin typeface="Arial"/>
              </a:rPr>
              <a:t> her ne kadar çok eskilere götürülse de bugünkü anlamıyla sosyal sorumluluk ve sosyal sponsorluk uygulamalarının </a:t>
            </a:r>
            <a:r>
              <a:rPr b="0" lang="tr-TR" sz="2400" spc="-1" strike="noStrike" u="sng">
                <a:solidFill>
                  <a:srgbClr val="ffff00"/>
                </a:solidFill>
                <a:uFillTx/>
                <a:latin typeface="Arial"/>
              </a:rPr>
              <a:t>1950’li yıllardan itibaren görülmeye başlandığı söylenebilir.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Günümüzde bu istek </a:t>
            </a:r>
            <a:r>
              <a:rPr b="0" lang="tr-TR" sz="2400" spc="-1" strike="noStrike" u="sng">
                <a:solidFill>
                  <a:srgbClr val="ffff00"/>
                </a:solidFill>
                <a:uFillTx/>
                <a:latin typeface="Arial"/>
              </a:rPr>
              <a:t>ulaşım olanaklarının iyileşmesi ve kültürler arası iletişimin önem kazanması sonucunda</a:t>
            </a:r>
            <a:r>
              <a:rPr b="0" lang="tr-TR" sz="2400" spc="-1" strike="noStrike">
                <a:solidFill>
                  <a:srgbClr val="ffff00"/>
                </a:solidFill>
                <a:latin typeface="Arial"/>
              </a:rPr>
              <a:t> daha da artmış ve insanlar bu türden girişimlere karşı </a:t>
            </a:r>
            <a:r>
              <a:rPr b="0" lang="tr-TR" sz="2400" spc="-1" strike="noStrike" u="sng">
                <a:solidFill>
                  <a:srgbClr val="ffff00"/>
                </a:solidFill>
                <a:uFillTx/>
                <a:latin typeface="Arial"/>
              </a:rPr>
              <a:t>daha ilgili olmaya başlamışlardır.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Türkiye’de</a:t>
            </a:r>
            <a:r>
              <a:rPr b="0" lang="tr-TR" sz="2400" spc="-1" strike="noStrike">
                <a:solidFill>
                  <a:srgbClr val="ffffff"/>
                </a:solidFill>
                <a:latin typeface="Arial"/>
              </a:rPr>
              <a:t> yaygın olarak uygulanmasa da aslında </a:t>
            </a:r>
            <a:r>
              <a:rPr b="0" lang="tr-TR" sz="2400" spc="-1" strike="noStrike" u="sng">
                <a:solidFill>
                  <a:srgbClr val="ffff00"/>
                </a:solidFill>
                <a:uFillTx/>
                <a:latin typeface="Arial"/>
              </a:rPr>
              <a:t>macera-seyahat sponsorluğu etkili bir sponsorluk alanıdır.</a:t>
            </a:r>
            <a:r>
              <a:rPr b="0" lang="tr-TR" sz="2400" spc="-1" strike="noStrike">
                <a:solidFill>
                  <a:srgbClr val="ffffff"/>
                </a:solidFill>
                <a:latin typeface="Arial"/>
              </a:rPr>
              <a:t> Çünkü </a:t>
            </a:r>
            <a:r>
              <a:rPr b="0" lang="tr-TR" sz="2400" spc="-1" strike="noStrike" u="sng">
                <a:solidFill>
                  <a:srgbClr val="ffff00"/>
                </a:solidFill>
                <a:uFillTx/>
                <a:latin typeface="Arial"/>
              </a:rPr>
              <a:t>bu alandaki</a:t>
            </a:r>
            <a:r>
              <a:rPr b="0" lang="tr-TR" sz="2400" spc="-1" strike="noStrike">
                <a:solidFill>
                  <a:srgbClr val="ffffff"/>
                </a:solidFill>
                <a:latin typeface="Arial"/>
              </a:rPr>
              <a:t> </a:t>
            </a:r>
            <a:r>
              <a:rPr b="0" lang="tr-TR" sz="2400" spc="-1" strike="noStrike" u="sng">
                <a:solidFill>
                  <a:srgbClr val="ffff00"/>
                </a:solidFill>
                <a:uFillTx/>
                <a:latin typeface="Arial"/>
              </a:rPr>
              <a:t>etkinlikler ve girişimler genellikle keşif ve rekor odaklıdır</a:t>
            </a:r>
            <a:r>
              <a:rPr b="0" lang="tr-TR" sz="2400" spc="-1" strike="noStrike">
                <a:solidFill>
                  <a:srgbClr val="ffffff"/>
                </a:solidFill>
                <a:latin typeface="Arial"/>
              </a:rPr>
              <a:t>. </a:t>
            </a:r>
            <a:r>
              <a:rPr b="0" lang="tr-TR" sz="2400" spc="-1" strike="noStrike" u="sng">
                <a:solidFill>
                  <a:srgbClr val="ffff00"/>
                </a:solidFill>
                <a:uFillTx/>
                <a:latin typeface="Arial"/>
              </a:rPr>
              <a:t>Bu durum ulusal ve uluslararası medyanın ve küresel kamuoyunun bu tür girişimlere karşı fazlaca ilgi göstermesine neden olmaktadır.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Çeşitli ulaşım araçlarıyla </a:t>
            </a:r>
            <a:r>
              <a:rPr b="0" lang="tr-TR" sz="2400" spc="-1" strike="noStrike" u="sng">
                <a:solidFill>
                  <a:srgbClr val="ffff00"/>
                </a:solidFill>
                <a:uFillTx/>
                <a:latin typeface="Arial"/>
              </a:rPr>
              <a:t>(yat, bisiklet, motosiklet vb.) yapılan dünya turu, yüksek dağlara tırmanış, zorlu doğa gezileri, rekor denemeleri gibi etkinlikler macera-seyahat sponsorluğuna konu olan alanların başında gelmektedir.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Daha önce </a:t>
            </a:r>
            <a:r>
              <a:rPr b="0" lang="tr-TR" sz="2400" spc="-1" strike="noStrike" u="sng">
                <a:solidFill>
                  <a:srgbClr val="ffff00"/>
                </a:solidFill>
                <a:uFillTx/>
                <a:latin typeface="Arial"/>
              </a:rPr>
              <a:t>teknesiyle beş yıl süren bir dünya turuna çıkan Osman Atasoy’un Uzaklar II adlı teknesiyle Güney Amerika’nın en ucu olarak kabul edilen Horn Burnu’nu geçmek üzere yapmış olduğu seyahatin Yüksel Holding tarafından desteklenmesi</a:t>
            </a:r>
            <a:r>
              <a:rPr b="0" lang="tr-TR" sz="2400" spc="-1" strike="noStrike">
                <a:solidFill>
                  <a:srgbClr val="ffff00"/>
                </a:solidFill>
                <a:latin typeface="Arial"/>
              </a:rPr>
              <a:t>, </a:t>
            </a:r>
            <a:r>
              <a:rPr b="0" lang="tr-TR" sz="2400" spc="-1" strike="noStrike" u="sng">
                <a:solidFill>
                  <a:srgbClr val="ffff00"/>
                </a:solidFill>
                <a:uFillTx/>
                <a:latin typeface="Arial"/>
              </a:rPr>
              <a:t>Petrol Ofisi’nin 2006 tarihinde</a:t>
            </a:r>
            <a:r>
              <a:rPr b="0" lang="tr-TR" sz="2400" spc="-1" strike="noStrike">
                <a:solidFill>
                  <a:srgbClr val="ffff00"/>
                </a:solidFill>
                <a:latin typeface="Arial"/>
              </a:rPr>
              <a:t> dünyanın en yüksek dağı olan </a:t>
            </a:r>
            <a:r>
              <a:rPr b="0" lang="tr-TR" sz="2400" spc="-1" strike="noStrike" u="sng">
                <a:solidFill>
                  <a:srgbClr val="ffff00"/>
                </a:solidFill>
                <a:uFillTx/>
                <a:latin typeface="Arial"/>
              </a:rPr>
              <a:t>Everest'e tırmanan ve 11 kişiden oluşan ilk Türk takımına sponsor olması</a:t>
            </a:r>
            <a:r>
              <a:rPr b="0" lang="tr-TR" sz="2400" spc="-1" strike="noStrike">
                <a:solidFill>
                  <a:srgbClr val="ffff00"/>
                </a:solidFill>
                <a:latin typeface="Arial"/>
              </a:rPr>
              <a:t> (Görsel 8.4.), </a:t>
            </a:r>
            <a:r>
              <a:rPr b="0" lang="tr-TR" sz="2400" spc="-1" strike="noStrike" u="sng">
                <a:solidFill>
                  <a:srgbClr val="ffff00"/>
                </a:solidFill>
                <a:uFillTx/>
                <a:latin typeface="Arial"/>
              </a:rPr>
              <a:t>Atılım Üniversitesinin 2011 yılında Gürkan Genç’in bisikletle Türkiye’den Japonya’ya</a:t>
            </a:r>
            <a:r>
              <a:rPr b="0" lang="tr-TR" sz="2400" spc="-1" strike="noStrike">
                <a:solidFill>
                  <a:srgbClr val="ffff00"/>
                </a:solidFill>
                <a:latin typeface="Arial"/>
              </a:rPr>
              <a:t> yapmış olduğu </a:t>
            </a:r>
            <a:r>
              <a:rPr b="0" lang="tr-TR" sz="2400" spc="-1" strike="noStrike" u="sng">
                <a:solidFill>
                  <a:srgbClr val="ffff00"/>
                </a:solidFill>
                <a:uFillTx/>
                <a:latin typeface="Arial"/>
              </a:rPr>
              <a:t>yolculuğa</a:t>
            </a:r>
            <a:r>
              <a:rPr b="0" lang="tr-TR" sz="2400" spc="-1" strike="noStrike">
                <a:solidFill>
                  <a:srgbClr val="ffff00"/>
                </a:solidFill>
                <a:latin typeface="Arial"/>
              </a:rPr>
              <a:t> destek olması bu </a:t>
            </a:r>
            <a:r>
              <a:rPr b="0" lang="tr-TR" sz="2400" spc="-1" strike="noStrike" u="sng">
                <a:solidFill>
                  <a:srgbClr val="ffff00"/>
                </a:solidFill>
                <a:uFillTx/>
                <a:latin typeface="Arial"/>
              </a:rPr>
              <a:t>örnekler arasında sayılabilir.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pic>
        <p:nvPicPr>
          <p:cNvPr id="124" name="" descr=""/>
          <p:cNvPicPr/>
          <p:nvPr/>
        </p:nvPicPr>
        <p:blipFill>
          <a:blip r:embed="rId1"/>
          <a:stretch/>
        </p:blipFill>
        <p:spPr>
          <a:xfrm>
            <a:off x="1276200" y="352440"/>
            <a:ext cx="7820640" cy="4888440"/>
          </a:xfrm>
          <a:prstGeom prst="rect">
            <a:avLst/>
          </a:prstGeom>
          <a:ln w="0">
            <a:noFill/>
          </a:ln>
        </p:spPr>
      </p:pic>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83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DEĞERLENDİRME SORULARI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1. Sosyal sponsorluğun temelinde aşağıdaki kavramlardan hangisi yatmaktadır?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Himayecilik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Sosyal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Hayırseverlik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Savunuculuk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Kurumsal vatandaşlık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84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2. Aşağıdakilerden hangisi sosyal sorumluluk anlayışının gelişmesine öncülük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eden gelişmelerden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Dünya genelinde demokratikleşme eğiliminin artması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Uluslararası kuruluşların yerel pazarlarda faaliyette bulunmaları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Toplumlar arasındaki etkileşimin artması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Kurum yöneticilerinin sosyal konulara daha duyarlı olmaları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İnsan hakları ve çevre gibi konularda toplumun bilinçlenmes</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87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3. Aşağıdakilerden hangisi sosyal sponsorluğu diğer sponsorluk türlerinden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ayıran özelliklerdendir?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Daha kapsamlı ve uzun süreli uygulamaları içermesi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Toplum tarafından daha az iyi niyetle karşılanması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Büyük bütçeler gerektirmesi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Ticari beklentinin ön planda olması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Sadece maddi katkı şeklinde uygulanması</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9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4. Aşağıdakilerden hangisi sosyal sorumluluk aşamalarından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Gönüllü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Yönetsel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Ekonomik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Etik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Yasal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8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5. Toplumda kuruluşa yönelik iyi niyetin oluşması veya güçlendirilmesi amacı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sosyal sorumluluk aşamalarının hangisinde geçerlidir?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Yönetsel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Etik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Gönüllü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Yasal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Ekonomik sorumluluk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Sosyal sorumluluk kavramı</a:t>
            </a:r>
            <a:r>
              <a:rPr b="0" lang="tr-TR" sz="2400" spc="-1" strike="noStrike">
                <a:solidFill>
                  <a:srgbClr val="ffffff"/>
                </a:solidFill>
                <a:latin typeface="Arial"/>
              </a:rPr>
              <a:t> en yalın hâliyle </a:t>
            </a:r>
            <a:r>
              <a:rPr b="0" lang="tr-TR" sz="2400" spc="-1" strike="noStrike" u="sng">
                <a:solidFill>
                  <a:srgbClr val="ffff00"/>
                </a:solidFill>
                <a:uFillTx/>
                <a:latin typeface="Arial"/>
              </a:rPr>
              <a:t>herhangi bir kuruluşun hem iç hem de dış çevresindeki tüm paydaşlara karşı “etik” ve “sorumlu” davranması, bu yönde kararlar alması ve aldığı kararları uygulaması</a:t>
            </a:r>
            <a:r>
              <a:rPr b="0" lang="tr-TR" sz="2400" spc="-1" strike="noStrike">
                <a:solidFill>
                  <a:srgbClr val="ffffff"/>
                </a:solidFill>
                <a:latin typeface="Arial"/>
              </a:rPr>
              <a:t> şeklinde tanımlanabilir.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9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6. Çevre sorunları konusunda toplumsal farkındalığı ve ilgiyi artırmayı amaçlayan bir etkinlik hangi sosyal sorumluluk girişimine konu olabilir?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Amaca yönelik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Kurumsal sosyal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Sosyal teşvik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Kurumsal hayırseverlik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Toplumsal gönüllülük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76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7. Sosyal sponsorluk ile ilgili aşağıdakilerden hangisi söylenemez?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Sosyal sponsorlukta kuruluşun faaliyet alanı ile sponsor olunan etkinliğin uyum göstermesi önemli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Kuruluşları sosyal sponsorluk faaliyetlerine yönelten nedenlerden biri de teşvik ve vergi indirimleridir.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Sosyal sponsorluk aracılığıyla kuruluşlar rekabet avantajı elde ederler.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Sosyal sponsorluk çalışmalarında toplumsal beklentiden ziyade kurumsal beklenti daha önemlidir.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Sosyal sponsorluk çalışmaları genellikle sivil toplum kuruluşları aracılığıyla gerçekleştirilir.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8. Aşağıdakilerden hangisi sosyal sponsorluk bağlamında desteklenen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etkinliklere örnek olamaz?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Kan bağışı kampanyası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Ağrı Dağı tırmanışı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Ulusal su kaynakları kongresi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Kitap okuma kampanyası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Minyatür resim sergisi</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87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9. Aşağıdakilerden hangisi çevre sponsorluğunda dikkat edilmesi gereken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konulardan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Sponsorluk çalışmasının güncel bir soruna yönelik olması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Uzun vadeli projelere destek sağlanması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Medyanın ilgisini çekecek projelerin seçilmesi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Sponsorluk çalışmasının hedef kitlelerce anlaşılması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Desteklenecek etkinliğin ulusal düzeyde olması</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368280" y="139680"/>
            <a:ext cx="8969040" cy="5128920"/>
          </a:xfrm>
          <a:prstGeom prst="rect">
            <a:avLst/>
          </a:prstGeom>
          <a:noFill/>
          <a:ln w="0">
            <a:noFill/>
          </a:ln>
        </p:spPr>
        <p:txBody>
          <a:bodyPr lIns="0" rIns="0" tIns="0" bIns="0" anchor="t">
            <a:normAutofit fontScale="90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10. Aşağıdakilerden hangisi macera-seyahat sponsorluğu çerçevesinde desteklenen etkinliklerdendir?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AIDS farkındalık kampanyası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Araştırma projeleri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Kütüphane kampanyası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Rekor denemeleri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Ağaç dikimi kampanyası</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00"/>
                </a:solidFill>
                <a:latin typeface="Arial"/>
              </a:rPr>
              <a:t>“</a:t>
            </a:r>
            <a:r>
              <a:rPr b="0" lang="tr-TR" sz="2400" spc="-1" strike="noStrike" u="sng">
                <a:solidFill>
                  <a:srgbClr val="ffff00"/>
                </a:solidFill>
                <a:uFillTx/>
                <a:latin typeface="Arial"/>
              </a:rPr>
              <a:t>Etik</a:t>
            </a:r>
            <a:r>
              <a:rPr b="0" lang="tr-TR" sz="2400" spc="-1" strike="noStrike">
                <a:solidFill>
                  <a:srgbClr val="ffff00"/>
                </a:solidFill>
                <a:latin typeface="Arial"/>
              </a:rPr>
              <a:t>” kelimesi </a:t>
            </a:r>
            <a:r>
              <a:rPr b="0" lang="tr-TR" sz="2400" spc="-1" strike="noStrike" u="sng">
                <a:solidFill>
                  <a:srgbClr val="ffff00"/>
                </a:solidFill>
                <a:uFillTx/>
                <a:latin typeface="Arial"/>
              </a:rPr>
              <a:t>kuruluşların birtakım etik kurallar çerçevesinde faaliyette bulunmaları gerektiği</a:t>
            </a:r>
            <a:r>
              <a:rPr b="0" lang="tr-TR" sz="2400" spc="-1" strike="noStrike">
                <a:solidFill>
                  <a:srgbClr val="ffff00"/>
                </a:solidFill>
                <a:latin typeface="Arial"/>
              </a:rPr>
              <a:t>, </a:t>
            </a:r>
            <a:r>
              <a:rPr b="0" lang="tr-TR" sz="2400" spc="-1" strike="noStrike" u="sng">
                <a:solidFill>
                  <a:srgbClr val="ffff00"/>
                </a:solidFill>
                <a:uFillTx/>
                <a:latin typeface="Arial"/>
              </a:rPr>
              <a:t>“sorumlu”</a:t>
            </a:r>
            <a:r>
              <a:rPr b="0" lang="tr-TR" sz="2400" spc="-1" strike="noStrike">
                <a:solidFill>
                  <a:srgbClr val="ffff00"/>
                </a:solidFill>
                <a:latin typeface="Arial"/>
              </a:rPr>
              <a:t> ifadesi </a:t>
            </a:r>
            <a:r>
              <a:rPr b="0" lang="tr-TR" sz="2400" spc="-1" strike="noStrike" u="sng">
                <a:solidFill>
                  <a:srgbClr val="ffff00"/>
                </a:solidFill>
                <a:uFillTx/>
                <a:latin typeface="Arial"/>
              </a:rPr>
              <a:t>sosyal konularda öncü bir rol üstlenerek çeşitli girişimlere katkı sağlama</a:t>
            </a:r>
            <a:r>
              <a:rPr b="0" lang="tr-TR" sz="2400" spc="-1" strike="noStrike">
                <a:solidFill>
                  <a:srgbClr val="ffff00"/>
                </a:solidFill>
                <a:latin typeface="Arial"/>
              </a:rPr>
              <a:t> anlamına gelmektedir.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Sosyal sorumluluk anlayışının bir yansıması olarak </a:t>
            </a:r>
            <a:r>
              <a:rPr b="0" lang="tr-TR" sz="2400" spc="-1" strike="noStrike" u="sng">
                <a:solidFill>
                  <a:srgbClr val="ffff00"/>
                </a:solidFill>
                <a:uFillTx/>
                <a:latin typeface="Arial"/>
              </a:rPr>
              <a:t>kuruluşların eğitim, sağlık ve çevre gibi toplumun duyarlı olduğu konularla ilgili etkinliklere destek olması</a:t>
            </a:r>
            <a:r>
              <a:rPr b="0" lang="tr-TR" sz="2400" spc="-1" strike="noStrike">
                <a:solidFill>
                  <a:srgbClr val="ffffff"/>
                </a:solidFill>
                <a:latin typeface="Arial"/>
              </a:rPr>
              <a:t> şeklinde ortaya çıkan </a:t>
            </a:r>
            <a:r>
              <a:rPr b="0" lang="tr-TR" sz="2400" spc="-1" strike="noStrike" u="sng">
                <a:solidFill>
                  <a:srgbClr val="ffff00"/>
                </a:solidFill>
                <a:uFillTx/>
                <a:latin typeface="Arial"/>
              </a:rPr>
              <a:t>sosyal sponsorluk</a:t>
            </a:r>
            <a:r>
              <a:rPr b="0" lang="tr-TR" sz="2400" spc="-1" strike="noStrike">
                <a:solidFill>
                  <a:srgbClr val="ffff00"/>
                </a:solidFill>
                <a:latin typeface="Arial"/>
              </a:rPr>
              <a:t> öncelikle </a:t>
            </a:r>
            <a:r>
              <a:rPr b="0" lang="tr-TR" sz="2400" spc="-1" strike="noStrike" u="sng">
                <a:solidFill>
                  <a:srgbClr val="ffff00"/>
                </a:solidFill>
                <a:uFillTx/>
                <a:latin typeface="Arial"/>
              </a:rPr>
              <a:t>kuruluş ile hedef kitleler arasında bir güven duygusunun oluşmasına katkıda bulunmaktadır.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Sosyal sponsorluğu</a:t>
            </a:r>
            <a:r>
              <a:rPr b="0" lang="tr-TR" sz="2400" spc="-1" strike="noStrike" u="sng">
                <a:solidFill>
                  <a:srgbClr val="ffffff"/>
                </a:solidFill>
                <a:uFillTx/>
                <a:latin typeface="Arial"/>
              </a:rPr>
              <a:t> </a:t>
            </a:r>
            <a:r>
              <a:rPr b="0" lang="tr-TR" sz="2400" spc="-1" strike="noStrike" u="sng">
                <a:solidFill>
                  <a:srgbClr val="ffff00"/>
                </a:solidFill>
                <a:uFillTx/>
                <a:latin typeface="Arial"/>
              </a:rPr>
              <a:t>diğer</a:t>
            </a:r>
            <a:r>
              <a:rPr b="0" lang="tr-TR" sz="2400" spc="-1" strike="noStrike">
                <a:solidFill>
                  <a:srgbClr val="ffffff"/>
                </a:solidFill>
                <a:latin typeface="Arial"/>
              </a:rPr>
              <a:t> </a:t>
            </a:r>
            <a:r>
              <a:rPr b="0" lang="tr-TR" sz="2400" spc="-1" strike="noStrike" u="sng">
                <a:solidFill>
                  <a:srgbClr val="ffff00"/>
                </a:solidFill>
                <a:uFillTx/>
                <a:latin typeface="Arial"/>
              </a:rPr>
              <a:t>sponsorluk türlerinden ayıran</a:t>
            </a:r>
            <a:r>
              <a:rPr b="0" lang="tr-TR" sz="2400" spc="-1" strike="noStrike">
                <a:solidFill>
                  <a:srgbClr val="ffffff"/>
                </a:solidFill>
                <a:latin typeface="Arial"/>
              </a:rPr>
              <a:t> ve daha önemli kılan bir diğer </a:t>
            </a:r>
            <a:r>
              <a:rPr b="0" lang="tr-TR" sz="2400" spc="-1" strike="noStrike" u="sng">
                <a:solidFill>
                  <a:srgbClr val="ffff00"/>
                </a:solidFill>
                <a:uFillTx/>
                <a:latin typeface="Arial"/>
              </a:rPr>
              <a:t>özellik</a:t>
            </a:r>
            <a:r>
              <a:rPr b="0" lang="tr-TR" sz="2400" spc="-1" strike="noStrike">
                <a:solidFill>
                  <a:srgbClr val="ffffff"/>
                </a:solidFill>
                <a:latin typeface="Arial"/>
              </a:rPr>
              <a:t> </a:t>
            </a:r>
            <a:r>
              <a:rPr b="0" lang="tr-TR" sz="2400" spc="-1" strike="noStrike" u="sng">
                <a:solidFill>
                  <a:srgbClr val="ffff00"/>
                </a:solidFill>
                <a:uFillTx/>
                <a:latin typeface="Arial"/>
              </a:rPr>
              <a:t>de</a:t>
            </a:r>
            <a:r>
              <a:rPr b="0" lang="tr-TR" sz="2400" spc="-1" strike="noStrike">
                <a:solidFill>
                  <a:srgbClr val="ffffff"/>
                </a:solidFill>
                <a:latin typeface="Arial"/>
              </a:rPr>
              <a:t> </a:t>
            </a:r>
            <a:r>
              <a:rPr b="0" lang="tr-TR" sz="2400" spc="-1" strike="noStrike" u="sng">
                <a:solidFill>
                  <a:srgbClr val="ffff00"/>
                </a:solidFill>
                <a:uFillTx/>
                <a:latin typeface="Arial"/>
              </a:rPr>
              <a:t>hedef kitlelerin gerçekleştirilen sponsorluk çalışmalarına karşı göstermiş oldukları </a:t>
            </a:r>
            <a:r>
              <a:rPr b="0" lang="tr-TR" sz="2400" spc="-1" strike="noStrike" u="sng">
                <a:solidFill>
                  <a:srgbClr val="e0c2cd"/>
                </a:solidFill>
                <a:uFillTx/>
                <a:latin typeface="Arial"/>
              </a:rPr>
              <a:t>tutumla</a:t>
            </a:r>
            <a:r>
              <a:rPr b="0" lang="tr-TR" sz="2400" spc="-1" strike="noStrike" u="sng">
                <a:solidFill>
                  <a:srgbClr val="ffff00"/>
                </a:solidFill>
                <a:uFillTx/>
                <a:latin typeface="Arial"/>
              </a:rPr>
              <a:t> ilgilidir.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u="sng">
                <a:solidFill>
                  <a:srgbClr val="ffff00"/>
                </a:solidFill>
                <a:uFillTx/>
                <a:latin typeface="Arial"/>
              </a:rPr>
              <a:t>Sosyal sponsorluk çalışmaları</a:t>
            </a:r>
            <a:r>
              <a:rPr b="0" lang="tr-TR" sz="2400" spc="-1" strike="noStrike">
                <a:solidFill>
                  <a:srgbClr val="ffffff"/>
                </a:solidFill>
                <a:latin typeface="Arial"/>
              </a:rPr>
              <a:t> spor veya kültür-sanat sponsorluklarına göre </a:t>
            </a:r>
            <a:r>
              <a:rPr b="0" lang="tr-TR" sz="2400" spc="-1" strike="noStrike" u="sng">
                <a:solidFill>
                  <a:srgbClr val="ffff00"/>
                </a:solidFill>
                <a:uFillTx/>
                <a:latin typeface="Arial"/>
              </a:rPr>
              <a:t>toplum tarafından daha olumlu bulunmakta</a:t>
            </a:r>
            <a:r>
              <a:rPr b="0" lang="tr-TR" sz="2400" spc="-1" strike="noStrike">
                <a:solidFill>
                  <a:srgbClr val="ffffff"/>
                </a:solidFill>
                <a:latin typeface="Arial"/>
              </a:rPr>
              <a:t>, </a:t>
            </a:r>
            <a:r>
              <a:rPr b="0" lang="tr-TR" sz="2400" spc="-1" strike="noStrike" u="sng">
                <a:solidFill>
                  <a:srgbClr val="ffff00"/>
                </a:solidFill>
                <a:uFillTx/>
                <a:latin typeface="Arial"/>
              </a:rPr>
              <a:t>diğer</a:t>
            </a:r>
            <a:r>
              <a:rPr b="0" lang="tr-TR" sz="2400" spc="-1" strike="noStrike">
                <a:solidFill>
                  <a:srgbClr val="ffffff"/>
                </a:solidFill>
                <a:latin typeface="Arial"/>
              </a:rPr>
              <a:t> </a:t>
            </a:r>
            <a:r>
              <a:rPr b="0" lang="tr-TR" sz="2400" spc="-1" strike="noStrike" u="sng">
                <a:solidFill>
                  <a:srgbClr val="ffff00"/>
                </a:solidFill>
                <a:uFillTx/>
                <a:latin typeface="Arial"/>
              </a:rPr>
              <a:t>sponsorluk</a:t>
            </a:r>
            <a:r>
              <a:rPr b="0" lang="tr-TR" sz="2400" spc="-1" strike="noStrike">
                <a:solidFill>
                  <a:srgbClr val="ffffff"/>
                </a:solidFill>
                <a:latin typeface="Arial"/>
              </a:rPr>
              <a:t> </a:t>
            </a:r>
            <a:r>
              <a:rPr b="0" lang="tr-TR" sz="2400" spc="-1" strike="noStrike" u="sng">
                <a:solidFill>
                  <a:srgbClr val="ffff00"/>
                </a:solidFill>
                <a:uFillTx/>
                <a:latin typeface="Arial"/>
              </a:rPr>
              <a:t>uygulamaları</a:t>
            </a:r>
            <a:r>
              <a:rPr b="0" lang="tr-TR" sz="2400" spc="-1" strike="noStrike">
                <a:solidFill>
                  <a:srgbClr val="ffffff"/>
                </a:solidFill>
                <a:latin typeface="Arial"/>
              </a:rPr>
              <a:t> kuruluşların doğrudan </a:t>
            </a:r>
            <a:r>
              <a:rPr b="0" lang="tr-TR" sz="2400" spc="-1" strike="noStrike" u="sng">
                <a:solidFill>
                  <a:srgbClr val="ffff00"/>
                </a:solidFill>
                <a:uFillTx/>
                <a:latin typeface="Arial"/>
              </a:rPr>
              <a:t>ticari bir beklenti içinde oldukları gerekçesiyle daha az iyi niyetle karşılanmaktadır.</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368280" y="139680"/>
            <a:ext cx="8969040" cy="51289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r>
              <a:rPr b="0" lang="tr-TR" sz="2400" spc="-1" strike="noStrike">
                <a:solidFill>
                  <a:srgbClr val="ffffff"/>
                </a:solidFill>
                <a:latin typeface="Arial"/>
              </a:rPr>
              <a:t>	</a:t>
            </a:r>
            <a:endParaRPr b="0" lang="tr-TR" sz="2400" spc="-1" strike="noStrike">
              <a:solidFill>
                <a:srgbClr val="ffffff"/>
              </a:solidFill>
              <a:latin typeface="Arial"/>
            </a:endParaRPr>
          </a:p>
        </p:txBody>
      </p:sp>
      <p:pic>
        <p:nvPicPr>
          <p:cNvPr id="96" name="" descr=""/>
          <p:cNvPicPr/>
          <p:nvPr/>
        </p:nvPicPr>
        <p:blipFill>
          <a:blip r:embed="rId1"/>
          <a:stretch/>
        </p:blipFill>
        <p:spPr>
          <a:xfrm>
            <a:off x="228240" y="1028880"/>
            <a:ext cx="9697320" cy="36666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2992</TotalTime>
  <Application>LibreOffice/7.4.3.2$Windows_x86 LibreOffice_project/1048a8393ae2eeec98dff31b5c133c5f1d08b890</Application>
  <AppVersion>15.0000</AppVersion>
  <Words>2214</Words>
  <Paragraphs>185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2024-05-09T14:53:35Z</dcterms:modified>
  <cp:revision>318</cp:revision>
  <dc:subject/>
  <dc:title>Lights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Özel</vt:lpwstr>
  </property>
  <property fmtid="{D5CDD505-2E9C-101B-9397-08002B2CF9AE}" pid="3" name="Slides">
    <vt:i4>50</vt:i4>
  </property>
</Properties>
</file>