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87" r:id="rId2"/>
    <p:sldId id="3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1" r:id="rId16"/>
    <p:sldId id="302" r:id="rId17"/>
    <p:sldId id="303" r:id="rId18"/>
    <p:sldId id="304" r:id="rId19"/>
    <p:sldId id="305" r:id="rId20"/>
    <p:sldId id="307" r:id="rId21"/>
    <p:sldId id="308" r:id="rId22"/>
    <p:sldId id="356" r:id="rId23"/>
    <p:sldId id="309" r:id="rId24"/>
    <p:sldId id="310" r:id="rId25"/>
    <p:sldId id="311" r:id="rId26"/>
    <p:sldId id="312" r:id="rId27"/>
    <p:sldId id="313" r:id="rId28"/>
    <p:sldId id="315" r:id="rId29"/>
    <p:sldId id="318" r:id="rId30"/>
    <p:sldId id="319" r:id="rId31"/>
    <p:sldId id="321" r:id="rId32"/>
    <p:sldId id="323" r:id="rId33"/>
    <p:sldId id="324" r:id="rId34"/>
    <p:sldId id="326" r:id="rId35"/>
    <p:sldId id="327" r:id="rId36"/>
    <p:sldId id="328" r:id="rId37"/>
    <p:sldId id="329" r:id="rId38"/>
    <p:sldId id="330" r:id="rId39"/>
    <p:sldId id="331" r:id="rId40"/>
    <p:sldId id="335" r:id="rId41"/>
    <p:sldId id="336" r:id="rId42"/>
    <p:sldId id="337" r:id="rId43"/>
    <p:sldId id="338" r:id="rId44"/>
    <p:sldId id="339" r:id="rId45"/>
    <p:sldId id="342" r:id="rId46"/>
    <p:sldId id="343" r:id="rId47"/>
    <p:sldId id="344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354" r:id="rId57"/>
    <p:sldId id="355" r:id="rId5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4737" autoAdjust="0"/>
  </p:normalViewPr>
  <p:slideViewPr>
    <p:cSldViewPr snapToGrid="0">
      <p:cViewPr varScale="1">
        <p:scale>
          <a:sx n="75" d="100"/>
          <a:sy n="75" d="100"/>
        </p:scale>
        <p:origin x="64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449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481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0459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173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1303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6330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7591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573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18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902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321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59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215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82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27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8748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37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8C94D-1615-4951-A204-C57D2F5BA0F4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F87E-4E65-41E8-B38F-06BD142AC3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677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fontScale="925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Hafta HI II  Kurumsal Sosyal Sorumluluk ve Halkla İlişkiler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Kurumsal Sosyal Sorumluluğun Kavramsal Çerçevesi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Kurumsal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sorumluluk ve halkla ilişkiler kavramlarını anlayabilmek için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öncelikle bu kavramların yer aldığı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bağlamsal çerçevenin iyi kavranması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gereklidir. Bu bağlamda,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sosyal sorumluluğun kavramsal çerçevesi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toplumun dinamikleri olarak kabul edilen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 temel kavrama, yani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sorumluluk, sosyal sorumluluk ve kurumsal sosyal sorumluluğa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dayanmaktadır.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üç kavram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üçgenin köşeleri gibi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birbirini tamamlar niteliktedir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8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Ancak bu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düşünsel temeller</a:t>
            </a:r>
            <a:r>
              <a:rPr lang="tr-T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Sanayi Devrimi </a:t>
            </a:r>
            <a:r>
              <a:rPr lang="tr-T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 birlikte önemli bir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dönüşüm</a:t>
            </a:r>
            <a:r>
              <a:rPr lang="tr-T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geçirmiştir.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ve 19. yüzyıllarda Avrupa’da</a:t>
            </a:r>
            <a:r>
              <a:rPr lang="tr-T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başlayan bu devrim</a:t>
            </a:r>
            <a:r>
              <a:rPr lang="tr-T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yeni buluşların üretim üzerindeki etkisi ve buhar gücünün makineleşmeyi tetiklemesiyle </a:t>
            </a:r>
            <a:r>
              <a:rPr lang="tr-T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sermaye birikimini artırmıştır.</a:t>
            </a:r>
            <a:endParaRPr lang="tr-TR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3543300"/>
            <a:ext cx="2095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Sanayi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Devrimi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ilk olarak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Birleşik </a:t>
            </a:r>
            <a:r>
              <a:rPr lang="tr-T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Krallık’ta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ortaya çıkmış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ardından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Batı Avrupa, Kuzey Amerika ve Japonya’ya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sıçramış ve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ardından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bütün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dünyaya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yayılmıştır.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708400"/>
            <a:ext cx="2040467" cy="30607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3708400"/>
            <a:ext cx="4102100" cy="30607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50" y="3708400"/>
            <a:ext cx="428625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süreçte egemen olan görüşlerden biri </a:t>
            </a:r>
            <a:r>
              <a:rPr lang="tr-T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Newtoncu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yaklaşımdır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evreni kapalı bir sistem olarak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tanımlamış; bu görüş,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örgütlerin temel amacının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maksimum kâr elde etmek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olduğu anlayışını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doğurmuştur. Bu dönemde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 görenler makine gibi değerlendirilmiş ve sosyal ihtiyaçları göz ardı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edilmiştir.</a:t>
            </a:r>
          </a:p>
        </p:txBody>
      </p:sp>
    </p:spTree>
    <p:extLst>
      <p:ext uri="{BB962C8B-B14F-4D97-AF65-F5344CB8AC3E}">
        <p14:creationId xmlns:p14="http://schemas.microsoft.com/office/powerpoint/2010/main" val="24116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24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Ardından 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gelen 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İkinci Sanayi Devrimi ya da otomasyon dönemi, </a:t>
            </a:r>
            <a:r>
              <a:rPr lang="tr-TR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emeğinin makinelerle yer değiştirmesiyle 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tanımlanmıştır. Ancak 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teknolojik gelişme </a:t>
            </a:r>
            <a:r>
              <a:rPr lang="tr-TR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işsizlik, çevre kirliliği, sendikal gücün zayıflaması gibi yeni toplumsal sorunları da 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beraberinde getirmiştir.</a:t>
            </a:r>
            <a:endParaRPr lang="tr-TR" sz="24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3323166"/>
            <a:ext cx="4826000" cy="321733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3323165"/>
            <a:ext cx="4826000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Yüzyılın ilk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yarısında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yaşanan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 dünya savaşı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da, bu çalkantılı ortamın bir parçası olarak,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 işsizliği hem de sosyal sorumluluk anlayışının gelişimini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hızlandırmıştır.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Zamanla toplumsal beklentiler değişmiş,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örneğin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1960’larda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tüketicilerin ürünü alma davranışı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1970’lerde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kalite beklentisine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1980’lerde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çevreye duyarlılığa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1990’larda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üretim süreçlerinin sorgulanmasına </a:t>
            </a:r>
            <a:r>
              <a:rPr lang="tr-TR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evrilmiştir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tarihsel gelişmeler ışığında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1990-2000 yılları arası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dönemde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küreselleşme dalgası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zirveye çıkmış, küresel işletmeler sosyal sorumluluklarını yerine getirmeleri yönünde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yoğun baskılarla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karşılaşmış ve bu süreçte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sivil toplum kuruluşları da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etkilerini artırmıştır.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yıllarda yapılan araştırmalar ise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işletmelerin paydaşlarla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işbirliği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stratejileri geliştirerek kendi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aleyhlerine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oluşabilecek eylemleri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lehlerine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çevirmeyi başardıklarını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ortaya koymaktadır.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Sorumlulukla İlgili Yaklaşımlar ve </a:t>
            </a:r>
            <a:r>
              <a:rPr lang="tr-TR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Modeller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Kurumsal sosyal sorumluluğun yalnızca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tarihsel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boyutuyla değil,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teorik yaklaşımlar ve modellerle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kavramsal temelleri güçlenmiştir. Bu çerçevede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 temel yaklaşım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öne çıkmaktadır: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Klasik (</a:t>
            </a:r>
            <a:r>
              <a:rPr lang="tr-T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Friedman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Yaklaşımı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Modern Yaklaşım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İlki</a:t>
            </a: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klasik </a:t>
            </a:r>
            <a:r>
              <a:rPr lang="tr-TR" sz="32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Yaklaşım’ın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öncüsü </a:t>
            </a:r>
            <a:r>
              <a:rPr lang="tr-T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Friedman’dır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 anlayış,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 Smith’in “görünmez el” ve “kâr maksimizasyonu”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ilkelerini temel alarak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sorumluluğu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işletmelere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 yük getiren bir zorunluluk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olarak görür. Bu nedenle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harcamalar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işletmelerin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rekabet avantajını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azaltan giderler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olarak değerlendirilmiştir.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endParaRPr lang="tr-TR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647700"/>
            <a:ext cx="56515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karşın,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Yaklaşım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ise, sosyal sorumluluğun sadece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maliyet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değil, aynı zamanda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kamu faydasını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gözeten bir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değer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olduğunu savunur. Bu yaklaşım,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küresel etik, paydaş ilişkileri ve sürdürülebilirlik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gibi kavramlarla beslenmektedir.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419100"/>
            <a:ext cx="11315700" cy="63246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bağlamda </a:t>
            </a:r>
            <a:r>
              <a:rPr lang="tr-T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Carroll’ın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Dört Katmanlı Sosyal Sorumluluk Modeli (1991)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günümüzde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yaygın kabul gören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modellerden biri olmuştur. Bu modelde işletmelerin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sorumlulukları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bir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piramit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şeklinde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dört katmanda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sunulur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tr-TR" sz="1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kizkenar Üçgen 1"/>
          <p:cNvSpPr/>
          <p:nvPr/>
        </p:nvSpPr>
        <p:spPr>
          <a:xfrm>
            <a:off x="4102100" y="1295400"/>
            <a:ext cx="4559300" cy="4470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419100"/>
            <a:ext cx="11315700" cy="63246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tr-TR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Hayırsever (Gönüllü) Sorumluluklar (Zirve Katman) </a:t>
            </a:r>
            <a:endParaRPr lang="tr-TR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endParaRPr lang="tr-TR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Etik </a:t>
            </a:r>
            <a:r>
              <a:rPr lang="tr-TR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Ahlaki Sorumluluklar </a:t>
            </a:r>
            <a:endParaRPr lang="tr-TR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endParaRPr lang="tr-TR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</a:t>
            </a:r>
            <a:r>
              <a:rPr lang="tr-TR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Yasal Sorumluluklar </a:t>
            </a:r>
          </a:p>
          <a:p>
            <a:pPr marL="0" indent="457200" algn="just">
              <a:lnSpc>
                <a:spcPct val="150000"/>
              </a:lnSpc>
              <a:buNone/>
            </a:pPr>
            <a:endParaRPr lang="tr-TR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Sorumluluklar </a:t>
            </a:r>
            <a:r>
              <a:rPr lang="tr-TR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(Temel Katman) </a:t>
            </a:r>
            <a:endParaRPr lang="tr-TR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endParaRPr lang="tr-TR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İşletmelerin Sosyal Sorumlulukları</a:t>
            </a:r>
            <a:endParaRPr lang="tr-TR" sz="20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endParaRPr lang="tr-TR" sz="1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tr-TR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Ekonomik Sorumluluklar (Temel Katman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İşletmelerin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 amacı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kâr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elde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etmektir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Hissedar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çalışan ve müşterilerin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haklı beklentilerini karşılamak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esastır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diğer tüm sorumluluk türlerinin dayandığı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temeli oluşturur.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Yasal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Sorumluluklar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Kurumların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yasalara ve düzenlemelere uygun davranmaları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gerekir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Devletin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toplumun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yazılı kurallarına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riayet edilmesi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beklenir.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Yasalara uyan kurumlar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“sorumlu vatandaş”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olarak görülür.</a:t>
            </a:r>
          </a:p>
        </p:txBody>
      </p:sp>
    </p:spTree>
    <p:extLst>
      <p:ext uri="{BB962C8B-B14F-4D97-AF65-F5344CB8AC3E}">
        <p14:creationId xmlns:p14="http://schemas.microsoft.com/office/powerpoint/2010/main" val="30629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Etik ve Ahlaki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Sorumluluklar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Yasalardan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öte,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toplumun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genel ahlaki beklentileri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doğrultusunda hareket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edilmelidir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Adalet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dürüstlük, hakkaniyet ve makul fiyat politikası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gibi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ilkeler ön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plandadır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Fırsatçılık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haksız rekabet ve yanıltıcı reklamdan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kaçınılması gerekir.</a:t>
            </a:r>
          </a:p>
        </p:txBody>
      </p:sp>
    </p:spTree>
    <p:extLst>
      <p:ext uri="{BB962C8B-B14F-4D97-AF65-F5344CB8AC3E}">
        <p14:creationId xmlns:p14="http://schemas.microsoft.com/office/powerpoint/2010/main" val="6795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Hayırsever (Gönüllü) Sorumluluklar (Zirve Katman</a:t>
            </a:r>
            <a:r>
              <a:rPr lang="tr-TR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katman,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topluma gönüllü katkılar sağlamayı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ifade eder</a:t>
            </a:r>
            <a:r>
              <a:rPr lang="tr-TR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Örneğin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eğitim, sağlık, çevre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gibi alanlarda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bağış yapmak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gönüllü projelerde yer almak</a:t>
            </a:r>
            <a:r>
              <a:rPr lang="tr-TR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toplumun yaşam kalitesini artırmak ve olumlu bir imaj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oluşturmaktır.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İlişkiler Bağlamında Kurumsal Sosyal </a:t>
            </a:r>
            <a:r>
              <a:rPr lang="tr-TR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 Uygulamaları</a:t>
            </a:r>
            <a:endParaRPr lang="tr-TR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Günümüzde pek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çok kurum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ilişkiler kapsamında sosyal sorumluluk projeleri yürütmekte, bu süreçte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uluslararası standartlara uyum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politikaları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geliştirmektedir.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çabaların sonucunda kurumlar şu avantajları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elde etmektedir: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lnSpcReduction="10000"/>
          </a:bodyPr>
          <a:lstStyle/>
          <a:p>
            <a:pPr lvl="1" algn="just">
              <a:lnSpc>
                <a:spcPct val="160000"/>
              </a:lnSpc>
            </a:pP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Güçlü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kurum imajı</a:t>
            </a:r>
          </a:p>
          <a:p>
            <a:pPr lvl="1" algn="just">
              <a:lnSpc>
                <a:spcPct val="160000"/>
              </a:lnSpc>
            </a:pP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İşletme maliyetlerinin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azalması                     İşletme içi</a:t>
            </a:r>
            <a:endParaRPr lang="tr-TR" sz="3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60000"/>
              </a:lnSpc>
            </a:pP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konumunda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güçlenme</a:t>
            </a:r>
          </a:p>
          <a:p>
            <a:pPr lvl="1" algn="just">
              <a:lnSpc>
                <a:spcPct val="160000"/>
              </a:lnSpc>
            </a:pP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Çalışan motivasyonunun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artması</a:t>
            </a:r>
          </a:p>
          <a:p>
            <a:pPr lvl="1" algn="just">
              <a:lnSpc>
                <a:spcPct val="160000"/>
              </a:lnSpc>
            </a:pPr>
            <a:endParaRPr lang="tr-TR" sz="3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60000"/>
              </a:lnSpc>
            </a:pP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Satışlarda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pazar payında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artış                              İşletme dışı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60000"/>
              </a:lnSpc>
            </a:pP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Yatırımcıların </a:t>
            </a:r>
            <a:r>
              <a:rPr lang="tr-TR" sz="3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gözünde </a:t>
            </a:r>
            <a:r>
              <a:rPr lang="tr-TR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cazibenin artması</a:t>
            </a:r>
            <a:endParaRPr lang="tr-TR" sz="30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ağ Ayraç 1"/>
          <p:cNvSpPr/>
          <p:nvPr/>
        </p:nvSpPr>
        <p:spPr>
          <a:xfrm rot="10800000" flipH="1">
            <a:off x="7429500" y="1054100"/>
            <a:ext cx="713014" cy="2679700"/>
          </a:xfrm>
          <a:prstGeom prst="rightBrace">
            <a:avLst/>
          </a:prstGeom>
          <a:solidFill>
            <a:srgbClr val="FFFF00"/>
          </a:solidFill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063" y="4499429"/>
            <a:ext cx="749873" cy="16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tr-TR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 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ETİK VE HALKLA İLİŞKİLER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tr-TR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</a:t>
            </a:r>
            <a:r>
              <a:rPr lang="tr-T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İşletme Etiği</a:t>
            </a:r>
          </a:p>
          <a:p>
            <a:pPr indent="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sosyal sorumluluk uygulamaları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ilkelerle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yakından ilişkilidir. Bu noktada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ve işletme etiği kavramları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gündeme gelir.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Etik, MÖ 384-322 yıllarında Aristoteles’in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insan davranışlarının ahlaki açıdan değerlendirilmesi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anlamında kullandığı bir kavramdır.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tr-TR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 dinamiklerinin birinci ayağını oluşturan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kavramı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günlük dilde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 bireysel, gerek kurumsal, gerekse toplumsal düzlemde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sıklıkla kullanılmaktadır. Yaşam boyunca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bireyin üstlendiği roller ile bu rollerin doğurduğu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yükümlülükler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arasında sıkı bir ilişki vardır.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9" y="4578359"/>
            <a:ext cx="2076441" cy="2076441"/>
          </a:xfrm>
          <a:prstGeom prst="rect">
            <a:avLst/>
          </a:prstGeom>
        </p:spPr>
      </p:pic>
      <p:sp>
        <p:nvSpPr>
          <p:cNvPr id="4" name="Sağ Ok 3"/>
          <p:cNvSpPr/>
          <p:nvPr/>
        </p:nvSpPr>
        <p:spPr>
          <a:xfrm>
            <a:off x="6337300" y="4711700"/>
            <a:ext cx="914400" cy="3683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61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kapsamda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insan davranışlarının sistematik olarak analiz ve değerlendirilmesidir.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ile birlikte anılan kavramlar arasında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ahlak, hukuk, kurumsal kültür ve sosyal sorumluluk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yer alır.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3695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tr-TR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Pieper’e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göre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hem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genel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teorik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anlamda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(genel etik)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hem de çeşitli disiplinlerdeki pratik uygulamalarıyla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(uygulamalı etik)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geniş bir araştırma alanına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sahiptir.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Uygulamalı etik; hukuk etiği, politika etiği, iktisat etiği ve işletme etiği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gibi başlıkları kapsar.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İşletme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etiği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ise üç temel alanı kapsar: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çalışma etiği, meslek etiği ve işletmecilik etiği. Örneğin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doktorun zamanında işe gelmesi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çalışma etiği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gereksiz ilaç yazmaması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meslek etiği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kuralların kurum politikası hâline gelmesi ise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işletmecilik etiğidir.</a:t>
            </a:r>
            <a:endParaRPr lang="tr-TR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Bununla birlikte,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kurallar her zaman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eksiksiz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uygulanmayabilir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 nedenle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dışı davranışlar hem kurumlar hem de lider ve yöneticiler açısından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değerlendirilir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Vergi kaçırma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sigortasız işçi çalıştırma, tüketici haklarının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ihlali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Lider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Çalışanlara adil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davranmama, özel işlerde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kullanma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Yönetici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Sahte belge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düzenleme, çıkar temini, bilgi sızdırma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İş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işletme etiği altında ele alınabilecek konulardan biri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yönetim etiğidir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Yönetim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yönetici kavramları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genellikle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başkalarına iş gördürme,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başkaları aracılığı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 iş başarma ve amaçlara ulaşmanın söz konusu olduğu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durumlarda kullanılır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hiyerarşik basamakta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 seviyeyi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gösterirler.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Yönetim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yöneticiler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görevlerini yaparken iş etiği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yönetsel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kurallarına uymak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zorundadırlar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Yönetsel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endParaRPr lang="tr-TR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Yönetsel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örgütsel etiğin bir alt bölümüdür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belli bir örgüt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içinde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doğru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davranışlara ulaşmak için gerekli olan ilke ve standartları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ifade etmektedir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Özellikle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1970’li yıllardan itibaren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bütün dünyadaki büyük çaplı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yolsuzluk olaylarının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ortaya çıkması, yönetimin etik boyutunun incelenmesi gereğini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ortaya koymuştur.</a:t>
            </a:r>
          </a:p>
        </p:txBody>
      </p:sp>
    </p:spTree>
    <p:extLst>
      <p:ext uri="{BB962C8B-B14F-4D97-AF65-F5344CB8AC3E}">
        <p14:creationId xmlns:p14="http://schemas.microsoft.com/office/powerpoint/2010/main" val="18238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çatışması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yönetsel etikte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rastlanan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 konudur.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Burada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kamu görevlisi;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 yararı, özel yarar, hizmetten yararlananlar, üst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düzey yöneticiler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yargı, yasama, denetim gibi dış faktörlerin etkisi altında bir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 anlayışı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geliştirmek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zorundadır.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bağlamda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yönetsel etik üç bölümde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 alınabilir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Kişisel Uygulamalar ve Ahlaki Sorunlar: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bölümdeki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sorunlar,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yöneticilerin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yasa dışı olan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ancak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kişisel doyum ve kazançla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sonuçlanan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seçimlerini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göstermektedir.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Kaynakların yanlış kullanılması,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çıkar çatışmaları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kapsamda değerlendirilir.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 smtClean="0">
                <a:solidFill>
                  <a:srgbClr val="4A9B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Mesleki Eylemler: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Yöneticilerin mesleki konularla ilgili olarak yaptığı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seçimlerdir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 kayırma, sorun çıkmasın diye ilgili tarafların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baskısına boyun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eğme, iş görenlerin atılması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gibi konular örnek verilebilir.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6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Günlük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Yönetim İşleri: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Burada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örgütlerin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bireylerin şekillendirilmesi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doğru değerlerin kararlaştırılması, gücün adil bir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biçimde kullanılıp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kullanılmadığının ve uygulanan seçimlerin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haklılığının yargılanması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konuları söz konusudur.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1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Örneğin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baba, işveren, iş gören, öğrenci, yönetici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evlat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rollerinin gerektirdiği yükümlülükler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yapılması ve kaçınılması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gereken bütün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davranışlar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“sorumluluk” kavramı altında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değerlendirilir.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Dolayısıyla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birey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toplumun olduğu her yerde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sorumluluğun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olması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kaçınılmazdır.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İlişkilerde Etik İle İlgili Temel Sorunlar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Yukarıda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sözü edilen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“işletmelerde etik dışı davranışlar”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konusu,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ilişkiler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geçerlidir. Ancak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ilişkilerde etik sorunsalı genellikle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kullanılan araç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yöntemler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alanında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görülmektedir.</a:t>
            </a:r>
          </a:p>
        </p:txBody>
      </p:sp>
    </p:spTree>
    <p:extLst>
      <p:ext uri="{BB962C8B-B14F-4D97-AF65-F5344CB8AC3E}">
        <p14:creationId xmlns:p14="http://schemas.microsoft.com/office/powerpoint/2010/main" val="13698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ilişkilerde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itibar oluşturulurken aynı zamanda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rakiplerle kıyaslama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rakipleri kötüleme, doğru olmayan bilgileri kullanma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gibi konular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etik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konuları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içinde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değerlendirilmektedir.</a:t>
            </a:r>
          </a:p>
        </p:txBody>
      </p:sp>
    </p:spTree>
    <p:extLst>
      <p:ext uri="{BB962C8B-B14F-4D97-AF65-F5344CB8AC3E}">
        <p14:creationId xmlns:p14="http://schemas.microsoft.com/office/powerpoint/2010/main" val="20702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ilişkiler ve etik konusunda görülen bir başka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sorun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işletmenin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kriz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durumlarında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yaşanmaktadır.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İşletme aleyhine çıkan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dedikodular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işletmede meydana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gelen bir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gibi işletmenin veya çalışanların neden olduğu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olumsuz durumlarda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krizi yönetirken meşrulaştırma çabaları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görülebilmektedir.</a:t>
            </a:r>
          </a:p>
        </p:txBody>
      </p:sp>
    </p:spTree>
    <p:extLst>
      <p:ext uri="{BB962C8B-B14F-4D97-AF65-F5344CB8AC3E}">
        <p14:creationId xmlns:p14="http://schemas.microsoft.com/office/powerpoint/2010/main" val="35193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ilişkilerin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 içi ve kurum dışına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yönelik farklı amaçları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vardır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imajın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güçlendirilmesi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Tanınırlığın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oluşturulması ve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genişletilmesi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inanılırlığın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inşası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Kamuoyunda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yerin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belirlenmesi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Ulusal 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Uluslararası Halkla ilişkiler Kuruluş Birlikleri ve </a:t>
            </a:r>
            <a:r>
              <a:rPr lang="tr-TR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 İlkeler</a:t>
            </a:r>
            <a:endParaRPr lang="tr-TR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Bu doğrultuda,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uluslararası ve ulusal halkla ilişkiler kuruluşları, meslek üyelerine yönelik çeşitli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ilkeler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bildirgeler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yayımlamaktadır.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Türkiye’de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 alandaki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eski ve yaygın kuruluş,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1972’de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kurulan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Türkiye Halkla İlişkiler Derneği (TÜHİD)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tr-TR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Uluslararası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Halkla İlişkiler Derneği IPRA ve Atina kodu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Halkla ilişkiler uzmanlarının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 insan haklarına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saygı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göstermesi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gerektiğini belirtir.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Uluslararası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İletişim Danışmanları Birliği ICCO ve Roma bildirisi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ICCO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Meslek standartlarını belirleyen ve üyelerden bu standartlara uymalarını isteyen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bir bildirgedir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Görevler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İşin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yapılması sırasında yerine getirilen işlemler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Bilgi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Beceriler                                           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yöntemsel ve sosyal yetkinlikler belirtilir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Tutum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Davranışlar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Etik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iletişim gibi yönleri kapsar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Çalışma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Koşulları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Fiziksel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psikolojik, çevresel faktörler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Güvenlik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Riskler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korunma yolları, iş sağlığı kuralları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Eğitim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Gereklilikleri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Gerekli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diploma, belge veya sertifika bilgisi.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6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Helsinki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bildirgesi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: IPRA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CERP ve ICCO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tarafından yayımlanmış ve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“Uluslararası Halkla İlişkiler Kalite </a:t>
            </a:r>
            <a:r>
              <a:rPr lang="tr-TR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Enstitüsü”nün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kurulmasına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öncülük etmiştir.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9. HAFTA Hİ Kurumsal Sosyal 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Sorumluluk ve Halkla 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İlişkiler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Aşağıdakilerden 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hangisi kurumsal sosyal sorumluluğun üç temel kavramından biri değildir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Sorumluluk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Sosyal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sorumluluk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Finansal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yeterlilik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Kurumsal sosyal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sorumluluk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e)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Toplum dinamikleri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Aşağıdakilerden hangisi kurumsal sosyal sorumluluğun tarihsel gelişimini etkileyen bilim dallarından biridir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a)Mühendislik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Astronomi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Jeoloji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Felsefe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Veterinerlik </a:t>
            </a:r>
            <a:endParaRPr lang="tr-T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noktadan hareketle,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işletmelerin ve kurumların toplum içindeki varlığı göz önünde bulundurularak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kurumların sosyal sorumluluğu,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etik anlamda,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işletmelerin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insanlara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çevrelerine zarar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verebilecek her türlü eylemden kaçınmaları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şeklinde tanımlanabilir.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9" y="4781558"/>
            <a:ext cx="1797041" cy="1797041"/>
          </a:xfrm>
          <a:prstGeom prst="rect">
            <a:avLst/>
          </a:prstGeom>
        </p:spPr>
      </p:pic>
      <p:sp>
        <p:nvSpPr>
          <p:cNvPr id="4" name="Sağ Ok 3"/>
          <p:cNvSpPr/>
          <p:nvPr/>
        </p:nvSpPr>
        <p:spPr>
          <a:xfrm rot="10800000">
            <a:off x="9559925" y="5680079"/>
            <a:ext cx="882650" cy="482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ağ Ok 4"/>
          <p:cNvSpPr/>
          <p:nvPr/>
        </p:nvSpPr>
        <p:spPr>
          <a:xfrm>
            <a:off x="6565900" y="4876800"/>
            <a:ext cx="889000" cy="44450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Ok 6"/>
          <p:cNvSpPr/>
          <p:nvPr/>
        </p:nvSpPr>
        <p:spPr>
          <a:xfrm>
            <a:off x="6524634" y="5730880"/>
            <a:ext cx="889000" cy="43180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33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Aşağıdakilerden hangisi </a:t>
            </a:r>
            <a:r>
              <a:rPr lang="tr-T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Carroll’ın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Dört Katmanlı Sosyal Sorumluluk </a:t>
            </a:r>
            <a:r>
              <a:rPr lang="tr-T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Modeli'nde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yer almaz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Ekonomik sorumluluk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Yasal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sorumluluk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Siyasal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sorumluluk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Etik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sorumluluk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Gönüllü sorumluluk</a:t>
            </a:r>
            <a:endParaRPr lang="tr-T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4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Kotler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Lee’ye göre kurumsal sosyal sorumluluk aşağıdakilerden hangisiyle tanımlanır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Zorunlu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görevler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bütünü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Toplumun refahını iyileştirme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yükümlülüğü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Vergi kaçırmama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uygulamaları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Sendikal faaliyetlere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destek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e)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Ticari faaliyetlerden doğan yükümlülükler 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Aşağıdakilerden hangisi klasik yaklaşımı savunan ve “görünmez el” teorisini geliştiren düşünürdür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a)Adam Smith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Aristoteles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Sokrates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tr-T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Hobbes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Jeremy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Bentham 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Aşağıdakilerden hangisi halkla ilişkiler kapsamında kurumsal sosyal sorumluluğun kurumlara sağladığı avantajlardan biri değildir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a)Marka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konumunda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güçlenme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Yatırımcıların ilgisini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çekme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Satışlarda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artış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Asgari ücret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artışı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Çalışan motivasyonunun yükselmesi</a:t>
            </a:r>
            <a:endParaRPr lang="tr-T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Etik kavramının ilk kez sistematik olarak tanımlandığı dönem aşağıdakilerden hangisidir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20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yüzyıl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MÖ 384–322 (Aristoteles dönemi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yüzyıl Aydınlanma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Çağı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Sanayi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Devrimi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1970 sonrası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neoliberal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dönem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Aşağıdakilerden hangisi işletmelerde görülen etik dışı davranışlardan biri değildir?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a)Sigortasız işçi çalıştırma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Vergi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kaçırma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Sahte belge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düzenleme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Kurumsal sosyal sorumluluk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uygulamak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Tüketici haklarını ihlal etmek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Aşağıdakilerden hangisi yönetsel etik kapsamında değerlendirilebilecek bir alandır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Bankacılık etiği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Kişisel uygulamalar ve ahlaki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sorunlar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Siyaset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felsefesi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Kriminoloji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Psikolojik danışmanlık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 fontScale="92500"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10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Aşağıdaki bildirgelerden hangisi IPRA, ICCO ve CERP tarafından yayımlanmış ve kalite enstitüsü kurulmasını sağlamıştır</a:t>
            </a: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a)Atina Kodu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Bildirisi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Helsinki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Bildirgesi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Paris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Protokolü</a:t>
            </a:r>
          </a:p>
          <a:p>
            <a:pPr marL="914400" lvl="2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Berlin Mutabakatı</a:t>
            </a: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Nitekim bu tanım </a:t>
            </a:r>
            <a:r>
              <a:rPr lang="tr-T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Kotler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Lee tarafından da desteklenmekte ve bu araştırmacılara göre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“Kurumsal Sosyal Sorumluluk </a:t>
            </a:r>
            <a:r>
              <a:rPr lang="tr-TR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isteğe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bağlı iş uygulamaları ve kurumsal kaynakların katkıları aracılığıyla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toplumun refahını iyileştirmek için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üstlenilen bir yükümlülüktür.” 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4470400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5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Kurumsal </a:t>
            </a:r>
            <a:r>
              <a:rPr lang="tr-T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Sorumluluğun Tarihsel Gelişimi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sosyal sorumluluk kavramının anlaşılabilmesi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tarihsel süreci de 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göz önünde bulundurmak önemlidir. Bu çerçevede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sosyal sorumluluğun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tarihsel gelişimi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sadece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ekonomiyle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sınırlı olmayan, aynı zamanda </a:t>
            </a:r>
            <a:r>
              <a:rPr lang="tr-TR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din, felsefe ve sosyoloji </a:t>
            </a:r>
            <a:r>
              <a:rPr lang="tr-T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gibi birçok farklı disiplinin etkisi altında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şekillenmiştir.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Kavramın ilk izlerine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Eski Yunan filozofları ve din adamlarının söylemlerinde 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rastlanır. 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Örneğin Sokrates ve öğrencisi Platon,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 yararını önceleyen ekonomik yaklaşımları savunmuş; yöneticilerin kararlarında </a:t>
            </a:r>
            <a:r>
              <a:rPr lang="tr-T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toplumun çıkarlarını</a:t>
            </a:r>
            <a:r>
              <a:rPr lang="tr-TR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göz önünde bulundurmaları gerektiğini </a:t>
            </a:r>
            <a:r>
              <a:rPr lang="tr-TR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ifade etmişlerdir.</a:t>
            </a:r>
            <a:endParaRPr lang="tr-TR" sz="24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543300"/>
            <a:ext cx="3136900" cy="31369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543300"/>
            <a:ext cx="19050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647700"/>
            <a:ext cx="11315700" cy="5791200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457200" algn="just">
              <a:lnSpc>
                <a:spcPct val="150000"/>
              </a:lnSpc>
              <a:buNone/>
            </a:pPr>
            <a:r>
              <a:rPr lang="tr-TR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düşünsel mirası devralan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Aristoteles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ise,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insanların kendileri ve toplum için memnun edici bir yaşam sürdürebilmeleri için çaba göstermeleri gerektiğini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belirtmiş, ekonomide ise </a:t>
            </a:r>
            <a:r>
              <a:rPr lang="tr-TR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fiyat ve kazançlarda </a:t>
            </a:r>
            <a:r>
              <a:rPr lang="tr-TR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adaletin gözetilmesini </a:t>
            </a:r>
            <a:r>
              <a:rPr 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savunmuştur</a:t>
            </a:r>
            <a:r>
              <a:rPr lang="tr-TR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3200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3644900"/>
            <a:ext cx="1816100" cy="31242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644900"/>
            <a:ext cx="1689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çak İzi">
  <a:themeElements>
    <a:clrScheme name="Uçak İzi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Uçak İzi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çak İzi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TM04033937[[fn=Uçak İzi]]</Template>
  <TotalTime>5323</TotalTime>
  <Words>526</Words>
  <Application>Microsoft Office PowerPoint</Application>
  <PresentationFormat>Geniş ekran</PresentationFormat>
  <Paragraphs>183</Paragraphs>
  <Slides>57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1" baseType="lpstr">
      <vt:lpstr>Arial</vt:lpstr>
      <vt:lpstr>Century Gothic</vt:lpstr>
      <vt:lpstr>Times New Roman</vt:lpstr>
      <vt:lpstr>Uçak İzi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Hİ II   DERSİN İŞLENİŞİ KONULAR</dc:title>
  <dc:creator>erhan çitil</dc:creator>
  <cp:lastModifiedBy>erhan çitil</cp:lastModifiedBy>
  <cp:revision>418</cp:revision>
  <dcterms:created xsi:type="dcterms:W3CDTF">2025-02-10T12:53:37Z</dcterms:created>
  <dcterms:modified xsi:type="dcterms:W3CDTF">2025-04-24T04:06:12Z</dcterms:modified>
</cp:coreProperties>
</file>