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
          <p:cNvSpPr/>
          <p:nvPr/>
        </p:nvSpPr>
        <p:spPr>
          <a:xfrm>
            <a:off x="1584000" y="648000"/>
            <a:ext cx="6478920" cy="259812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
          <p:cNvSpPr/>
          <p:nvPr/>
        </p:nvSpPr>
        <p:spPr>
          <a:xfrm>
            <a:off x="4104000" y="4896000"/>
            <a:ext cx="4391280" cy="3456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077F2CFC-7352-4106-A4AE-84E2A7E79B5F}"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
          <p:cNvSpPr/>
          <p:nvPr/>
        </p:nvSpPr>
        <p:spPr>
          <a:xfrm>
            <a:off x="25920" y="4628880"/>
            <a:ext cx="6119280" cy="1728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2240" bIns="12240" anchor="ctr">
            <a:noAutofit/>
          </a:bodyPr>
          <a:p>
            <a:pPr>
              <a:lnSpc>
                <a:spcPct val="100000"/>
              </a:lnSpc>
            </a:pPr>
            <a:endParaRPr b="0" lang="tr-TR" sz="1800" spc="-1" strike="noStrike">
              <a:solidFill>
                <a:srgbClr val="000000"/>
              </a:solidFill>
              <a:latin typeface="Arial"/>
              <a:ea typeface="DejaVu Sans"/>
            </a:endParaRPr>
          </a:p>
        </p:txBody>
      </p:sp>
      <p:sp>
        <p:nvSpPr>
          <p:cNvPr id="3" name=""/>
          <p:cNvSpPr/>
          <p:nvPr/>
        </p:nvSpPr>
        <p:spPr>
          <a:xfrm>
            <a:off x="3859200" y="5324400"/>
            <a:ext cx="6239520" cy="648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5040" bIns="5040" anchor="ctr">
            <a:noAutofit/>
          </a:bodyPr>
          <a:p>
            <a:pPr>
              <a:lnSpc>
                <a:spcPct val="100000"/>
              </a:lnSpc>
            </a:pPr>
            <a:endParaRPr b="0" lang="tr-TR" sz="1800" spc="-1" strike="noStrike">
              <a:solidFill>
                <a:srgbClr val="000000"/>
              </a:solidFill>
              <a:latin typeface="Arial"/>
              <a:ea typeface="DejaVu Sans"/>
            </a:endParaRPr>
          </a:p>
        </p:txBody>
      </p:sp>
      <p:sp>
        <p:nvSpPr>
          <p:cNvPr id="4" name=""/>
          <p:cNvSpPr/>
          <p:nvPr/>
        </p:nvSpPr>
        <p:spPr>
          <a:xfrm>
            <a:off x="4044960" y="4944960"/>
            <a:ext cx="6480" cy="486720"/>
          </a:xfrm>
          <a:custGeom>
            <a:avLst/>
            <a:gdLst>
              <a:gd name="textAreaLeft" fmla="*/ 1080 w 6480"/>
              <a:gd name="textAreaRight" fmla="*/ 6120 w 6480"/>
              <a:gd name="textAreaTop" fmla="*/ 1080 h 486720"/>
              <a:gd name="textAreaBottom" fmla="*/ 486360 h 48672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372600" y="77760"/>
            <a:ext cx="8999280" cy="657720"/>
          </a:xfrm>
          <a:prstGeom prst="rect">
            <a:avLst/>
          </a:prstGeom>
          <a:noFill/>
          <a:ln w="0">
            <a:noFill/>
          </a:ln>
        </p:spPr>
        <p:txBody>
          <a:bodyPr lIns="0" rIns="0" tIns="0" bIns="0" anchor="ctr">
            <a:noAutofit/>
          </a:bodyPr>
          <a:p>
            <a:pPr indent="0" algn="ctr">
              <a:lnSpc>
                <a:spcPct val="100000"/>
              </a:lnSpc>
              <a:buNone/>
              <a:tabLst>
                <a:tab algn="l" pos="0"/>
              </a:tabLst>
            </a:pPr>
            <a:r>
              <a:rPr b="0" lang="tr-TR" sz="3200" spc="-1" strike="noStrike">
                <a:solidFill>
                  <a:srgbClr val="ffff00"/>
                </a:solidFill>
                <a:latin typeface="Arial"/>
              </a:rPr>
              <a:t>KONGRE VE FUAR YÖNETİMİ 1. HAFTA</a:t>
            </a:r>
            <a:endParaRPr b="0" lang="tr-TR" sz="3200" spc="-1" strike="noStrike">
              <a:solidFill>
                <a:srgbClr val="ffffff"/>
              </a:solidFill>
              <a:latin typeface="Arial"/>
            </a:endParaRPr>
          </a:p>
        </p:txBody>
      </p:sp>
      <p:sp>
        <p:nvSpPr>
          <p:cNvPr id="44" name="PlaceHolder 2"/>
          <p:cNvSpPr>
            <a:spLocks noGrp="1"/>
          </p:cNvSpPr>
          <p:nvPr>
            <p:ph/>
          </p:nvPr>
        </p:nvSpPr>
        <p:spPr>
          <a:xfrm>
            <a:off x="368280" y="863640"/>
            <a:ext cx="8978400" cy="44143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İnsanlar çeşitli sebeplerle </a:t>
            </a:r>
            <a:r>
              <a:rPr b="0" lang="tr-TR" sz="3200" spc="-1" strike="noStrike">
                <a:solidFill>
                  <a:srgbClr val="ffff00"/>
                </a:solidFill>
                <a:latin typeface="Arial"/>
              </a:rPr>
              <a:t>bir araya</a:t>
            </a:r>
            <a:r>
              <a:rPr b="0" lang="tr-TR" sz="3200" spc="-1" strike="noStrike">
                <a:solidFill>
                  <a:srgbClr val="ffffff"/>
                </a:solidFill>
                <a:latin typeface="Arial"/>
              </a:rPr>
              <a:t> gelmekte, çeşitli </a:t>
            </a:r>
            <a:r>
              <a:rPr b="0" lang="tr-TR" sz="3200" spc="-1" strike="noStrike">
                <a:solidFill>
                  <a:srgbClr val="ffff00"/>
                </a:solidFill>
                <a:latin typeface="Arial"/>
              </a:rPr>
              <a:t>etkinliklerde</a:t>
            </a:r>
            <a:r>
              <a:rPr b="0" lang="tr-TR" sz="3200" spc="-1" strike="noStrike">
                <a:solidFill>
                  <a:srgbClr val="ffffff"/>
                </a:solidFill>
                <a:latin typeface="Arial"/>
              </a:rPr>
              <a:t> bulunmakta veya </a:t>
            </a:r>
            <a:r>
              <a:rPr b="0" lang="tr-TR" sz="3200" spc="-1" strike="noStrike">
                <a:solidFill>
                  <a:srgbClr val="ffff00"/>
                </a:solidFill>
                <a:latin typeface="Arial"/>
              </a:rPr>
              <a:t>etkinlikleri</a:t>
            </a:r>
            <a:r>
              <a:rPr b="0" lang="tr-TR" sz="3200" spc="-1" strike="noStrike">
                <a:solidFill>
                  <a:srgbClr val="ffffff"/>
                </a:solidFill>
                <a:latin typeface="Arial"/>
              </a:rPr>
              <a:t> </a:t>
            </a:r>
            <a:r>
              <a:rPr b="0" lang="tr-TR" sz="3200" spc="-1" strike="noStrike">
                <a:solidFill>
                  <a:srgbClr val="ffff00"/>
                </a:solidFill>
                <a:latin typeface="Arial"/>
              </a:rPr>
              <a:t>organize</a:t>
            </a:r>
            <a:r>
              <a:rPr b="0" lang="tr-TR" sz="3200" spc="-1" strike="noStrike">
                <a:solidFill>
                  <a:srgbClr val="ffffff"/>
                </a:solidFill>
                <a:latin typeface="Arial"/>
              </a:rPr>
              <a:t> etmektedirler. Söz konusu etkinlikler olduğunda bu </a:t>
            </a:r>
            <a:r>
              <a:rPr b="0" lang="tr-TR" sz="3200" spc="-1" strike="noStrike">
                <a:solidFill>
                  <a:srgbClr val="ffff00"/>
                </a:solidFill>
                <a:latin typeface="Arial"/>
              </a:rPr>
              <a:t>bir araya gelme ve ortak bir amacı paylaşma nedeni</a:t>
            </a:r>
            <a:r>
              <a:rPr b="0" lang="tr-TR" sz="3200" spc="-1" strike="noStrike">
                <a:solidFill>
                  <a:srgbClr val="ffffff"/>
                </a:solidFill>
                <a:latin typeface="Arial"/>
              </a:rPr>
              <a:t> çok </a:t>
            </a:r>
            <a:r>
              <a:rPr b="0" lang="tr-TR" sz="3200" spc="-1" strike="noStrike">
                <a:solidFill>
                  <a:srgbClr val="ffff00"/>
                </a:solidFill>
                <a:latin typeface="Arial"/>
              </a:rPr>
              <a:t>çeşitlilik</a:t>
            </a:r>
            <a:r>
              <a:rPr b="0" lang="tr-TR" sz="3200" spc="-1" strike="noStrike">
                <a:solidFill>
                  <a:srgbClr val="ffffff"/>
                </a:solidFill>
                <a:latin typeface="Arial"/>
              </a:rPr>
              <a:t> göstermektedir.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1100" spc="-1" strike="noStrike">
                <a:solidFill>
                  <a:srgbClr val="c9211e"/>
                </a:solidFill>
                <a:latin typeface="MyriadPro-Bold"/>
                <a:ea typeface="MyriadPro-Bold"/>
              </a:rPr>
              <a:t>     </a:t>
            </a:r>
            <a:r>
              <a:rPr b="1" lang="tr-TR" sz="1100" spc="-1" strike="noStrike">
                <a:solidFill>
                  <a:srgbClr val="c9211e"/>
                </a:solidFill>
                <a:latin typeface="MyriadPro-Bold"/>
                <a:ea typeface="MyriadPro-Bold"/>
              </a:rPr>
              <a:t>KONGRE VE ETKİNLİK YÖNETİMİ T.C. ANADOLU ÜNİVERSİTESİ YAYINI NO: 3463 </a:t>
            </a:r>
            <a:r>
              <a:rPr b="1" lang="tr-TR" sz="1100" spc="-1" strike="noStrike">
                <a:solidFill>
                  <a:srgbClr val="c9211e"/>
                </a:solidFill>
                <a:latin typeface="MinionPro-Regular"/>
                <a:ea typeface="MinionPro-Regular"/>
              </a:rPr>
              <a:t>AÇIKÖĞRETİM FAKÜLTESİ YAYINI NO: 2311 Doç.Dr. Çağıl Hale ÖZEL Dr.Öğr.Üyesi Hakan SEZEREL</a:t>
            </a:r>
            <a:endParaRPr b="0" lang="tr-TR" sz="11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00"/>
                </a:solidFill>
                <a:latin typeface="Arial"/>
              </a:rPr>
              <a:t>Etkinliklerin Özellikleri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Etkinlikler her ne kadar birbirlerinden </a:t>
            </a:r>
            <a:r>
              <a:rPr b="0" lang="tr-TR" sz="3200" spc="-1" strike="noStrike">
                <a:solidFill>
                  <a:srgbClr val="ffff00"/>
                </a:solidFill>
                <a:latin typeface="Arial"/>
              </a:rPr>
              <a:t>hem</a:t>
            </a:r>
            <a:r>
              <a:rPr b="0" lang="tr-TR" sz="3200" spc="-1" strike="noStrike">
                <a:solidFill>
                  <a:srgbClr val="ffffff"/>
                </a:solidFill>
                <a:latin typeface="Arial"/>
              </a:rPr>
              <a:t> </a:t>
            </a:r>
            <a:r>
              <a:rPr b="0" lang="tr-TR" sz="3200" spc="-1" strike="noStrike">
                <a:solidFill>
                  <a:srgbClr val="ffff00"/>
                </a:solidFill>
                <a:latin typeface="Arial"/>
              </a:rPr>
              <a:t>büyüklük</a:t>
            </a:r>
            <a:r>
              <a:rPr b="0" lang="tr-TR" sz="3200" spc="-1" strike="noStrike">
                <a:solidFill>
                  <a:srgbClr val="ffffff"/>
                </a:solidFill>
                <a:latin typeface="Arial"/>
              </a:rPr>
              <a:t> </a:t>
            </a:r>
            <a:r>
              <a:rPr b="0" lang="tr-TR" sz="3200" spc="-1" strike="noStrike">
                <a:solidFill>
                  <a:srgbClr val="ffff00"/>
                </a:solidFill>
                <a:latin typeface="Arial"/>
              </a:rPr>
              <a:t>hem de içerik olarak</a:t>
            </a:r>
            <a:r>
              <a:rPr b="0" lang="tr-TR" sz="3200" spc="-1" strike="noStrike">
                <a:solidFill>
                  <a:srgbClr val="ffffff"/>
                </a:solidFill>
                <a:latin typeface="Arial"/>
              </a:rPr>
              <a:t> </a:t>
            </a:r>
            <a:r>
              <a:rPr b="0" lang="tr-TR" sz="3200" spc="-1" strike="noStrike">
                <a:solidFill>
                  <a:srgbClr val="ffff00"/>
                </a:solidFill>
                <a:latin typeface="Arial"/>
              </a:rPr>
              <a:t>farklılaşsa</a:t>
            </a:r>
            <a:r>
              <a:rPr b="0" lang="tr-TR" sz="3200" spc="-1" strike="noStrike">
                <a:solidFill>
                  <a:srgbClr val="ffffff"/>
                </a:solidFill>
                <a:latin typeface="Arial"/>
              </a:rPr>
              <a:t> da bazı </a:t>
            </a:r>
            <a:r>
              <a:rPr b="0" lang="tr-TR" sz="3200" spc="-1" strike="noStrike">
                <a:solidFill>
                  <a:srgbClr val="ffff00"/>
                </a:solidFill>
                <a:latin typeface="Arial"/>
              </a:rPr>
              <a:t>ortak özelliklere</a:t>
            </a:r>
            <a:r>
              <a:rPr b="0" lang="tr-TR" sz="3200" spc="-1" strike="noStrike">
                <a:solidFill>
                  <a:srgbClr val="ffffff"/>
                </a:solidFill>
                <a:latin typeface="Arial"/>
              </a:rPr>
              <a:t> de sahip olaylardır. </a:t>
            </a:r>
            <a:r>
              <a:rPr b="0" lang="tr-TR" sz="3200" spc="-1" strike="noStrike">
                <a:solidFill>
                  <a:srgbClr val="ffff00"/>
                </a:solidFill>
                <a:latin typeface="Arial"/>
              </a:rPr>
              <a:t>Etkinliklerin temel özellikleri arasında </a:t>
            </a:r>
            <a:r>
              <a:rPr b="0" lang="tr-TR" sz="3600" spc="-1" strike="noStrike">
                <a:solidFill>
                  <a:srgbClr val="ffff00"/>
                </a:solidFill>
                <a:latin typeface="Arial"/>
              </a:rPr>
              <a:t>özgünlük, dayanıksızlık, soyutluk, ritüel ve tören, ortam ve hizmet, kişisel temas ve etkileşim, emek yoğun yapı</a:t>
            </a:r>
            <a:r>
              <a:rPr b="0" lang="tr-TR" sz="3200" spc="-1" strike="noStrike">
                <a:solidFill>
                  <a:srgbClr val="ffff00"/>
                </a:solidFill>
                <a:latin typeface="Arial"/>
              </a:rPr>
              <a:t> gibi unsurlar yer almaktadır.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Özgünlük</a:t>
            </a:r>
            <a:r>
              <a:rPr b="0" lang="tr-TR" sz="3200" spc="-1" strike="noStrike">
                <a:solidFill>
                  <a:srgbClr val="ffffff"/>
                </a:solidFill>
                <a:latin typeface="Arial"/>
              </a:rPr>
              <a:t>: Daha önce de ifade edildiği gibi etkinliklerin her biri </a:t>
            </a:r>
            <a:r>
              <a:rPr b="0" lang="tr-TR" sz="3200" spc="-1" strike="noStrike">
                <a:solidFill>
                  <a:srgbClr val="ffff00"/>
                </a:solidFill>
                <a:latin typeface="Arial"/>
              </a:rPr>
              <a:t>birbirinden farklıdır</a:t>
            </a:r>
            <a:r>
              <a:rPr b="0" lang="tr-TR" sz="3200" spc="-1" strike="noStrike">
                <a:solidFill>
                  <a:srgbClr val="ffffff"/>
                </a:solidFill>
                <a:latin typeface="Arial"/>
              </a:rPr>
              <a:t>. Bu, </a:t>
            </a:r>
            <a:r>
              <a:rPr b="0" lang="tr-TR" sz="3200" spc="-1" strike="noStrike">
                <a:solidFill>
                  <a:srgbClr val="ffff00"/>
                </a:solidFill>
                <a:latin typeface="Arial"/>
              </a:rPr>
              <a:t>benzer türde bir etkinliğin</a:t>
            </a:r>
            <a:r>
              <a:rPr b="0" lang="tr-TR" sz="3200" spc="-1" strike="noStrike">
                <a:solidFill>
                  <a:srgbClr val="ffffff"/>
                </a:solidFill>
                <a:latin typeface="Arial"/>
              </a:rPr>
              <a:t> zaman zaman tekrar edilemeyeceği anlamına gelmez. </a:t>
            </a:r>
            <a:r>
              <a:rPr b="0" lang="tr-TR" sz="3200" spc="-1" strike="noStrike">
                <a:solidFill>
                  <a:srgbClr val="ffff00"/>
                </a:solidFill>
                <a:latin typeface="Arial"/>
              </a:rPr>
              <a:t>Ancak tekrar eden etkinlikler dahi katılımcılar, ortam, izleyiciler ve çok çeşitli farklı bileşenlerden etkilenerek özgün hale gelmektedir.</a:t>
            </a:r>
            <a:r>
              <a:rPr b="0" lang="tr-TR" sz="3200" spc="-1" strike="noStrike">
                <a:solidFill>
                  <a:srgbClr val="ffffff"/>
                </a:solidFill>
                <a:latin typeface="Arial"/>
              </a:rPr>
              <a:t> </a:t>
            </a:r>
            <a:r>
              <a:rPr b="0" lang="tr-TR" sz="3200" spc="-1" strike="noStrike">
                <a:solidFill>
                  <a:srgbClr val="ffff00"/>
                </a:solidFill>
                <a:latin typeface="Arial"/>
              </a:rPr>
              <a:t>Örneğin, kişisel etkinliklerden biri olan evlilik töreni sık sık tekrarlansa ve format olarak benzer olsa bile her zaman benzerlerinden farklı ve özgün olacaktır.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Dayanıksızlık</a:t>
            </a:r>
            <a:r>
              <a:rPr b="0" lang="tr-TR" sz="3200" spc="-1" strike="noStrike">
                <a:solidFill>
                  <a:srgbClr val="ffffff"/>
                </a:solidFill>
                <a:latin typeface="Arial"/>
              </a:rPr>
              <a:t>: Etkinliklerin </a:t>
            </a:r>
            <a:r>
              <a:rPr b="0" lang="tr-TR" sz="3200" spc="-1" strike="noStrike">
                <a:solidFill>
                  <a:srgbClr val="ffff00"/>
                </a:solidFill>
                <a:latin typeface="Arial"/>
              </a:rPr>
              <a:t>özgün</a:t>
            </a:r>
            <a:r>
              <a:rPr b="0" lang="tr-TR" sz="3200" spc="-1" strike="noStrike">
                <a:solidFill>
                  <a:srgbClr val="ffffff"/>
                </a:solidFill>
                <a:latin typeface="Arial"/>
              </a:rPr>
              <a:t> olaylar olmaları, onları aynı zamanda </a:t>
            </a:r>
            <a:r>
              <a:rPr b="0" lang="tr-TR" sz="3200" spc="-1" strike="noStrike">
                <a:solidFill>
                  <a:srgbClr val="ffff00"/>
                </a:solidFill>
                <a:latin typeface="Arial"/>
              </a:rPr>
              <a:t>dayanıksız</a:t>
            </a:r>
            <a:r>
              <a:rPr b="0" lang="tr-TR" sz="3200" spc="-1" strike="noStrike">
                <a:solidFill>
                  <a:srgbClr val="ffffff"/>
                </a:solidFill>
                <a:latin typeface="Arial"/>
              </a:rPr>
              <a:t> yapmaktadır. Çünkü </a:t>
            </a:r>
            <a:r>
              <a:rPr b="0" lang="tr-TR" sz="3200" spc="-1" strike="noStrike">
                <a:solidFill>
                  <a:srgbClr val="ffff00"/>
                </a:solidFill>
                <a:latin typeface="Arial"/>
              </a:rPr>
              <a:t>etkinlikler, aynı şekilde</a:t>
            </a:r>
            <a:r>
              <a:rPr b="0" lang="tr-TR" sz="4000" spc="-1" strike="noStrike">
                <a:solidFill>
                  <a:srgbClr val="ffff00"/>
                </a:solidFill>
                <a:latin typeface="Arial"/>
              </a:rPr>
              <a:t> tekrar tekrar</a:t>
            </a:r>
            <a:r>
              <a:rPr b="0" lang="tr-TR" sz="3200" spc="-1" strike="noStrike">
                <a:solidFill>
                  <a:srgbClr val="ffff00"/>
                </a:solidFill>
                <a:latin typeface="Arial"/>
              </a:rPr>
              <a:t> gerçekleştirilemez. Örneğin, aynı yerdeki, aynı sayıda insanın katıldığı iki doğum günü kutlaması birbirinden farklı ve özgün olacaktır.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99000"/>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Soyutluk</a:t>
            </a:r>
            <a:r>
              <a:rPr b="0" lang="tr-TR" sz="3200" spc="-1" strike="noStrike">
                <a:solidFill>
                  <a:srgbClr val="ffffff"/>
                </a:solidFill>
                <a:latin typeface="Arial"/>
              </a:rPr>
              <a:t>: </a:t>
            </a:r>
            <a:r>
              <a:rPr b="0" lang="tr-TR" sz="3200" spc="-1" strike="noStrike">
                <a:solidFill>
                  <a:srgbClr val="ffff00"/>
                </a:solidFill>
                <a:latin typeface="Arial"/>
              </a:rPr>
              <a:t>Etkinlikler, diğer hizmet biçimleri gibi büyük oranda </a:t>
            </a:r>
            <a:r>
              <a:rPr b="0" lang="tr-TR" sz="3600" spc="-1" strike="noStrike">
                <a:solidFill>
                  <a:srgbClr val="ffff00"/>
                </a:solidFill>
                <a:latin typeface="Arial"/>
              </a:rPr>
              <a:t>soyuttur</a:t>
            </a:r>
            <a:r>
              <a:rPr b="0" lang="tr-TR" sz="3200" spc="-1" strike="noStrike">
                <a:solidFill>
                  <a:srgbClr val="ffff00"/>
                </a:solidFill>
                <a:latin typeface="Arial"/>
              </a:rPr>
              <a:t>. Örneğin, bir markete gidip </a:t>
            </a:r>
            <a:r>
              <a:rPr b="0" lang="tr-TR" sz="3600" spc="-1" strike="noStrike">
                <a:solidFill>
                  <a:srgbClr val="ffff00"/>
                </a:solidFill>
                <a:latin typeface="Arial"/>
              </a:rPr>
              <a:t>çikolata</a:t>
            </a:r>
            <a:r>
              <a:rPr b="0" lang="tr-TR" sz="3200" spc="-1" strike="noStrike">
                <a:solidFill>
                  <a:srgbClr val="ffff00"/>
                </a:solidFill>
                <a:latin typeface="Arial"/>
              </a:rPr>
              <a:t> aldığınızda somut bir ürün satın almış olursunuz. </a:t>
            </a:r>
            <a:r>
              <a:rPr b="0" lang="tr-TR" sz="3200" spc="-1" strike="noStrike">
                <a:solidFill>
                  <a:srgbClr val="ffffff"/>
                </a:solidFill>
                <a:latin typeface="Arial"/>
              </a:rPr>
              <a:t>Ancak etkinliklerde bu söz konusu değildir. Etkinlik sona erdiğinde, katılımcıların elinde etkinlik deneyimini hatırlatacak </a:t>
            </a:r>
            <a:r>
              <a:rPr b="0" lang="tr-TR" sz="3600" spc="-1" strike="noStrike">
                <a:solidFill>
                  <a:srgbClr val="ffff00"/>
                </a:solidFill>
                <a:latin typeface="Arial"/>
              </a:rPr>
              <a:t>birkaç somut çıktı</a:t>
            </a:r>
            <a:r>
              <a:rPr b="0" lang="tr-TR" sz="3200" spc="-1" strike="noStrike">
                <a:solidFill>
                  <a:srgbClr val="ffffff"/>
                </a:solidFill>
                <a:latin typeface="Arial"/>
              </a:rPr>
              <a:t> </a:t>
            </a:r>
            <a:r>
              <a:rPr b="0" lang="tr-TR" sz="3200" spc="-1" strike="noStrike">
                <a:solidFill>
                  <a:srgbClr val="ffff00"/>
                </a:solidFill>
                <a:latin typeface="Arial"/>
              </a:rPr>
              <a:t>(örneğin, </a:t>
            </a:r>
            <a:r>
              <a:rPr b="0" lang="tr-TR" sz="3600" spc="-1" strike="noStrike">
                <a:solidFill>
                  <a:srgbClr val="ffff00"/>
                </a:solidFill>
                <a:latin typeface="Arial"/>
              </a:rPr>
              <a:t>kongre için bildiri kitabı, etkinlik fotoğrafları ve videoları</a:t>
            </a:r>
            <a:r>
              <a:rPr b="0" lang="tr-TR" sz="3200" spc="-1" strike="noStrike">
                <a:solidFill>
                  <a:srgbClr val="ffff00"/>
                </a:solidFill>
                <a:latin typeface="Arial"/>
              </a:rPr>
              <a:t>) dışında başka bir şey bulunmamaktadır.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Ritüel ve Tören</a:t>
            </a:r>
            <a:r>
              <a:rPr b="0" lang="tr-TR" sz="3200" spc="-1" strike="noStrike">
                <a:solidFill>
                  <a:srgbClr val="ffffff"/>
                </a:solidFill>
                <a:latin typeface="Arial"/>
              </a:rPr>
              <a:t>: </a:t>
            </a:r>
            <a:r>
              <a:rPr b="0" lang="tr-TR" sz="3200" spc="-1" strike="noStrike">
                <a:solidFill>
                  <a:srgbClr val="ffff00"/>
                </a:solidFill>
                <a:latin typeface="Arial"/>
              </a:rPr>
              <a:t>Etkinlikler, belirli yoğunluklarda (etkinlik türüne göre değişebilir) ritüelleri ve törenleri içlerinde barındırır. Örneğin, evlilik töreni, doğum günü kutlaması gibi kişisel etkinliklerde bu ritüeller ve törenler yoğun olarak görülebilir.</a:t>
            </a:r>
            <a:r>
              <a:rPr b="0" lang="tr-TR" sz="3200" spc="-1" strike="noStrike">
                <a:solidFill>
                  <a:srgbClr val="ffffff"/>
                </a:solidFill>
                <a:latin typeface="Arial"/>
              </a:rPr>
              <a:t> Ritüel ve törenlerin yoğun olarak görülebileceği diğer etkinlik türleri </a:t>
            </a:r>
            <a:r>
              <a:rPr b="0" lang="tr-TR" sz="3200" spc="-1" strike="noStrike">
                <a:solidFill>
                  <a:srgbClr val="ffff00"/>
                </a:solidFill>
                <a:latin typeface="Arial"/>
              </a:rPr>
              <a:t>ulusal ve milli kutlamalar, anma etkinlikleridir.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Ortam ve Hizmet</a:t>
            </a:r>
            <a:r>
              <a:rPr b="0" lang="tr-TR" sz="3200" spc="-1" strike="noStrike">
                <a:solidFill>
                  <a:srgbClr val="ffffff"/>
                </a:solidFill>
                <a:latin typeface="Arial"/>
              </a:rPr>
              <a:t>: </a:t>
            </a:r>
            <a:r>
              <a:rPr b="0" lang="tr-TR" sz="3200" spc="-1" strike="noStrike">
                <a:solidFill>
                  <a:srgbClr val="ffff00"/>
                </a:solidFill>
                <a:latin typeface="Arial"/>
              </a:rPr>
              <a:t>Etkinliğin tüm özellikleri içinde </a:t>
            </a:r>
            <a:r>
              <a:rPr b="0" lang="tr-TR" sz="4000" spc="-1" strike="noStrike">
                <a:solidFill>
                  <a:srgbClr val="ffff00"/>
                </a:solidFill>
                <a:latin typeface="Arial"/>
              </a:rPr>
              <a:t>çıktıya</a:t>
            </a:r>
            <a:r>
              <a:rPr b="0" lang="tr-TR" sz="3200" spc="-1" strike="noStrike">
                <a:solidFill>
                  <a:srgbClr val="ffff00"/>
                </a:solidFill>
                <a:latin typeface="Arial"/>
              </a:rPr>
              <a:t> en büyük katkıyı yapan özellik, </a:t>
            </a:r>
            <a:r>
              <a:rPr b="0" lang="tr-TR" sz="4000" spc="-1" strike="noStrike">
                <a:solidFill>
                  <a:srgbClr val="ffff00"/>
                </a:solidFill>
                <a:latin typeface="Arial"/>
              </a:rPr>
              <a:t>ortamdır</a:t>
            </a:r>
            <a:r>
              <a:rPr b="0" lang="tr-TR" sz="3200" spc="-1" strike="noStrike">
                <a:solidFill>
                  <a:srgbClr val="ffff00"/>
                </a:solidFill>
                <a:latin typeface="Arial"/>
              </a:rPr>
              <a:t>. Doğru bir atmosferde gerçekleşen etkinlik, başarıya ulaşır. Bu ortam ve hizmet çerçevesinde </a:t>
            </a:r>
            <a:r>
              <a:rPr b="0" lang="tr-TR" sz="4000" spc="-1" strike="noStrike">
                <a:solidFill>
                  <a:srgbClr val="ffff00"/>
                </a:solidFill>
                <a:latin typeface="Arial"/>
              </a:rPr>
              <a:t>etkinlikte sunulan yiyecek içeceklerden etkinlik ekibi tarafından katılımcılara gösterilen ilgiye dek</a:t>
            </a:r>
            <a:r>
              <a:rPr b="0" lang="tr-TR" sz="3200" spc="-1" strike="noStrike">
                <a:solidFill>
                  <a:srgbClr val="ffff00"/>
                </a:solidFill>
                <a:latin typeface="Arial"/>
              </a:rPr>
              <a:t> pek çok unsur değerlendirilebilir.</a:t>
            </a:r>
            <a:r>
              <a:rPr b="0" lang="tr-TR" sz="3200" spc="-1" strike="noStrike">
                <a:solidFill>
                  <a:srgbClr val="ffffff"/>
                </a:solidFill>
                <a:latin typeface="Arial"/>
              </a:rPr>
              <a:t>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Kişisel temas ve etkileşim</a:t>
            </a:r>
            <a:r>
              <a:rPr b="0" lang="tr-TR" sz="3200" spc="-1" strike="noStrike">
                <a:solidFill>
                  <a:srgbClr val="ffffff"/>
                </a:solidFill>
                <a:latin typeface="Arial"/>
              </a:rPr>
              <a:t>: Etkinlik gibi hizmet ağırlıklı bir olay söz konusu olduğunda </a:t>
            </a:r>
            <a:r>
              <a:rPr b="0" lang="tr-TR" sz="3200" spc="-1" strike="noStrike">
                <a:solidFill>
                  <a:srgbClr val="ffff00"/>
                </a:solidFill>
                <a:latin typeface="Arial"/>
              </a:rPr>
              <a:t>katılımcılar ve etkinlik ekibi arasındaki temas ve etkileşim önem kazanmaktadır.</a:t>
            </a:r>
            <a:r>
              <a:rPr b="0" lang="tr-TR" sz="3200" spc="-1" strike="noStrike">
                <a:solidFill>
                  <a:srgbClr val="ffffff"/>
                </a:solidFill>
                <a:latin typeface="Arial"/>
              </a:rPr>
              <a:t> Öncelikle </a:t>
            </a:r>
            <a:r>
              <a:rPr b="0" lang="tr-TR" sz="3200" spc="-1" strike="noStrike">
                <a:solidFill>
                  <a:srgbClr val="ffff00"/>
                </a:solidFill>
                <a:latin typeface="Arial"/>
              </a:rPr>
              <a:t>etkinlik katılımcıları açısından etkinlik ekibi ile kurdukları iletişim</a:t>
            </a:r>
            <a:r>
              <a:rPr b="0" lang="tr-TR" sz="3200" spc="-1" strike="noStrike">
                <a:solidFill>
                  <a:srgbClr val="ffffff"/>
                </a:solidFill>
                <a:latin typeface="Arial"/>
              </a:rPr>
              <a:t> çok önemlidir ve </a:t>
            </a:r>
            <a:r>
              <a:rPr b="0" lang="tr-TR" sz="3200" spc="-1" strike="noStrike">
                <a:solidFill>
                  <a:srgbClr val="ffff00"/>
                </a:solidFill>
                <a:latin typeface="Arial"/>
              </a:rPr>
              <a:t>etkinlik</a:t>
            </a:r>
            <a:r>
              <a:rPr b="0" lang="tr-TR" sz="3200" spc="-1" strike="noStrike">
                <a:solidFill>
                  <a:srgbClr val="ffffff"/>
                </a:solidFill>
                <a:latin typeface="Arial"/>
              </a:rPr>
              <a:t> ile ilgili </a:t>
            </a:r>
            <a:r>
              <a:rPr b="0" lang="tr-TR" sz="3200" spc="-1" strike="noStrike">
                <a:solidFill>
                  <a:srgbClr val="ffff00"/>
                </a:solidFill>
                <a:latin typeface="Arial"/>
              </a:rPr>
              <a:t>algıyı</a:t>
            </a:r>
            <a:r>
              <a:rPr b="0" lang="tr-TR" sz="3200" spc="-1" strike="noStrike">
                <a:solidFill>
                  <a:srgbClr val="ffffff"/>
                </a:solidFill>
                <a:latin typeface="Arial"/>
              </a:rPr>
              <a:t> büyük oranda etkiler.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Emek yoğun yapı</a:t>
            </a:r>
            <a:r>
              <a:rPr b="0" lang="tr-TR" sz="3200" spc="-1" strike="noStrike">
                <a:solidFill>
                  <a:srgbClr val="ffffff"/>
                </a:solidFill>
                <a:latin typeface="Arial"/>
              </a:rPr>
              <a:t>: </a:t>
            </a:r>
            <a:r>
              <a:rPr b="0" lang="tr-TR" sz="3200" spc="-1" strike="noStrike">
                <a:solidFill>
                  <a:srgbClr val="ffff00"/>
                </a:solidFill>
                <a:latin typeface="Arial"/>
              </a:rPr>
              <a:t>Etkinlikler, çok sayıda kişinin bir araya gelerek ortaya çıkardığı emek yoğun olaylardır. Etkinliklerin planlanması, organize edilmesi, gerçekleştirilmesi ve sonuçlarının değerlendirilmesi süreçleri, etkinlik yöneticisi önderliğinde etkinlik ekibi tarafından yürütülür.</a:t>
            </a:r>
            <a:r>
              <a:rPr b="0" lang="tr-TR" sz="3200" spc="-1" strike="noStrike">
                <a:solidFill>
                  <a:srgbClr val="ffffff"/>
                </a:solidFill>
                <a:latin typeface="Arial"/>
              </a:rPr>
              <a:t> Etkinlik ekibinde yer alacak </a:t>
            </a:r>
            <a:r>
              <a:rPr b="0" lang="tr-TR" sz="3200" spc="-1" strike="noStrike">
                <a:solidFill>
                  <a:srgbClr val="ffff00"/>
                </a:solidFill>
                <a:latin typeface="Arial"/>
              </a:rPr>
              <a:t>kişilerin sayısı ve nitelikleri ise etkinliğin büyüklüğüne ve içeriğine göre değişebilmektedir.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91000"/>
          </a:bodyPr>
          <a:p>
            <a:pPr indent="0" algn="ctr">
              <a:lnSpc>
                <a:spcPct val="100000"/>
              </a:lnSpc>
              <a:spcBef>
                <a:spcPts val="1417"/>
              </a:spcBef>
              <a:buNone/>
              <a:tabLst>
                <a:tab algn="l" pos="0"/>
              </a:tabLst>
            </a:pPr>
            <a:r>
              <a:rPr b="0" lang="tr-TR" sz="3200" spc="-1" strike="noStrike">
                <a:solidFill>
                  <a:srgbClr val="ffff00"/>
                </a:solidFill>
                <a:latin typeface="Arial"/>
              </a:rPr>
              <a:t>Etkinlik Deneyimi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Etkinlik deneyimi ile ilgili bilgi, </a:t>
            </a:r>
            <a:r>
              <a:rPr b="0" lang="tr-TR" sz="3200" spc="-1" strike="noStrike">
                <a:solidFill>
                  <a:srgbClr val="ffff00"/>
                </a:solidFill>
                <a:latin typeface="Arial"/>
              </a:rPr>
              <a:t>hem etkinlik katılımcısı için hem de etkinlik yönetimi sürecinde yer alacak bir kişi için</a:t>
            </a:r>
            <a:r>
              <a:rPr b="0" lang="tr-TR" sz="3200" spc="-1" strike="noStrike">
                <a:solidFill>
                  <a:srgbClr val="ffffff"/>
                </a:solidFill>
                <a:latin typeface="Arial"/>
              </a:rPr>
              <a:t> oldukça önemli bir bilgidir. Bilinmelidir ki, </a:t>
            </a:r>
            <a:r>
              <a:rPr b="0" lang="tr-TR" sz="3200" spc="-1" strike="noStrike">
                <a:solidFill>
                  <a:srgbClr val="ffff00"/>
                </a:solidFill>
                <a:latin typeface="Arial"/>
              </a:rPr>
              <a:t>etkinlik bir kişi üzerinde katılımı yoluyla bir etki yaratmak amacıyla özenle tasarlanmış bir deneyimdir.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   </a:t>
            </a:r>
            <a:r>
              <a:rPr b="0" lang="tr-TR" sz="3200" spc="-1" strike="noStrike">
                <a:solidFill>
                  <a:srgbClr val="ffff00"/>
                </a:solidFill>
                <a:latin typeface="Arial"/>
              </a:rPr>
              <a:t>Toplumsal birikimin birer nüvesi olarak ortaya çıkan </a:t>
            </a:r>
            <a:r>
              <a:rPr b="0" lang="tr-TR" sz="3200" spc="-1" strike="noStrike">
                <a:solidFill>
                  <a:srgbClr val="b4c7dc"/>
                </a:solidFill>
                <a:latin typeface="Arial"/>
              </a:rPr>
              <a:t>kültürel üretim biçimleri</a:t>
            </a:r>
            <a:r>
              <a:rPr b="0" lang="tr-TR" sz="3200" spc="-1" strike="noStrike">
                <a:solidFill>
                  <a:srgbClr val="ffff00"/>
                </a:solidFill>
                <a:latin typeface="Arial"/>
              </a:rPr>
              <a:t> her toplumda, her grupta hatta </a:t>
            </a:r>
            <a:r>
              <a:rPr b="0" lang="tr-TR" sz="3200" spc="-1" strike="noStrike">
                <a:solidFill>
                  <a:srgbClr val="b4c7dc"/>
                </a:solidFill>
                <a:latin typeface="Arial"/>
              </a:rPr>
              <a:t>her bireyin yaşayış biçiminde değişiklik şekilde meydana gelebilmektedir.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Şekil </a:t>
            </a:r>
            <a:endParaRPr b="0" lang="tr-TR" sz="3200" spc="-1" strike="noStrike">
              <a:solidFill>
                <a:srgbClr val="ffffff"/>
              </a:solidFill>
              <a:latin typeface="Arial"/>
            </a:endParaRPr>
          </a:p>
        </p:txBody>
      </p:sp>
      <p:pic>
        <p:nvPicPr>
          <p:cNvPr id="63" name="" descr=""/>
          <p:cNvPicPr/>
          <p:nvPr/>
        </p:nvPicPr>
        <p:blipFill>
          <a:blip r:embed="rId1">
            <a:alphaModFix amt="70000"/>
          </a:blip>
          <a:stretch/>
        </p:blipFill>
        <p:spPr>
          <a:xfrm>
            <a:off x="368280" y="1681560"/>
            <a:ext cx="8896320" cy="2410200"/>
          </a:xfrm>
          <a:prstGeom prst="rect">
            <a:avLst/>
          </a:prstGeom>
          <a:ln w="1800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PlaceHolder 1"/>
          <p:cNvSpPr>
            <a:spLocks noGrp="1"/>
          </p:cNvSpPr>
          <p:nvPr>
            <p:ph/>
          </p:nvPr>
        </p:nvSpPr>
        <p:spPr>
          <a:xfrm>
            <a:off x="368280" y="139680"/>
            <a:ext cx="921132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Örneğin insanlar </a:t>
            </a:r>
            <a:r>
              <a:rPr b="0" lang="tr-TR" sz="3200" spc="-1" strike="noStrike">
                <a:solidFill>
                  <a:srgbClr val="ffff00"/>
                </a:solidFill>
                <a:latin typeface="Arial"/>
              </a:rPr>
              <a:t>bilgi paylaşımı</a:t>
            </a:r>
            <a:r>
              <a:rPr b="0" lang="tr-TR" sz="3200" spc="-1" strike="noStrike">
                <a:solidFill>
                  <a:srgbClr val="ffffff"/>
                </a:solidFill>
                <a:latin typeface="Arial"/>
              </a:rPr>
              <a:t> amacıyla </a:t>
            </a:r>
            <a:r>
              <a:rPr b="0" lang="tr-TR" sz="4200" spc="-1" strike="noStrike">
                <a:solidFill>
                  <a:srgbClr val="ffff00"/>
                </a:solidFill>
                <a:latin typeface="Arial"/>
              </a:rPr>
              <a:t>kongrelere</a:t>
            </a:r>
            <a:r>
              <a:rPr b="0" lang="tr-TR" sz="3200" spc="-1" strike="noStrike">
                <a:solidFill>
                  <a:srgbClr val="ffffff"/>
                </a:solidFill>
                <a:latin typeface="Arial"/>
              </a:rPr>
              <a:t> </a:t>
            </a:r>
            <a:r>
              <a:rPr b="0" lang="tr-TR" sz="3200" spc="-1" strike="noStrike">
                <a:solidFill>
                  <a:srgbClr val="ffff00"/>
                </a:solidFill>
                <a:latin typeface="Arial"/>
              </a:rPr>
              <a:t>gitmekte</a:t>
            </a:r>
            <a:r>
              <a:rPr b="0" lang="tr-TR" sz="3200" spc="-1" strike="noStrike">
                <a:solidFill>
                  <a:srgbClr val="ffffff"/>
                </a:solidFill>
                <a:latin typeface="Arial"/>
              </a:rPr>
              <a:t>, </a:t>
            </a:r>
            <a:r>
              <a:rPr b="0" lang="tr-TR" sz="4000" spc="-1" strike="noStrike">
                <a:solidFill>
                  <a:srgbClr val="ffff00"/>
                </a:solidFill>
                <a:latin typeface="Arial"/>
              </a:rPr>
              <a:t>festivallere</a:t>
            </a:r>
            <a:r>
              <a:rPr b="0" lang="tr-TR" sz="3200" spc="-1" strike="noStrike">
                <a:solidFill>
                  <a:srgbClr val="ffffff"/>
                </a:solidFill>
                <a:latin typeface="Arial"/>
              </a:rPr>
              <a:t> katılarak </a:t>
            </a:r>
            <a:r>
              <a:rPr b="0" lang="tr-TR" sz="3200" spc="-1" strike="noStrike">
                <a:solidFill>
                  <a:srgbClr val="ffff00"/>
                </a:solidFill>
                <a:latin typeface="Arial"/>
              </a:rPr>
              <a:t>kültür-sanat ve eğlence ihtiyaçlarını</a:t>
            </a:r>
            <a:r>
              <a:rPr b="0" lang="tr-TR" sz="3200" spc="-1" strike="noStrike">
                <a:solidFill>
                  <a:srgbClr val="ffffff"/>
                </a:solidFill>
                <a:latin typeface="Arial"/>
              </a:rPr>
              <a:t> karşılamakta, </a:t>
            </a:r>
            <a:r>
              <a:rPr b="0" lang="tr-TR" sz="3200" spc="-1" strike="noStrike">
                <a:solidFill>
                  <a:srgbClr val="ffff00"/>
                </a:solidFill>
                <a:latin typeface="Arial"/>
              </a:rPr>
              <a:t>rekabet ve heyecan duygularını tatmin</a:t>
            </a:r>
            <a:r>
              <a:rPr b="0" lang="tr-TR" sz="3200" spc="-1" strike="noStrike">
                <a:solidFill>
                  <a:srgbClr val="ffffff"/>
                </a:solidFill>
                <a:latin typeface="Arial"/>
              </a:rPr>
              <a:t> etmek amacıyla </a:t>
            </a:r>
            <a:r>
              <a:rPr b="0" lang="tr-TR" sz="4000" spc="-1" strike="noStrike">
                <a:solidFill>
                  <a:srgbClr val="ffff00"/>
                </a:solidFill>
                <a:latin typeface="Arial"/>
              </a:rPr>
              <a:t>spor etkinliklerini</a:t>
            </a:r>
            <a:r>
              <a:rPr b="0" lang="tr-TR" sz="3200" spc="-1" strike="noStrike">
                <a:solidFill>
                  <a:srgbClr val="ffffff"/>
                </a:solidFill>
                <a:latin typeface="Arial"/>
              </a:rPr>
              <a:t> izlemekte, </a:t>
            </a:r>
            <a:r>
              <a:rPr b="0" lang="tr-TR" sz="3200" spc="-1" strike="noStrike">
                <a:solidFill>
                  <a:srgbClr val="ffff00"/>
                </a:solidFill>
                <a:latin typeface="Arial"/>
              </a:rPr>
              <a:t>firmalar</a:t>
            </a:r>
            <a:r>
              <a:rPr b="0" lang="tr-TR" sz="3200" spc="-1" strike="noStrike">
                <a:solidFill>
                  <a:srgbClr val="ffffff"/>
                </a:solidFill>
                <a:latin typeface="Arial"/>
              </a:rPr>
              <a:t> </a:t>
            </a:r>
            <a:r>
              <a:rPr b="0" lang="tr-TR" sz="3200" spc="-1" strike="noStrike">
                <a:solidFill>
                  <a:srgbClr val="ffff00"/>
                </a:solidFill>
                <a:latin typeface="Arial"/>
              </a:rPr>
              <a:t>ürünlerinin pazarlama ve tanıtımını</a:t>
            </a:r>
            <a:r>
              <a:rPr b="0" lang="tr-TR" sz="3200" spc="-1" strike="noStrike">
                <a:solidFill>
                  <a:srgbClr val="ffffff"/>
                </a:solidFill>
                <a:latin typeface="Arial"/>
              </a:rPr>
              <a:t> yapabilmek için </a:t>
            </a:r>
            <a:r>
              <a:rPr b="0" lang="tr-TR" sz="4000" spc="-1" strike="noStrike">
                <a:solidFill>
                  <a:srgbClr val="ffff00"/>
                </a:solidFill>
                <a:latin typeface="Arial"/>
              </a:rPr>
              <a:t>fuarlara</a:t>
            </a:r>
            <a:r>
              <a:rPr b="0" lang="tr-TR" sz="3200" spc="-1" strike="noStrike">
                <a:solidFill>
                  <a:srgbClr val="ffff00"/>
                </a:solidFill>
                <a:latin typeface="Arial"/>
              </a:rPr>
              <a:t> katılmakta</a:t>
            </a:r>
            <a:r>
              <a:rPr b="0" lang="tr-TR" sz="3200" spc="-1" strike="noStrike">
                <a:solidFill>
                  <a:srgbClr val="ffffff"/>
                </a:solidFill>
                <a:latin typeface="Arial"/>
              </a:rPr>
              <a:t> ve </a:t>
            </a:r>
            <a:r>
              <a:rPr b="0" lang="tr-TR" sz="3200" spc="-1" strike="noStrike">
                <a:solidFill>
                  <a:srgbClr val="ffff00"/>
                </a:solidFill>
                <a:latin typeface="Arial"/>
              </a:rPr>
              <a:t>çalışanlar</a:t>
            </a:r>
            <a:r>
              <a:rPr b="0" lang="tr-TR" sz="3200" spc="-1" strike="noStrike">
                <a:solidFill>
                  <a:srgbClr val="ffffff"/>
                </a:solidFill>
                <a:latin typeface="Arial"/>
              </a:rPr>
              <a:t> kurumsal amaçlarla düzenlenen </a:t>
            </a:r>
            <a:r>
              <a:rPr b="0" lang="tr-TR" sz="4000" spc="-1" strike="noStrike">
                <a:solidFill>
                  <a:srgbClr val="ffff00"/>
                </a:solidFill>
                <a:latin typeface="Arial"/>
              </a:rPr>
              <a:t>toplantı ve sosyal faaliyetler</a:t>
            </a:r>
            <a:r>
              <a:rPr b="0" lang="tr-TR" sz="3200" spc="-1" strike="noStrike">
                <a:solidFill>
                  <a:srgbClr val="ffff00"/>
                </a:solidFill>
                <a:latin typeface="Arial"/>
              </a:rPr>
              <a:t> gibi etkinliklere</a:t>
            </a:r>
            <a:r>
              <a:rPr b="0" lang="tr-TR" sz="3200" spc="-1" strike="noStrike">
                <a:solidFill>
                  <a:srgbClr val="ffffff"/>
                </a:solidFill>
                <a:latin typeface="Arial"/>
              </a:rPr>
              <a:t> katılmaktadırlar.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Etkinliklerin özelliklerinde de belirtildiği gibi etkinlik, </a:t>
            </a:r>
            <a:r>
              <a:rPr b="0" lang="tr-TR" sz="3200" spc="-1" strike="noStrike">
                <a:solidFill>
                  <a:srgbClr val="ffff00"/>
                </a:solidFill>
                <a:latin typeface="Arial"/>
              </a:rPr>
              <a:t>dayanıksız</a:t>
            </a:r>
            <a:r>
              <a:rPr b="0" lang="tr-TR" sz="3200" spc="-1" strike="noStrike">
                <a:solidFill>
                  <a:srgbClr val="ffffff"/>
                </a:solidFill>
                <a:latin typeface="Arial"/>
              </a:rPr>
              <a:t> (üretildiği anda tüketilen) bir olaydır. Diğer taraftan katılımcının etkinlik sonlandığında sahip olduğu ve ona kalan tek şey etkinlikte geçirdiği sürede yaşadığı </a:t>
            </a:r>
            <a:r>
              <a:rPr b="0" lang="tr-TR" sz="3200" spc="-1" strike="noStrike">
                <a:solidFill>
                  <a:srgbClr val="ffff00"/>
                </a:solidFill>
                <a:latin typeface="Arial"/>
              </a:rPr>
              <a:t>deneyimdir</a:t>
            </a:r>
            <a:r>
              <a:rPr b="0" lang="tr-TR" sz="3200" spc="-1" strike="noStrike">
                <a:solidFill>
                  <a:srgbClr val="ffffff"/>
                </a:solidFill>
                <a:latin typeface="Arial"/>
              </a:rPr>
              <a:t>.</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92000"/>
          </a:bodyPr>
          <a:p>
            <a:pPr indent="0" algn="ctr">
              <a:lnSpc>
                <a:spcPct val="100000"/>
              </a:lnSpc>
              <a:spcBef>
                <a:spcPts val="1417"/>
              </a:spcBef>
              <a:buNone/>
              <a:tabLst>
                <a:tab algn="l" pos="0"/>
              </a:tabLst>
            </a:pPr>
            <a:r>
              <a:rPr b="0" lang="tr-TR" sz="3200" spc="-1" strike="noStrike">
                <a:solidFill>
                  <a:srgbClr val="ffff00"/>
                </a:solidFill>
                <a:latin typeface="Arial"/>
              </a:rPr>
              <a:t>ETKİNLİK TÜRLERİ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Etkinlik dünyası, kültür, spor, politik ve iş dünyasına yönelik etkinliklerden, mega etkinliklere, ticari sergilere, festivallere, küçük çaplı özel etkinliklere, toplantılara, yarışmalara, doğum günü kutlamalarına kadar uzanan çok kapsamlı bir alana sahiptir.</a:t>
            </a:r>
            <a:r>
              <a:rPr b="0" lang="tr-TR" sz="3200" spc="-1" strike="noStrike">
                <a:solidFill>
                  <a:srgbClr val="ffffff"/>
                </a:solidFill>
                <a:latin typeface="Arial"/>
              </a:rPr>
              <a:t> Bu nedenle, </a:t>
            </a:r>
            <a:r>
              <a:rPr b="0" lang="tr-TR" sz="3200" spc="-1" strike="noStrike">
                <a:solidFill>
                  <a:srgbClr val="ffff00"/>
                </a:solidFill>
                <a:latin typeface="Arial"/>
              </a:rPr>
              <a:t>etkinlikleri sınıflandırmak oldukça zordur.</a:t>
            </a:r>
            <a:r>
              <a:rPr b="0" lang="tr-TR" sz="3200" spc="-1" strike="noStrike">
                <a:solidFill>
                  <a:srgbClr val="ffffff"/>
                </a:solidFill>
                <a:latin typeface="Arial"/>
              </a:rPr>
              <a:t> Diğer taraftan </a:t>
            </a:r>
            <a:r>
              <a:rPr b="0" lang="tr-TR" sz="3200" spc="-1" strike="noStrike">
                <a:solidFill>
                  <a:srgbClr val="ffff00"/>
                </a:solidFill>
                <a:latin typeface="Arial"/>
              </a:rPr>
              <a:t>yapılan sınıflandırmalar çeşitlilik gösterdiği gibi etkinlik alanı da gün geçtikçe gelişmekte ve yeni etkinlik türlerinden söz edilmesi mümkün olmaktadır.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Etkinlikler, kimi araştırmacılar ve uygulamacılar tarafından sınıflandırılmıştır. Bu sınıflandırmaların </a:t>
            </a:r>
            <a:r>
              <a:rPr b="0" lang="tr-TR" sz="3200" spc="-1" strike="noStrike">
                <a:solidFill>
                  <a:srgbClr val="ffff00"/>
                </a:solidFill>
                <a:latin typeface="Arial"/>
              </a:rPr>
              <a:t>kimileri etkinlikleri</a:t>
            </a:r>
            <a:r>
              <a:rPr b="0" lang="tr-TR" sz="3200" spc="-1" strike="noStrike">
                <a:solidFill>
                  <a:srgbClr val="ffffff"/>
                </a:solidFill>
                <a:latin typeface="Arial"/>
              </a:rPr>
              <a:t> </a:t>
            </a:r>
            <a:r>
              <a:rPr b="0" lang="tr-TR" sz="4000" spc="-1" strike="noStrike">
                <a:solidFill>
                  <a:srgbClr val="ffff00"/>
                </a:solidFill>
                <a:latin typeface="Arial"/>
              </a:rPr>
              <a:t>büyüklüklerini</a:t>
            </a:r>
            <a:r>
              <a:rPr b="0" lang="tr-TR" sz="3200" spc="-1" strike="noStrike">
                <a:solidFill>
                  <a:srgbClr val="ffffff"/>
                </a:solidFill>
                <a:latin typeface="Arial"/>
              </a:rPr>
              <a:t> dikkate alarak değerlendirirken, </a:t>
            </a:r>
            <a:r>
              <a:rPr b="0" lang="tr-TR" sz="3200" spc="-1" strike="noStrike">
                <a:solidFill>
                  <a:srgbClr val="ffff00"/>
                </a:solidFill>
                <a:latin typeface="Arial"/>
              </a:rPr>
              <a:t>kimileri </a:t>
            </a:r>
            <a:r>
              <a:rPr b="0" lang="tr-TR" sz="4000" spc="-1" strike="noStrike">
                <a:solidFill>
                  <a:srgbClr val="ffff00"/>
                </a:solidFill>
                <a:latin typeface="Arial"/>
              </a:rPr>
              <a:t>içerikleri</a:t>
            </a:r>
            <a:r>
              <a:rPr b="0" lang="tr-TR" sz="3200" spc="-1" strike="noStrike">
                <a:solidFill>
                  <a:srgbClr val="ffff00"/>
                </a:solidFill>
                <a:latin typeface="Arial"/>
              </a:rPr>
              <a:t> itibariyle etkinlikleri belirli </a:t>
            </a:r>
            <a:r>
              <a:rPr b="0" lang="tr-TR" sz="4000" spc="-1" strike="noStrike">
                <a:solidFill>
                  <a:srgbClr val="ffff00"/>
                </a:solidFill>
                <a:latin typeface="Arial"/>
              </a:rPr>
              <a:t>kategoriler</a:t>
            </a:r>
            <a:r>
              <a:rPr b="0" lang="tr-TR" sz="3200" spc="-1" strike="noStrike">
                <a:solidFill>
                  <a:srgbClr val="ffff00"/>
                </a:solidFill>
                <a:latin typeface="Arial"/>
              </a:rPr>
              <a:t> altında toplamıştır.</a:t>
            </a:r>
            <a:r>
              <a:rPr b="0" lang="tr-TR" sz="3200" spc="-1" strike="noStrike">
                <a:solidFill>
                  <a:srgbClr val="ffffff"/>
                </a:solidFill>
                <a:latin typeface="Arial"/>
              </a:rPr>
              <a:t> </a:t>
            </a:r>
            <a:r>
              <a:rPr b="0" lang="tr-TR" sz="3200" spc="-1" strike="noStrike">
                <a:solidFill>
                  <a:srgbClr val="ffff00"/>
                </a:solidFill>
                <a:latin typeface="Arial"/>
              </a:rPr>
              <a:t>Bu farklı sınıflandırmaları incelemek yerinde olacaktır.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00"/>
                </a:solidFill>
                <a:latin typeface="Arial"/>
              </a:rPr>
              <a:t>Planlanma Durumuna ve Büyüklüklerine Göre Etkinlik Türleri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Pek çok etkinlik yönetimi çalışmasında dikkate alınan bir sınıflandırma, aşağıdaki </a:t>
            </a:r>
            <a:r>
              <a:rPr b="0" lang="tr-TR" sz="3200" spc="-1" strike="noStrike">
                <a:solidFill>
                  <a:srgbClr val="ffff00"/>
                </a:solidFill>
                <a:latin typeface="Arial"/>
              </a:rPr>
              <a:t>Şekil 1.2</a:t>
            </a:r>
            <a:r>
              <a:rPr b="0" lang="tr-TR" sz="3200" spc="-1" strike="noStrike">
                <a:solidFill>
                  <a:srgbClr val="ffffff"/>
                </a:solidFill>
                <a:latin typeface="Arial"/>
              </a:rPr>
              <a:t>’de görüldüğü gibidir. Bu sınıflandırma, </a:t>
            </a:r>
            <a:r>
              <a:rPr b="0" lang="tr-TR" sz="3200" spc="-1" strike="noStrike">
                <a:solidFill>
                  <a:srgbClr val="ffff00"/>
                </a:solidFill>
                <a:latin typeface="Arial"/>
              </a:rPr>
              <a:t>etkinlikleri planlanma ve büyüklük kriterleri </a:t>
            </a:r>
            <a:r>
              <a:rPr b="0" lang="tr-TR" sz="3200" spc="-1" strike="noStrike">
                <a:solidFill>
                  <a:srgbClr val="ffffff"/>
                </a:solidFill>
                <a:latin typeface="Arial"/>
              </a:rPr>
              <a:t>dikkate alınarak yapılmıştır.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ff"/>
                </a:solidFill>
                <a:latin typeface="Arial"/>
              </a:rPr>
              <a:t>Şekil </a:t>
            </a:r>
            <a:endParaRPr b="0" lang="tr-TR" sz="3200" spc="-1" strike="noStrike">
              <a:solidFill>
                <a:srgbClr val="ffffff"/>
              </a:solidFill>
              <a:latin typeface="Arial"/>
            </a:endParaRPr>
          </a:p>
        </p:txBody>
      </p:sp>
      <p:pic>
        <p:nvPicPr>
          <p:cNvPr id="69" name="" descr=""/>
          <p:cNvPicPr/>
          <p:nvPr/>
        </p:nvPicPr>
        <p:blipFill>
          <a:blip r:embed="rId1">
            <a:alphaModFix amt="70000"/>
          </a:blip>
          <a:stretch/>
        </p:blipFill>
        <p:spPr>
          <a:xfrm>
            <a:off x="462240" y="690480"/>
            <a:ext cx="8753760" cy="4067640"/>
          </a:xfrm>
          <a:prstGeom prst="rect">
            <a:avLst/>
          </a:prstGeom>
          <a:ln w="18000">
            <a:noFill/>
          </a:ln>
        </p:spPr>
      </p:pic>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81000"/>
          </a:bodyPr>
          <a:p>
            <a:pPr indent="0" algn="ctr">
              <a:lnSpc>
                <a:spcPct val="100000"/>
              </a:lnSpc>
              <a:spcBef>
                <a:spcPts val="1417"/>
              </a:spcBef>
              <a:buNone/>
              <a:tabLst>
                <a:tab algn="l" pos="0"/>
              </a:tabLst>
            </a:pPr>
            <a:r>
              <a:rPr b="0" lang="tr-TR" sz="3200" spc="-1" strike="noStrike">
                <a:solidFill>
                  <a:srgbClr val="ffff00"/>
                </a:solidFill>
                <a:latin typeface="Arial"/>
              </a:rPr>
              <a:t>Planlanan ve Planlanmayan Etkinlikler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Planlanan ve planlanmayan etkinlik ayrımı, aslında çok </a:t>
            </a:r>
            <a:r>
              <a:rPr b="0" lang="tr-TR" sz="4000" spc="-1" strike="noStrike">
                <a:solidFill>
                  <a:srgbClr val="ffff00"/>
                </a:solidFill>
                <a:latin typeface="Arial"/>
              </a:rPr>
              <a:t>basit bir temele</a:t>
            </a:r>
            <a:r>
              <a:rPr b="0" lang="tr-TR" sz="3200" spc="-1" strike="noStrike">
                <a:solidFill>
                  <a:srgbClr val="ffff00"/>
                </a:solidFill>
                <a:latin typeface="Arial"/>
              </a:rPr>
              <a:t> dayanmaktadır.</a:t>
            </a:r>
            <a:r>
              <a:rPr b="0" lang="tr-TR" sz="3200" spc="-1" strike="noStrike">
                <a:solidFill>
                  <a:srgbClr val="ffffff"/>
                </a:solidFill>
                <a:latin typeface="Arial"/>
              </a:rPr>
              <a:t> </a:t>
            </a:r>
            <a:r>
              <a:rPr b="0" lang="tr-TR" sz="3200" spc="-1" strike="noStrike">
                <a:solidFill>
                  <a:srgbClr val="ffff00"/>
                </a:solidFill>
                <a:latin typeface="Arial"/>
              </a:rPr>
              <a:t>Planlanan etkinlikler, </a:t>
            </a:r>
            <a:r>
              <a:rPr b="0" lang="tr-TR" sz="3600" spc="-1" strike="noStrike">
                <a:solidFill>
                  <a:srgbClr val="ffff00"/>
                </a:solidFill>
                <a:latin typeface="Arial"/>
              </a:rPr>
              <a:t>etkinlik yöneticisi ve ekibi tarafından ayrıntıları tasarlanmış</a:t>
            </a:r>
            <a:r>
              <a:rPr b="0" lang="tr-TR" sz="3200" spc="-1" strike="noStrike">
                <a:solidFill>
                  <a:srgbClr val="ffff00"/>
                </a:solidFill>
                <a:latin typeface="Arial"/>
              </a:rPr>
              <a:t>; örneğin, konferans, basın toplantısı, tören, fuar gibi etkinliklerdir.</a:t>
            </a: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Planlanmayan etkinlikler ise </a:t>
            </a:r>
            <a:r>
              <a:rPr b="0" lang="tr-TR" sz="4000" spc="-1" strike="noStrike">
                <a:solidFill>
                  <a:srgbClr val="ffff00"/>
                </a:solidFill>
                <a:latin typeface="Arial"/>
              </a:rPr>
              <a:t>beklenmedik bir biçimde</a:t>
            </a:r>
            <a:r>
              <a:rPr b="0" lang="tr-TR" sz="3200" spc="-1" strike="noStrike">
                <a:solidFill>
                  <a:srgbClr val="ffff00"/>
                </a:solidFill>
                <a:latin typeface="Arial"/>
              </a:rPr>
              <a:t> ortaya çıkan ve genellikle </a:t>
            </a:r>
            <a:r>
              <a:rPr b="0" lang="tr-TR" sz="4000" spc="-1" strike="noStrike">
                <a:solidFill>
                  <a:srgbClr val="ffff00"/>
                </a:solidFill>
                <a:latin typeface="Arial"/>
              </a:rPr>
              <a:t>insanların yarattığı (eylemler, sosyal aktivistler vb.)</a:t>
            </a:r>
            <a:r>
              <a:rPr b="0" lang="tr-TR" sz="3200" spc="-1" strike="noStrike">
                <a:solidFill>
                  <a:srgbClr val="ffff00"/>
                </a:solidFill>
                <a:latin typeface="Arial"/>
              </a:rPr>
              <a:t> olaylardır.</a:t>
            </a:r>
            <a:r>
              <a:rPr b="0" lang="tr-TR" sz="3200" spc="-1" strike="noStrike">
                <a:solidFill>
                  <a:srgbClr val="ffffff"/>
                </a:solidFill>
                <a:latin typeface="Arial"/>
              </a:rPr>
              <a:t> </a:t>
            </a:r>
            <a:r>
              <a:rPr b="0" lang="tr-TR" sz="3200" spc="-1" strike="noStrike">
                <a:solidFill>
                  <a:srgbClr val="ffff00"/>
                </a:solidFill>
                <a:latin typeface="Arial"/>
              </a:rPr>
              <a:t>Aslında, bu noktada sözü edilen</a:t>
            </a:r>
            <a:r>
              <a:rPr b="0" lang="tr-TR" sz="3200" spc="-1" strike="noStrike">
                <a:solidFill>
                  <a:srgbClr val="ffffff"/>
                </a:solidFill>
                <a:latin typeface="Arial"/>
              </a:rPr>
              <a:t>, </a:t>
            </a:r>
            <a:r>
              <a:rPr b="0" lang="tr-TR" sz="3200" spc="-1" strike="noStrike">
                <a:solidFill>
                  <a:srgbClr val="b4c7dc"/>
                </a:solidFill>
                <a:latin typeface="Arial"/>
              </a:rPr>
              <a:t>profesyonel</a:t>
            </a:r>
            <a:r>
              <a:rPr b="0" lang="tr-TR" sz="3200" spc="-1" strike="noStrike">
                <a:solidFill>
                  <a:srgbClr val="ffff00"/>
                </a:solidFill>
                <a:latin typeface="Arial"/>
              </a:rPr>
              <a:t> bir etkinlik yönetimi durumu</a:t>
            </a:r>
            <a:r>
              <a:rPr b="0" lang="tr-TR" sz="3200" spc="-1" strike="noStrike">
                <a:solidFill>
                  <a:srgbClr val="ffffff"/>
                </a:solidFill>
                <a:latin typeface="Arial"/>
              </a:rPr>
              <a:t> </a:t>
            </a:r>
            <a:r>
              <a:rPr b="0" lang="tr-TR" sz="3200" spc="-1" strike="noStrike">
                <a:solidFill>
                  <a:srgbClr val="b4c7dc"/>
                </a:solidFill>
                <a:latin typeface="Arial"/>
              </a:rPr>
              <a:t>değildir</a:t>
            </a:r>
            <a:r>
              <a:rPr b="0" lang="tr-TR" sz="3200" spc="-1" strike="noStrike">
                <a:solidFill>
                  <a:srgbClr val="ffffff"/>
                </a:solidFill>
                <a:latin typeface="Arial"/>
              </a:rPr>
              <a:t>.</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83000"/>
          </a:bodyPr>
          <a:p>
            <a:pPr indent="0" algn="ctr">
              <a:lnSpc>
                <a:spcPct val="100000"/>
              </a:lnSpc>
              <a:spcBef>
                <a:spcPts val="1417"/>
              </a:spcBef>
              <a:buNone/>
              <a:tabLst>
                <a:tab algn="l" pos="0"/>
              </a:tabLst>
            </a:pPr>
            <a:r>
              <a:rPr b="0" lang="tr-TR" sz="3200" spc="-1" strike="noStrike">
                <a:solidFill>
                  <a:srgbClr val="ffff00"/>
                </a:solidFill>
                <a:latin typeface="Arial"/>
              </a:rPr>
              <a:t>Sıradan ve Özel Etkinlikler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Planlanan etkinlikler,</a:t>
            </a:r>
            <a:r>
              <a:rPr b="0" lang="tr-TR" sz="3200" spc="-1" strike="noStrike">
                <a:solidFill>
                  <a:srgbClr val="ffffff"/>
                </a:solidFill>
                <a:latin typeface="Arial"/>
              </a:rPr>
              <a:t> sıradan ve özel etkinlikler olmak üzere ikiye ayrılır. </a:t>
            </a:r>
            <a:r>
              <a:rPr b="0" lang="tr-TR" sz="3200" spc="-1" strike="noStrike">
                <a:solidFill>
                  <a:srgbClr val="ffff00"/>
                </a:solidFill>
                <a:latin typeface="Arial"/>
              </a:rPr>
              <a:t>Sıradan etkinlikler, </a:t>
            </a:r>
            <a:r>
              <a:rPr b="0" lang="tr-TR" sz="4000" spc="-1" strike="noStrike">
                <a:solidFill>
                  <a:srgbClr val="ffff00"/>
                </a:solidFill>
                <a:latin typeface="Arial"/>
              </a:rPr>
              <a:t>düzenli olarak devam eden</a:t>
            </a:r>
            <a:r>
              <a:rPr b="0" lang="tr-TR" sz="3200" spc="-1" strike="noStrike">
                <a:solidFill>
                  <a:srgbClr val="ffff00"/>
                </a:solidFill>
                <a:latin typeface="Arial"/>
              </a:rPr>
              <a:t> etkinliklerdir.</a:t>
            </a:r>
            <a:r>
              <a:rPr b="0" lang="tr-TR" sz="3200" spc="-1" strike="noStrike">
                <a:solidFill>
                  <a:srgbClr val="ffffff"/>
                </a:solidFill>
                <a:latin typeface="Arial"/>
              </a:rPr>
              <a:t> </a:t>
            </a:r>
            <a:r>
              <a:rPr b="0" lang="tr-TR" sz="4000" spc="-1" strike="noStrike">
                <a:solidFill>
                  <a:srgbClr val="ffff00"/>
                </a:solidFill>
                <a:latin typeface="Arial"/>
              </a:rPr>
              <a:t>İlköğretim ve liselerde</a:t>
            </a:r>
            <a:r>
              <a:rPr b="0" lang="tr-TR" sz="3200" spc="-1" strike="noStrike">
                <a:solidFill>
                  <a:srgbClr val="ffff00"/>
                </a:solidFill>
                <a:latin typeface="Arial"/>
              </a:rPr>
              <a:t> </a:t>
            </a:r>
            <a:r>
              <a:rPr b="0" lang="tr-TR" sz="4000" spc="-1" strike="noStrike">
                <a:solidFill>
                  <a:srgbClr val="ffff00"/>
                </a:solidFill>
                <a:latin typeface="Arial"/>
              </a:rPr>
              <a:t>hafta başı ve hafta sonunda tören düzenlenmesi</a:t>
            </a:r>
            <a:r>
              <a:rPr b="0" lang="tr-TR" sz="3200" spc="-1" strike="noStrike">
                <a:solidFill>
                  <a:srgbClr val="ffff00"/>
                </a:solidFill>
                <a:latin typeface="Arial"/>
              </a:rPr>
              <a:t> buna örnek olarak verilebilir.</a:t>
            </a: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   </a:t>
            </a:r>
            <a:r>
              <a:rPr b="0" lang="tr-TR" sz="3200" spc="-1" strike="noStrike">
                <a:solidFill>
                  <a:srgbClr val="ffff00"/>
                </a:solidFill>
                <a:latin typeface="Arial"/>
              </a:rPr>
              <a:t>Özel etkinlikler ise etkinlik yönetimi uygulamasının </a:t>
            </a:r>
            <a:r>
              <a:rPr b="0" lang="tr-TR" sz="4000" spc="-1" strike="noStrike">
                <a:solidFill>
                  <a:srgbClr val="ffff00"/>
                </a:solidFill>
                <a:latin typeface="Arial"/>
              </a:rPr>
              <a:t>en yoğun olarak</a:t>
            </a:r>
            <a:r>
              <a:rPr b="0" lang="tr-TR" sz="3200" spc="-1" strike="noStrike">
                <a:solidFill>
                  <a:srgbClr val="ffff00"/>
                </a:solidFill>
                <a:latin typeface="Arial"/>
              </a:rPr>
              <a:t> üzerinde durduğu alandır. Özel etkinlik, günlük hayat içindeki </a:t>
            </a:r>
            <a:r>
              <a:rPr b="0" lang="tr-TR" sz="4000" spc="-1" strike="noStrike">
                <a:solidFill>
                  <a:srgbClr val="ffff00"/>
                </a:solidFill>
                <a:latin typeface="Arial"/>
              </a:rPr>
              <a:t>normal yaşantının dışındaki bir olay</a:t>
            </a:r>
            <a:r>
              <a:rPr b="0" lang="tr-TR" sz="3200" spc="-1" strike="noStrike">
                <a:solidFill>
                  <a:srgbClr val="ffff00"/>
                </a:solidFill>
                <a:latin typeface="Arial"/>
              </a:rPr>
              <a:t> olarak tanımlanmaktadır.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3200" spc="-1" strike="noStrike">
                <a:solidFill>
                  <a:srgbClr val="ffffff"/>
                </a:solidFill>
                <a:latin typeface="Arial"/>
              </a:rPr>
              <a:t>Özel etkinlikler, aşağıdaki gibi </a:t>
            </a:r>
            <a:r>
              <a:rPr b="0" lang="tr-TR" sz="3200" spc="-1" strike="noStrike">
                <a:solidFill>
                  <a:srgbClr val="ffff00"/>
                </a:solidFill>
                <a:latin typeface="Arial"/>
              </a:rPr>
              <a:t>sınıflandırılabilir</a:t>
            </a:r>
            <a:r>
              <a:rPr b="0" lang="tr-TR" sz="3200" spc="-1" strike="noStrike">
                <a:solidFill>
                  <a:srgbClr val="ffffff"/>
                </a:solidFill>
                <a:latin typeface="Arial"/>
              </a:rPr>
              <a:t> :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a:t>
            </a:r>
            <a:r>
              <a:rPr b="0" lang="tr-TR" sz="3200" spc="-1" strike="noStrike">
                <a:solidFill>
                  <a:srgbClr val="ffffff"/>
                </a:solidFill>
                <a:latin typeface="Arial"/>
              </a:rPr>
              <a:t>	</a:t>
            </a:r>
            <a:r>
              <a:rPr b="0" lang="tr-TR" sz="3200" spc="-1" strike="noStrike">
                <a:solidFill>
                  <a:srgbClr val="ffffff"/>
                </a:solidFill>
                <a:latin typeface="Arial"/>
              </a:rPr>
              <a:t> </a:t>
            </a:r>
            <a:r>
              <a:rPr b="0" lang="tr-TR" sz="3200" spc="-1" strike="noStrike">
                <a:solidFill>
                  <a:srgbClr val="ffff00"/>
                </a:solidFill>
                <a:latin typeface="Arial"/>
              </a:rPr>
              <a:t>Boş zaman etkinlikleri </a:t>
            </a:r>
            <a:r>
              <a:rPr b="0" lang="tr-TR" sz="3200" spc="-1" strike="noStrike">
                <a:solidFill>
                  <a:srgbClr val="dee6ef"/>
                </a:solidFill>
                <a:latin typeface="Arial"/>
              </a:rPr>
              <a:t>(spor, rekreasyon </a:t>
            </a:r>
            <a:r>
              <a:rPr b="0" lang="tr-TR" sz="3200" spc="-1" strike="noStrike">
                <a:solidFill>
                  <a:srgbClr val="e0c2cd"/>
                </a:solidFill>
                <a:latin typeface="Arial"/>
              </a:rPr>
              <a:t>(tenis veya diğer raket sporları, yoga ve aerobik)</a:t>
            </a:r>
            <a:r>
              <a:rPr b="0" lang="tr-TR" sz="3200" spc="-1" strike="noStrike">
                <a:solidFill>
                  <a:srgbClr val="dee6ef"/>
                </a:solidFill>
                <a:latin typeface="Arial"/>
              </a:rPr>
              <a:t>, boş zaman)</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a:t>
            </a:r>
            <a:r>
              <a:rPr b="0" lang="tr-TR" sz="3200" spc="-1" strike="noStrike">
                <a:solidFill>
                  <a:srgbClr val="ffff00"/>
                </a:solidFill>
                <a:latin typeface="Arial"/>
              </a:rPr>
              <a:t>	</a:t>
            </a:r>
            <a:r>
              <a:rPr b="0" lang="tr-TR" sz="3200" spc="-1" strike="noStrike">
                <a:solidFill>
                  <a:srgbClr val="ffff00"/>
                </a:solidFill>
                <a:latin typeface="Arial"/>
              </a:rPr>
              <a:t> </a:t>
            </a:r>
            <a:r>
              <a:rPr b="0" lang="tr-TR" sz="3200" spc="-1" strike="noStrike">
                <a:solidFill>
                  <a:srgbClr val="ffff00"/>
                </a:solidFill>
                <a:latin typeface="Arial"/>
              </a:rPr>
              <a:t>Kültürel etkinlikler </a:t>
            </a:r>
            <a:r>
              <a:rPr b="0" lang="tr-TR" sz="3200" spc="-1" strike="noStrike">
                <a:solidFill>
                  <a:srgbClr val="dee6ef"/>
                </a:solidFill>
                <a:latin typeface="Arial"/>
              </a:rPr>
              <a:t>(törensel, dini, kültürel miras, sanat, folklor)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a:t>
            </a:r>
            <a:r>
              <a:rPr b="0" lang="tr-TR" sz="3200" spc="-1" strike="noStrike">
                <a:solidFill>
                  <a:srgbClr val="ffff00"/>
                </a:solidFill>
                <a:latin typeface="Arial"/>
              </a:rPr>
              <a:t>	</a:t>
            </a:r>
            <a:r>
              <a:rPr b="0" lang="tr-TR" sz="3200" spc="-1" strike="noStrike">
                <a:solidFill>
                  <a:srgbClr val="ffff00"/>
                </a:solidFill>
                <a:latin typeface="Arial"/>
              </a:rPr>
              <a:t>Kurumsal etkinlikler </a:t>
            </a:r>
            <a:r>
              <a:rPr b="0" lang="tr-TR" sz="3200" spc="-1" strike="noStrike">
                <a:solidFill>
                  <a:srgbClr val="dee6ef"/>
                </a:solidFill>
                <a:latin typeface="Arial"/>
              </a:rPr>
              <a:t>(ticari, politik, hayırseverlik, satış)</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a:t>
            </a:r>
            <a:r>
              <a:rPr b="0" lang="tr-TR" sz="3200" spc="-1" strike="noStrike">
                <a:solidFill>
                  <a:srgbClr val="ffff00"/>
                </a:solidFill>
                <a:latin typeface="Arial"/>
              </a:rPr>
              <a:t>	</a:t>
            </a:r>
            <a:r>
              <a:rPr b="0" lang="tr-TR" sz="3200" spc="-1" strike="noStrike">
                <a:solidFill>
                  <a:srgbClr val="ffff00"/>
                </a:solidFill>
                <a:latin typeface="Arial"/>
              </a:rPr>
              <a:t> </a:t>
            </a:r>
            <a:r>
              <a:rPr b="0" lang="tr-TR" sz="3200" spc="-1" strike="noStrike">
                <a:solidFill>
                  <a:srgbClr val="ffff00"/>
                </a:solidFill>
                <a:latin typeface="Arial"/>
              </a:rPr>
              <a:t>Kişisel etkinlikler </a:t>
            </a:r>
            <a:r>
              <a:rPr b="0" lang="tr-TR" sz="3200" spc="-1" strike="noStrike">
                <a:solidFill>
                  <a:srgbClr val="dee6ef"/>
                </a:solidFill>
                <a:latin typeface="Arial"/>
              </a:rPr>
              <a:t>(evlilik töreni, doğum günü, yıldönümü)</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00"/>
                </a:solidFill>
                <a:latin typeface="Arial"/>
              </a:rPr>
              <a:t>Küçük ve Büyük Etkinlikler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Özel etkinlikler, </a:t>
            </a:r>
            <a:r>
              <a:rPr b="0" lang="tr-TR" sz="3200" spc="-1" strike="noStrike">
                <a:solidFill>
                  <a:srgbClr val="dedce6"/>
                </a:solidFill>
                <a:latin typeface="Arial"/>
              </a:rPr>
              <a:t>küçük ve büyük etkinlikler</a:t>
            </a:r>
            <a:r>
              <a:rPr b="0" lang="tr-TR" sz="3200" spc="-1" strike="noStrike">
                <a:solidFill>
                  <a:srgbClr val="ffff00"/>
                </a:solidFill>
                <a:latin typeface="Arial"/>
              </a:rPr>
              <a:t> olmak üzere ikiye ayrılmaktadır.</a:t>
            </a:r>
            <a:r>
              <a:rPr b="0" lang="tr-TR" sz="3200" spc="-1" strike="noStrike">
                <a:solidFill>
                  <a:srgbClr val="ffffff"/>
                </a:solidFill>
                <a:latin typeface="Arial"/>
              </a:rPr>
              <a:t> </a:t>
            </a:r>
            <a:r>
              <a:rPr b="0" lang="tr-TR" sz="3200" spc="-1" strike="noStrike">
                <a:solidFill>
                  <a:srgbClr val="dedce6"/>
                </a:solidFill>
                <a:latin typeface="Arial"/>
              </a:rPr>
              <a:t>Büyük (majör) etkinlikler,</a:t>
            </a:r>
            <a:r>
              <a:rPr b="0" lang="tr-TR" sz="3200" spc="-1" strike="noStrike">
                <a:solidFill>
                  <a:srgbClr val="ffff00"/>
                </a:solidFill>
                <a:latin typeface="Arial"/>
              </a:rPr>
              <a:t> büyük ölçekli </a:t>
            </a:r>
            <a:r>
              <a:rPr b="0" lang="tr-TR" sz="3200" spc="-1" strike="noStrike">
                <a:solidFill>
                  <a:srgbClr val="dedce6"/>
                </a:solidFill>
                <a:latin typeface="Arial"/>
              </a:rPr>
              <a:t>(genellikle ulusal veya uluslararası), prestijli, kalabalık grupları ve medyayı çeken etkinliklerdir.</a:t>
            </a:r>
            <a:r>
              <a:rPr b="0" lang="tr-TR" sz="3200" spc="-1" strike="noStrike">
                <a:solidFill>
                  <a:srgbClr val="ffff00"/>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 </a:t>
            </a:r>
            <a:r>
              <a:rPr b="0" lang="tr-TR" sz="3200" spc="-1" strike="noStrike">
                <a:solidFill>
                  <a:srgbClr val="ffff00"/>
                </a:solidFill>
                <a:latin typeface="Arial"/>
              </a:rPr>
              <a:t>Küçük etkinlikler için ise </a:t>
            </a:r>
            <a:r>
              <a:rPr b="0" lang="tr-TR" sz="3200" spc="-1" strike="noStrike">
                <a:solidFill>
                  <a:srgbClr val="dedce6"/>
                </a:solidFill>
                <a:latin typeface="Arial"/>
              </a:rPr>
              <a:t>doğum günü kutlamaları, kurumsal merasimler</a:t>
            </a:r>
            <a:r>
              <a:rPr b="0" lang="tr-TR" sz="3200" spc="-1" strike="noStrike">
                <a:solidFill>
                  <a:srgbClr val="ffff00"/>
                </a:solidFill>
                <a:latin typeface="Arial"/>
              </a:rPr>
              <a:t> örnek olarak verilebilir.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3200" spc="-1" strike="noStrike">
                <a:solidFill>
                  <a:srgbClr val="ffff00"/>
                </a:solidFill>
                <a:latin typeface="Arial"/>
              </a:rPr>
              <a:t>Özellikli ve Mega Etkinlikler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2400" spc="-1" strike="noStrike">
                <a:solidFill>
                  <a:srgbClr val="ffff00"/>
                </a:solidFill>
                <a:latin typeface="Arial"/>
              </a:rPr>
              <a:t>Özellikli etkinlikler, “sınırlı bir zaman aralığında bir kere düzenlenen veya tekrarlanan, genellikle bir turizm destinasyonuna ilişkin farkındalık yaratmak, onu görünür kılmak ve karlılık sağlamak için kısa veya uzun dönemli planlanan etkinlikler” olarak tanımlanmaktadır.</a:t>
            </a:r>
            <a:r>
              <a:rPr b="0" lang="tr-TR" sz="2400" spc="-1" strike="noStrike">
                <a:solidFill>
                  <a:srgbClr val="ffffff"/>
                </a:solidFill>
                <a:latin typeface="Arial"/>
              </a:rPr>
              <a:t> </a:t>
            </a:r>
            <a:r>
              <a:rPr b="0" lang="tr-TR" sz="2400" spc="-1" strike="noStrike">
                <a:solidFill>
                  <a:srgbClr val="ffff00"/>
                </a:solidFill>
                <a:latin typeface="Arial"/>
              </a:rPr>
              <a:t>Bu tip etkinliklerin başarısı, etkinliğin özgünlüğüne bağlıdır ve bu </a:t>
            </a:r>
            <a:r>
              <a:rPr b="0" lang="tr-TR" sz="2400" spc="-1" strike="noStrike">
                <a:solidFill>
                  <a:srgbClr val="dedce6"/>
                </a:solidFill>
                <a:latin typeface="Arial"/>
              </a:rPr>
              <a:t>özgünlük etkinliği</a:t>
            </a:r>
            <a:r>
              <a:rPr b="0" lang="tr-TR" sz="2400" spc="-1" strike="noStrike">
                <a:solidFill>
                  <a:srgbClr val="ffff00"/>
                </a:solidFill>
                <a:latin typeface="Arial"/>
              </a:rPr>
              <a:t> </a:t>
            </a:r>
            <a:r>
              <a:rPr b="0" lang="tr-TR" sz="2400" spc="-1" strike="noStrike">
                <a:solidFill>
                  <a:srgbClr val="dedce6"/>
                </a:solidFill>
                <a:latin typeface="Arial"/>
              </a:rPr>
              <a:t>markalaştırmaktadır</a:t>
            </a:r>
            <a:r>
              <a:rPr b="0" lang="tr-TR" sz="2400" spc="-1" strike="noStrike">
                <a:solidFill>
                  <a:srgbClr val="ffff00"/>
                </a:solidFill>
                <a:latin typeface="Arial"/>
              </a:rPr>
              <a:t>.</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p:nvPr>
        </p:nvSpPr>
        <p:spPr>
          <a:xfrm>
            <a:off x="368280" y="139680"/>
            <a:ext cx="912816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Diğer taraftan </a:t>
            </a:r>
            <a:r>
              <a:rPr b="0" lang="tr-TR" sz="3200" spc="-1" strike="noStrike">
                <a:solidFill>
                  <a:srgbClr val="ffff00"/>
                </a:solidFill>
                <a:latin typeface="Arial"/>
              </a:rPr>
              <a:t>bu etkinlikler</a:t>
            </a:r>
            <a:r>
              <a:rPr b="0" lang="tr-TR" sz="3200" spc="-1" strike="noStrike">
                <a:solidFill>
                  <a:srgbClr val="ffffff"/>
                </a:solidFill>
                <a:latin typeface="Arial"/>
              </a:rPr>
              <a:t> çok </a:t>
            </a:r>
            <a:r>
              <a:rPr b="0" lang="tr-TR" sz="3200" spc="-1" strike="noStrike">
                <a:solidFill>
                  <a:srgbClr val="ffff00"/>
                </a:solidFill>
                <a:latin typeface="Arial"/>
              </a:rPr>
              <a:t>çeşitli</a:t>
            </a:r>
            <a:r>
              <a:rPr b="0" lang="tr-TR" sz="3200" spc="-1" strike="noStrike">
                <a:solidFill>
                  <a:srgbClr val="ffffff"/>
                </a:solidFill>
                <a:latin typeface="Arial"/>
              </a:rPr>
              <a:t> </a:t>
            </a:r>
            <a:r>
              <a:rPr b="0" lang="tr-TR" sz="3200" spc="-1" strike="noStrike">
                <a:solidFill>
                  <a:srgbClr val="ffff00"/>
                </a:solidFill>
                <a:latin typeface="Arial"/>
              </a:rPr>
              <a:t>büyüklüklerde</a:t>
            </a:r>
            <a:r>
              <a:rPr b="0" lang="tr-TR" sz="3200" spc="-1" strike="noStrike">
                <a:solidFill>
                  <a:srgbClr val="ffffff"/>
                </a:solidFill>
                <a:latin typeface="Arial"/>
              </a:rPr>
              <a:t> de olabilmektedir. Örneğin, </a:t>
            </a:r>
            <a:r>
              <a:rPr b="0" lang="tr-TR" sz="3200" spc="-1" strike="noStrike">
                <a:solidFill>
                  <a:srgbClr val="ffff00"/>
                </a:solidFill>
                <a:latin typeface="Arial"/>
              </a:rPr>
              <a:t>bir firmanın çalışanları</a:t>
            </a:r>
            <a:r>
              <a:rPr b="0" lang="tr-TR" sz="3200" spc="-1" strike="noStrike">
                <a:solidFill>
                  <a:srgbClr val="ffffff"/>
                </a:solidFill>
                <a:latin typeface="Arial"/>
              </a:rPr>
              <a:t> için düzenlenen </a:t>
            </a:r>
            <a:r>
              <a:rPr b="0" lang="tr-TR" sz="4000" spc="-1" strike="noStrike">
                <a:solidFill>
                  <a:srgbClr val="ffff00"/>
                </a:solidFill>
                <a:latin typeface="Arial"/>
              </a:rPr>
              <a:t>piknik</a:t>
            </a:r>
            <a:r>
              <a:rPr b="0" lang="tr-TR" sz="3200" spc="-1" strike="noStrike">
                <a:solidFill>
                  <a:srgbClr val="ffff00"/>
                </a:solidFill>
                <a:latin typeface="Arial"/>
              </a:rPr>
              <a:t> organizasyonu</a:t>
            </a:r>
            <a:r>
              <a:rPr b="0" lang="tr-TR" sz="3200" spc="-1" strike="noStrike">
                <a:solidFill>
                  <a:srgbClr val="ffffff"/>
                </a:solidFill>
                <a:latin typeface="Arial"/>
              </a:rPr>
              <a:t> da </a:t>
            </a:r>
            <a:r>
              <a:rPr b="0" lang="tr-TR" sz="4000" spc="-1" strike="noStrike">
                <a:solidFill>
                  <a:srgbClr val="ffff00"/>
                </a:solidFill>
                <a:latin typeface="Arial"/>
              </a:rPr>
              <a:t>Olimpiyat Oyunları</a:t>
            </a:r>
            <a:r>
              <a:rPr b="0" lang="tr-TR" sz="3200" spc="-1" strike="noStrike">
                <a:solidFill>
                  <a:srgbClr val="ffffff"/>
                </a:solidFill>
                <a:latin typeface="Arial"/>
              </a:rPr>
              <a:t> gibi </a:t>
            </a:r>
            <a:r>
              <a:rPr b="0" lang="tr-TR" sz="3200" spc="-1" strike="noStrike">
                <a:solidFill>
                  <a:srgbClr val="ffff00"/>
                </a:solidFill>
                <a:latin typeface="Arial"/>
              </a:rPr>
              <a:t>uluslararası bir organizasyon</a:t>
            </a:r>
            <a:r>
              <a:rPr b="0" lang="tr-TR" sz="3200" spc="-1" strike="noStrike">
                <a:solidFill>
                  <a:srgbClr val="ffffff"/>
                </a:solidFill>
                <a:latin typeface="Arial"/>
              </a:rPr>
              <a:t> da </a:t>
            </a:r>
            <a:r>
              <a:rPr b="0" lang="tr-TR" sz="3200" spc="-1" strike="noStrike">
                <a:solidFill>
                  <a:srgbClr val="ffff00"/>
                </a:solidFill>
                <a:latin typeface="Arial"/>
              </a:rPr>
              <a:t>etkinlik</a:t>
            </a:r>
            <a:r>
              <a:rPr b="0" lang="tr-TR" sz="3200" spc="-1" strike="noStrike">
                <a:solidFill>
                  <a:srgbClr val="ffffff"/>
                </a:solidFill>
                <a:latin typeface="Arial"/>
              </a:rPr>
              <a:t> kapsamında değerlendirilmektedir. Bu sebeple, </a:t>
            </a:r>
            <a:r>
              <a:rPr b="0" lang="tr-TR" sz="3200" spc="-1" strike="noStrike">
                <a:solidFill>
                  <a:srgbClr val="ffff00"/>
                </a:solidFill>
                <a:latin typeface="Arial"/>
              </a:rPr>
              <a:t>içerik ve amaç açısından farklılaştıkları</a:t>
            </a:r>
            <a:r>
              <a:rPr b="0" lang="tr-TR" sz="3200" spc="-1" strike="noStrike">
                <a:solidFill>
                  <a:srgbClr val="ffffff"/>
                </a:solidFill>
                <a:latin typeface="Arial"/>
              </a:rPr>
              <a:t> gibi </a:t>
            </a:r>
            <a:r>
              <a:rPr b="0" lang="tr-TR" sz="3200" spc="-1" strike="noStrike">
                <a:solidFill>
                  <a:srgbClr val="ffff00"/>
                </a:solidFill>
                <a:latin typeface="Arial"/>
              </a:rPr>
              <a:t>büyüklükleri</a:t>
            </a:r>
            <a:r>
              <a:rPr b="0" lang="tr-TR" sz="3200" spc="-1" strike="noStrike">
                <a:solidFill>
                  <a:srgbClr val="ffffff"/>
                </a:solidFill>
                <a:latin typeface="Arial"/>
              </a:rPr>
              <a:t> bakımından da </a:t>
            </a:r>
            <a:r>
              <a:rPr b="0" lang="tr-TR" sz="3200" spc="-1" strike="noStrike">
                <a:solidFill>
                  <a:srgbClr val="ffff00"/>
                </a:solidFill>
                <a:latin typeface="Arial"/>
              </a:rPr>
              <a:t>etkinlikler</a:t>
            </a:r>
            <a:r>
              <a:rPr b="0" lang="tr-TR" sz="3200" spc="-1" strike="noStrike">
                <a:solidFill>
                  <a:srgbClr val="ffffff"/>
                </a:solidFill>
                <a:latin typeface="Arial"/>
              </a:rPr>
              <a:t>, çok </a:t>
            </a:r>
            <a:r>
              <a:rPr b="0" lang="tr-TR" sz="3200" spc="-1" strike="noStrike">
                <a:solidFill>
                  <a:srgbClr val="ffff00"/>
                </a:solidFill>
                <a:latin typeface="Arial"/>
              </a:rPr>
              <a:t>kapsamlıdır</a:t>
            </a:r>
            <a:r>
              <a:rPr b="0" lang="tr-TR" sz="3200" spc="-1" strike="noStrike">
                <a:solidFill>
                  <a:srgbClr val="ffffff"/>
                </a:solidFill>
                <a:latin typeface="Arial"/>
              </a:rPr>
              <a:t>.</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79000"/>
          </a:bodyPr>
          <a:p>
            <a:pPr indent="0" algn="ctr">
              <a:lnSpc>
                <a:spcPct val="100000"/>
              </a:lnSpc>
              <a:spcBef>
                <a:spcPts val="1417"/>
              </a:spcBef>
              <a:buNone/>
              <a:tabLst>
                <a:tab algn="l" pos="0"/>
              </a:tabLst>
            </a:pPr>
            <a:r>
              <a:rPr b="0" lang="tr-TR" sz="3200" spc="-1" strike="noStrike">
                <a:solidFill>
                  <a:srgbClr val="ffff00"/>
                </a:solidFill>
                <a:latin typeface="Arial"/>
              </a:rPr>
              <a:t>Özellikli Etkinlikler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 İstanbul Film Festivali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2. İstanbul Caz Festivali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3. Akbank Caz Festivali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4. İstanbul Tiyatro Festivali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5. İstanbul Uluslararası Dans Festivali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6. İstanbul Opera Festivali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7. İstanbul Gastronomi Festivali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8. İstanbul Kahve Festivali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9. Holifest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10. Teknofest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Mega etkinlikler, “büyüklükleri ve önemleri ile bağlantılı olarak </a:t>
            </a:r>
            <a:r>
              <a:rPr b="0" lang="tr-TR" sz="4000" spc="-1" strike="noStrike">
                <a:solidFill>
                  <a:srgbClr val="ffff00"/>
                </a:solidFill>
                <a:latin typeface="Arial"/>
              </a:rPr>
              <a:t>çok yüksek düzeyde</a:t>
            </a:r>
            <a:r>
              <a:rPr b="0" lang="tr-TR" sz="3200" spc="-1" strike="noStrike">
                <a:solidFill>
                  <a:srgbClr val="ffff00"/>
                </a:solidFill>
                <a:latin typeface="Arial"/>
              </a:rPr>
              <a:t> turizm hareketine yol açan, </a:t>
            </a:r>
            <a:r>
              <a:rPr b="0" lang="tr-TR" sz="4000" spc="-1" strike="noStrike">
                <a:solidFill>
                  <a:srgbClr val="ffff00"/>
                </a:solidFill>
                <a:latin typeface="Arial"/>
              </a:rPr>
              <a:t>medya kapsamı çok geniş</a:t>
            </a:r>
            <a:r>
              <a:rPr b="0" lang="tr-TR" sz="3200" spc="-1" strike="noStrike">
                <a:solidFill>
                  <a:srgbClr val="ffff00"/>
                </a:solidFill>
                <a:latin typeface="Arial"/>
              </a:rPr>
              <a:t>, prestijli ve yerel halka veya destinasyona </a:t>
            </a:r>
            <a:r>
              <a:rPr b="0" lang="tr-TR" sz="4000" spc="-1" strike="noStrike">
                <a:solidFill>
                  <a:srgbClr val="ffff00"/>
                </a:solidFill>
                <a:latin typeface="Arial"/>
              </a:rPr>
              <a:t>yüksek düzeyde ekonomik katkı</a:t>
            </a:r>
            <a:r>
              <a:rPr b="0" lang="tr-TR" sz="3200" spc="-1" strike="noStrike">
                <a:solidFill>
                  <a:srgbClr val="ffff00"/>
                </a:solidFill>
                <a:latin typeface="Arial"/>
              </a:rPr>
              <a:t> sağlayan” etkinlikler olarak tanımlamaktadır.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2600" spc="-1" strike="noStrike">
                <a:solidFill>
                  <a:srgbClr val="ffff00"/>
                </a:solidFill>
                <a:latin typeface="Arial"/>
              </a:rPr>
              <a:t>Mega etkinliklere örnek olarak </a:t>
            </a:r>
            <a:r>
              <a:rPr b="0" lang="tr-TR" sz="2600" spc="-1" strike="noStrike">
                <a:solidFill>
                  <a:srgbClr val="dedce6"/>
                </a:solidFill>
                <a:latin typeface="Arial"/>
              </a:rPr>
              <a:t>EXPO’lar, Olimpiyatlar</a:t>
            </a:r>
            <a:r>
              <a:rPr b="0" lang="tr-TR" sz="2600" spc="-1" strike="noStrike">
                <a:solidFill>
                  <a:srgbClr val="ffff00"/>
                </a:solidFill>
                <a:latin typeface="Arial"/>
              </a:rPr>
              <a:t> verilebilir.</a:t>
            </a:r>
            <a:r>
              <a:rPr b="0" lang="tr-TR" sz="2600" spc="-1" strike="noStrike">
                <a:solidFill>
                  <a:srgbClr val="ffffff"/>
                </a:solidFill>
                <a:latin typeface="Arial"/>
              </a:rPr>
              <a:t> </a:t>
            </a:r>
            <a:r>
              <a:rPr b="0" lang="tr-TR" sz="2600" spc="-1" strike="noStrike">
                <a:solidFill>
                  <a:srgbClr val="ffff00"/>
                </a:solidFill>
                <a:latin typeface="Arial"/>
              </a:rPr>
              <a:t>Bu etkinlikler, gerçekleştikleri yere </a:t>
            </a:r>
            <a:r>
              <a:rPr b="0" lang="tr-TR" sz="2600" spc="-1" strike="noStrike">
                <a:solidFill>
                  <a:srgbClr val="dedce6"/>
                </a:solidFill>
                <a:latin typeface="Arial"/>
              </a:rPr>
              <a:t>hem fiziksel bir miras bırakır, hem de gelişme anlamında</a:t>
            </a:r>
            <a:r>
              <a:rPr b="0" lang="tr-TR" sz="2600" spc="-1" strike="noStrike">
                <a:solidFill>
                  <a:srgbClr val="ffff00"/>
                </a:solidFill>
                <a:latin typeface="Arial"/>
              </a:rPr>
              <a:t> çok önemli bir katkı sağlar. EXPO’ların da Olimpiyatların da </a:t>
            </a:r>
            <a:r>
              <a:rPr b="0" lang="tr-TR" sz="2600" spc="-1" strike="noStrike">
                <a:solidFill>
                  <a:srgbClr val="dedce6"/>
                </a:solidFill>
                <a:latin typeface="Arial"/>
              </a:rPr>
              <a:t>geleneksel ve sembolik unsurları kendi içinde taşıdıkları</a:t>
            </a:r>
            <a:r>
              <a:rPr b="0" lang="tr-TR" sz="2600" spc="-1" strike="noStrike">
                <a:solidFill>
                  <a:srgbClr val="ffff00"/>
                </a:solidFill>
                <a:latin typeface="Arial"/>
              </a:rPr>
              <a:t> bilinmektedir.</a:t>
            </a:r>
            <a:endParaRPr b="0" lang="tr-TR" sz="2600" spc="-1" strike="noStrike">
              <a:solidFill>
                <a:srgbClr val="ffffff"/>
              </a:solidFill>
              <a:latin typeface="Arial"/>
            </a:endParaRPr>
          </a:p>
          <a:p>
            <a:pPr indent="0" algn="just">
              <a:lnSpc>
                <a:spcPct val="100000"/>
              </a:lnSpc>
              <a:spcBef>
                <a:spcPts val="1417"/>
              </a:spcBef>
              <a:buNone/>
              <a:tabLst>
                <a:tab algn="l" pos="0"/>
              </a:tabLst>
            </a:pPr>
            <a:r>
              <a:rPr b="0" lang="tr-TR" sz="2600" spc="-1" strike="noStrike">
                <a:solidFill>
                  <a:srgbClr val="ffff00"/>
                </a:solidFill>
                <a:latin typeface="Arial"/>
              </a:rPr>
              <a:t> </a:t>
            </a:r>
            <a:endParaRPr b="0" lang="tr-TR" sz="2600" spc="-1" strike="noStrike">
              <a:solidFill>
                <a:srgbClr val="ffffff"/>
              </a:solidFill>
              <a:latin typeface="Arial"/>
            </a:endParaRPr>
          </a:p>
          <a:p>
            <a:pPr indent="0" algn="just">
              <a:lnSpc>
                <a:spcPct val="100000"/>
              </a:lnSpc>
              <a:spcBef>
                <a:spcPts val="1417"/>
              </a:spcBef>
              <a:buNone/>
              <a:tabLst>
                <a:tab algn="l" pos="0"/>
              </a:tabLst>
            </a:pPr>
            <a:r>
              <a:rPr b="0" lang="tr-TR" sz="2600" spc="-1" strike="noStrike">
                <a:solidFill>
                  <a:srgbClr val="ffff00"/>
                </a:solidFill>
                <a:latin typeface="Arial"/>
              </a:rPr>
              <a:t> </a:t>
            </a:r>
            <a:endParaRPr b="0" lang="tr-TR" sz="2600" spc="-1" strike="noStrike">
              <a:solidFill>
                <a:srgbClr val="ffffff"/>
              </a:solidFill>
              <a:latin typeface="Arial"/>
            </a:endParaRPr>
          </a:p>
          <a:p>
            <a:pPr indent="0" algn="just">
              <a:lnSpc>
                <a:spcPct val="100000"/>
              </a:lnSpc>
              <a:spcBef>
                <a:spcPts val="1417"/>
              </a:spcBef>
              <a:buNone/>
              <a:tabLst>
                <a:tab algn="l" pos="0"/>
              </a:tabLst>
            </a:pPr>
            <a:r>
              <a:rPr b="0" lang="tr-TR" sz="2600" spc="-1" strike="noStrike">
                <a:solidFill>
                  <a:srgbClr val="ffff00"/>
                </a:solidFill>
                <a:latin typeface="Arial"/>
              </a:rPr>
              <a:t> </a:t>
            </a:r>
            <a:endParaRPr b="0" lang="tr-TR" sz="2600" spc="-1" strike="noStrike">
              <a:solidFill>
                <a:srgbClr val="ffffff"/>
              </a:solidFill>
              <a:latin typeface="Arial"/>
            </a:endParaRPr>
          </a:p>
          <a:p>
            <a:pPr indent="0" algn="just">
              <a:lnSpc>
                <a:spcPct val="100000"/>
              </a:lnSpc>
              <a:spcBef>
                <a:spcPts val="1417"/>
              </a:spcBef>
              <a:buNone/>
              <a:tabLst>
                <a:tab algn="l" pos="0"/>
              </a:tabLst>
            </a:pPr>
            <a:r>
              <a:rPr b="0" lang="tr-TR" sz="2600" spc="-1" strike="noStrike">
                <a:solidFill>
                  <a:srgbClr val="ffff00"/>
                </a:solidFill>
                <a:latin typeface="Arial"/>
              </a:rPr>
              <a:t> </a:t>
            </a:r>
            <a:endParaRPr b="0" lang="tr-TR" sz="2600" spc="-1" strike="noStrike">
              <a:solidFill>
                <a:srgbClr val="ffffff"/>
              </a:solidFill>
              <a:latin typeface="Arial"/>
            </a:endParaRPr>
          </a:p>
          <a:p>
            <a:pPr indent="0" algn="just">
              <a:lnSpc>
                <a:spcPct val="100000"/>
              </a:lnSpc>
              <a:spcBef>
                <a:spcPts val="1417"/>
              </a:spcBef>
              <a:buNone/>
              <a:tabLst>
                <a:tab algn="l" pos="0"/>
              </a:tabLst>
            </a:pPr>
            <a:endParaRPr b="0" lang="tr-TR" sz="26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p:nvPr>
        </p:nvSpPr>
        <p:spPr>
          <a:xfrm>
            <a:off x="368280" y="139680"/>
            <a:ext cx="936864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Bu nedenle etkinliklerden söz ederken çeşitli </a:t>
            </a:r>
            <a:r>
              <a:rPr b="0" lang="tr-TR" sz="3200" spc="-1" strike="noStrike">
                <a:solidFill>
                  <a:srgbClr val="ffff00"/>
                </a:solidFill>
                <a:latin typeface="Arial"/>
              </a:rPr>
              <a:t>büyüklüklerde</a:t>
            </a:r>
            <a:r>
              <a:rPr b="0" lang="tr-TR" sz="3200" spc="-1" strike="noStrike">
                <a:solidFill>
                  <a:srgbClr val="ffffff"/>
                </a:solidFill>
                <a:latin typeface="Arial"/>
              </a:rPr>
              <a:t>, </a:t>
            </a:r>
            <a:r>
              <a:rPr b="0" lang="tr-TR" sz="3200" spc="-1" strike="noStrike">
                <a:solidFill>
                  <a:srgbClr val="ffff00"/>
                </a:solidFill>
                <a:latin typeface="Arial"/>
              </a:rPr>
              <a:t>çeşitli sebeplerle düzenlenen</a:t>
            </a:r>
            <a:r>
              <a:rPr b="0" lang="tr-TR" sz="3200" spc="-1" strike="noStrike">
                <a:solidFill>
                  <a:srgbClr val="ffffff"/>
                </a:solidFill>
                <a:latin typeface="Arial"/>
              </a:rPr>
              <a:t> ve </a:t>
            </a:r>
            <a:r>
              <a:rPr b="0" lang="tr-TR" sz="3200" spc="-1" strike="noStrike">
                <a:solidFill>
                  <a:srgbClr val="ffff00"/>
                </a:solidFill>
                <a:latin typeface="Arial"/>
              </a:rPr>
              <a:t>çeşitli türlerde olaylardan</a:t>
            </a:r>
            <a:r>
              <a:rPr b="0" lang="tr-TR" sz="3200" spc="-1" strike="noStrike">
                <a:solidFill>
                  <a:srgbClr val="ffffff"/>
                </a:solidFill>
                <a:latin typeface="Arial"/>
              </a:rPr>
              <a:t> söz edilmektedir. </a:t>
            </a:r>
            <a:r>
              <a:rPr b="0" lang="tr-TR" sz="3200" spc="-1" strike="noStrike">
                <a:solidFill>
                  <a:srgbClr val="ffff00"/>
                </a:solidFill>
                <a:latin typeface="Arial"/>
              </a:rPr>
              <a:t>Bu kapsamda çeşitlilik gösteren etkinliklerin organizasyonu, planlaması ve yönetimi ise bir uzmanlık alanı olup bu sürecin yönetimine “etkinlik yönetimi” adı verilmektedir.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rPr>
              <a:t>Etkinlikler Küçük, orta, büyüklükte çeşitli türlerde olabilmektedir.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ETKİNLİK KAVRAMI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Türkçe sözlüğe bakıldığında </a:t>
            </a:r>
            <a:r>
              <a:rPr b="0" lang="tr-TR" sz="3200" spc="-1" strike="noStrike">
                <a:solidFill>
                  <a:srgbClr val="ffff00"/>
                </a:solidFill>
                <a:latin typeface="Arial"/>
              </a:rPr>
              <a:t>“etkinlik”</a:t>
            </a:r>
            <a:r>
              <a:rPr b="0" lang="tr-TR" sz="3200" spc="-1" strike="noStrike">
                <a:solidFill>
                  <a:srgbClr val="ffffff"/>
                </a:solidFill>
                <a:latin typeface="Arial"/>
              </a:rPr>
              <a:t> kelimesinin birden fazla tanımı olduğu görülmektedir . Bu kitabın konusu olan etkinlik, kelime anlamı olarak  incelendiğinde </a:t>
            </a:r>
            <a:r>
              <a:rPr b="0" lang="tr-TR" sz="3200" spc="-1" strike="noStrike">
                <a:solidFill>
                  <a:srgbClr val="ffff00"/>
                </a:solidFill>
                <a:latin typeface="Arial"/>
              </a:rPr>
              <a:t>Türk Dil Kurumu sözlüğünde</a:t>
            </a:r>
            <a:r>
              <a:rPr b="0" lang="tr-TR" sz="3200" spc="-1" strike="noStrike">
                <a:solidFill>
                  <a:srgbClr val="ffffff"/>
                </a:solidFill>
                <a:latin typeface="Arial"/>
              </a:rPr>
              <a:t> yer alan </a:t>
            </a:r>
            <a:r>
              <a:rPr b="0" lang="tr-TR" sz="3200" spc="-1" strike="noStrike">
                <a:solidFill>
                  <a:srgbClr val="ffff00"/>
                </a:solidFill>
                <a:latin typeface="Arial"/>
              </a:rPr>
              <a:t>“bir kurumun belli bir alandaki faaliyeti ”</a:t>
            </a:r>
            <a:r>
              <a:rPr b="0" lang="tr-TR" sz="3200" spc="-1" strike="noStrike">
                <a:solidFill>
                  <a:srgbClr val="ffffff"/>
                </a:solidFill>
                <a:latin typeface="Arial"/>
              </a:rPr>
              <a:t> tanımı temel alınmalıdır.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Etkinliğin günlük hayattaki </a:t>
            </a:r>
            <a:r>
              <a:rPr b="0" lang="tr-TR" sz="3200" spc="-1" strike="noStrike">
                <a:solidFill>
                  <a:srgbClr val="ffff00"/>
                </a:solidFill>
                <a:latin typeface="Arial"/>
              </a:rPr>
              <a:t>sıradan olaylardan farklı</a:t>
            </a:r>
            <a:r>
              <a:rPr b="0" lang="tr-TR" sz="3200" spc="-1" strike="noStrike">
                <a:solidFill>
                  <a:srgbClr val="ffffff"/>
                </a:solidFill>
                <a:latin typeface="Arial"/>
              </a:rPr>
              <a:t> bir faaliyet olduğu görülmektedir. </a:t>
            </a:r>
            <a:r>
              <a:rPr b="0" lang="tr-TR" sz="3200" spc="-1" strike="noStrike">
                <a:solidFill>
                  <a:srgbClr val="ffff00"/>
                </a:solidFill>
                <a:latin typeface="Arial"/>
              </a:rPr>
              <a:t>Örneğin sabah işe gidip gelmek bir faaliyettir, ancak günlük hayatın içindeki rutin bir faaliyettir. Bu sebeple işe gidip gelmek bir etkinlik olarak tanımlanamaz. Ancak </a:t>
            </a:r>
            <a:r>
              <a:rPr b="0" lang="tr-TR" sz="4000" spc="-1" strike="noStrike">
                <a:solidFill>
                  <a:srgbClr val="ffff00"/>
                </a:solidFill>
                <a:latin typeface="Arial"/>
              </a:rPr>
              <a:t>hafta sonu</a:t>
            </a:r>
            <a:r>
              <a:rPr b="0" lang="tr-TR" sz="3200" spc="-1" strike="noStrike">
                <a:solidFill>
                  <a:srgbClr val="ffff00"/>
                </a:solidFill>
                <a:latin typeface="Arial"/>
              </a:rPr>
              <a:t> katıldığımız bir </a:t>
            </a:r>
            <a:r>
              <a:rPr b="0" lang="tr-TR" sz="4000" spc="-1" strike="noStrike">
                <a:solidFill>
                  <a:srgbClr val="ffff00"/>
                </a:solidFill>
                <a:latin typeface="Arial"/>
              </a:rPr>
              <a:t>konser organizasyonu</a:t>
            </a:r>
            <a:r>
              <a:rPr b="0" lang="tr-TR" sz="3200" spc="-1" strike="noStrike">
                <a:solidFill>
                  <a:srgbClr val="ffff00"/>
                </a:solidFill>
                <a:latin typeface="Arial"/>
              </a:rPr>
              <a:t> bir etkinlik olarak tanımlanabilir.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p:nvPr>
        </p:nvSpPr>
        <p:spPr>
          <a:xfrm>
            <a:off x="368280" y="139680"/>
            <a:ext cx="8978400" cy="5138280"/>
          </a:xfrm>
          <a:prstGeom prst="rect">
            <a:avLst/>
          </a:prstGeom>
          <a:noFill/>
          <a:ln w="0">
            <a:noFill/>
          </a:ln>
        </p:spPr>
        <p:txBody>
          <a:bodyPr lIns="0" rIns="0" tIns="0" bIns="0" anchor="t">
            <a:normAutofit fontScale="65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00"/>
                </a:solidFill>
                <a:latin typeface="Arial"/>
              </a:rPr>
              <a:t>Etkinliklerin önemli olmalarının temel nedeni, o </a:t>
            </a:r>
            <a:r>
              <a:rPr b="0" lang="tr-TR" sz="3600" spc="-1" strike="noStrike">
                <a:solidFill>
                  <a:srgbClr val="ffff00"/>
                </a:solidFill>
                <a:latin typeface="Arial"/>
              </a:rPr>
              <a:t>ülke, kent veya turizm</a:t>
            </a:r>
            <a:r>
              <a:rPr b="0" lang="tr-TR" sz="3200" spc="-1" strike="noStrike">
                <a:solidFill>
                  <a:srgbClr val="ffff00"/>
                </a:solidFill>
                <a:latin typeface="Arial"/>
              </a:rPr>
              <a:t> destinasyonunun </a:t>
            </a:r>
            <a:r>
              <a:rPr b="0" lang="tr-TR" sz="3600" spc="-1" strike="noStrike">
                <a:solidFill>
                  <a:srgbClr val="ffff00"/>
                </a:solidFill>
                <a:latin typeface="Arial"/>
              </a:rPr>
              <a:t>markalaşmasına</a:t>
            </a:r>
            <a:r>
              <a:rPr b="0" lang="tr-TR" sz="3200" spc="-1" strike="noStrike">
                <a:solidFill>
                  <a:srgbClr val="ffff00"/>
                </a:solidFill>
                <a:latin typeface="Arial"/>
              </a:rPr>
              <a:t> ve </a:t>
            </a:r>
            <a:r>
              <a:rPr b="0" lang="tr-TR" sz="3600" spc="-1" strike="noStrike">
                <a:solidFill>
                  <a:srgbClr val="ffff00"/>
                </a:solidFill>
                <a:latin typeface="Arial"/>
              </a:rPr>
              <a:t>olumlu imaj yaratılması sürecine</a:t>
            </a:r>
            <a:r>
              <a:rPr b="0" lang="tr-TR" sz="3200" spc="-1" strike="noStrike">
                <a:solidFill>
                  <a:srgbClr val="ffff00"/>
                </a:solidFill>
                <a:latin typeface="Arial"/>
              </a:rPr>
              <a:t> katkı sağlıyor olmalarıdır.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Bostancı Gösteri Merkezi (ist),</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Dorock XL (caferağa), </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Jolley Joker (Vadistanbul Kartal),</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Kadıköy Sahne, </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Babylon,</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Cemil Topuzlu Açık Hava Tiyatrosu,</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KüçükÇiftlik Parki, </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Turkcell Vadi (ayazağa),</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Peyote (Nevizade), </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Hayal Kahvesi (florya), </a:t>
            </a:r>
            <a:endParaRPr b="0" lang="tr-TR" sz="2200" spc="-1" strike="noStrike">
              <a:solidFill>
                <a:srgbClr val="ffffff"/>
              </a:solidFill>
              <a:latin typeface="Arial"/>
            </a:endParaRPr>
          </a:p>
          <a:p>
            <a:pPr indent="0" algn="just">
              <a:lnSpc>
                <a:spcPct val="100000"/>
              </a:lnSpc>
              <a:spcBef>
                <a:spcPts val="1417"/>
              </a:spcBef>
              <a:buNone/>
              <a:tabLst>
                <a:tab algn="l" pos="0"/>
              </a:tabLst>
            </a:pPr>
            <a:r>
              <a:rPr b="0" lang="tr-TR" sz="2200" spc="-1" strike="noStrike">
                <a:solidFill>
                  <a:srgbClr val="ffff00"/>
                </a:solidFill>
                <a:latin typeface="Arial"/>
              </a:rPr>
              <a:t>Volkswagen Arena (Maslak Ayazağa)</a:t>
            </a:r>
            <a:endParaRPr b="0" lang="tr-TR" sz="2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PlaceHolder 1"/>
          <p:cNvSpPr>
            <a:spLocks noGrp="1"/>
          </p:cNvSpPr>
          <p:nvPr>
            <p:ph/>
          </p:nvPr>
        </p:nvSpPr>
        <p:spPr>
          <a:xfrm>
            <a:off x="433080" y="139680"/>
            <a:ext cx="8978400" cy="51382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Hatta </a:t>
            </a:r>
            <a:r>
              <a:rPr b="0" lang="tr-TR" sz="3200" spc="-1" strike="noStrike">
                <a:solidFill>
                  <a:srgbClr val="ffff00"/>
                </a:solidFill>
                <a:latin typeface="Arial"/>
              </a:rPr>
              <a:t>öyle</a:t>
            </a:r>
            <a:r>
              <a:rPr b="0" lang="tr-TR" sz="3200" spc="-1" strike="noStrike">
                <a:solidFill>
                  <a:srgbClr val="ffffff"/>
                </a:solidFill>
                <a:latin typeface="Arial"/>
              </a:rPr>
              <a:t> </a:t>
            </a:r>
            <a:r>
              <a:rPr b="0" lang="tr-TR" sz="3200" spc="-1" strike="noStrike">
                <a:solidFill>
                  <a:srgbClr val="ffff00"/>
                </a:solidFill>
                <a:latin typeface="Arial"/>
              </a:rPr>
              <a:t>etkinlikler</a:t>
            </a:r>
            <a:r>
              <a:rPr b="0" lang="tr-TR" sz="3200" spc="-1" strike="noStrike">
                <a:solidFill>
                  <a:srgbClr val="ffffff"/>
                </a:solidFill>
                <a:latin typeface="Arial"/>
              </a:rPr>
              <a:t> vardır ki </a:t>
            </a:r>
            <a:r>
              <a:rPr b="0" lang="tr-TR" sz="3200" spc="-1" strike="noStrike">
                <a:solidFill>
                  <a:srgbClr val="ffff00"/>
                </a:solidFill>
                <a:latin typeface="Arial"/>
              </a:rPr>
              <a:t>gerçekleştikleri yer o etkinliğin adı</a:t>
            </a:r>
            <a:r>
              <a:rPr b="0" lang="tr-TR" sz="3200" spc="-1" strike="noStrike">
                <a:solidFill>
                  <a:srgbClr val="ffffff"/>
                </a:solidFill>
                <a:latin typeface="Arial"/>
              </a:rPr>
              <a:t> ile anılmaktadır. Buna örnek olarak </a:t>
            </a:r>
            <a:r>
              <a:rPr b="0" lang="tr-TR" sz="3200" spc="-1" strike="noStrike">
                <a:solidFill>
                  <a:srgbClr val="ffff00"/>
                </a:solidFill>
                <a:latin typeface="Arial"/>
              </a:rPr>
              <a:t>Rio Karnavalı</a:t>
            </a:r>
            <a:r>
              <a:rPr b="0" lang="tr-TR" sz="3200" spc="-1" strike="noStrike">
                <a:solidFill>
                  <a:srgbClr val="ffffff"/>
                </a:solidFill>
                <a:latin typeface="Arial"/>
              </a:rPr>
              <a:t> verilebilir.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Diğer taraftan örneğin </a:t>
            </a:r>
            <a:r>
              <a:rPr b="0" lang="tr-TR" sz="3200" spc="-1" strike="noStrike">
                <a:solidFill>
                  <a:srgbClr val="ffff00"/>
                </a:solidFill>
                <a:latin typeface="Arial"/>
              </a:rPr>
              <a:t>EXPO</a:t>
            </a:r>
            <a:r>
              <a:rPr b="0" lang="tr-TR" sz="3200" spc="-1" strike="noStrike">
                <a:solidFill>
                  <a:srgbClr val="ffffff"/>
                </a:solidFill>
                <a:latin typeface="Arial"/>
              </a:rPr>
              <a:t> (Evrensel Sergi) bir </a:t>
            </a:r>
            <a:r>
              <a:rPr b="0" lang="tr-TR" sz="3200" spc="-1" strike="noStrike">
                <a:solidFill>
                  <a:srgbClr val="ffff00"/>
                </a:solidFill>
                <a:latin typeface="Arial"/>
              </a:rPr>
              <a:t>mega etkinlik olarak</a:t>
            </a:r>
            <a:r>
              <a:rPr b="0" lang="tr-TR" sz="3200" spc="-1" strike="noStrike">
                <a:solidFill>
                  <a:srgbClr val="ffffff"/>
                </a:solidFill>
                <a:latin typeface="Arial"/>
              </a:rPr>
              <a:t> gerçekleştiği </a:t>
            </a:r>
            <a:r>
              <a:rPr b="0" lang="tr-TR" sz="3200" spc="-1" strike="noStrike">
                <a:solidFill>
                  <a:srgbClr val="ffff00"/>
                </a:solidFill>
                <a:latin typeface="Arial"/>
              </a:rPr>
              <a:t>ülke, kent için</a:t>
            </a:r>
            <a:r>
              <a:rPr b="0" lang="tr-TR" sz="3200" spc="-1" strike="noStrike">
                <a:solidFill>
                  <a:srgbClr val="ffffff"/>
                </a:solidFill>
                <a:latin typeface="Arial"/>
              </a:rPr>
              <a:t> çok önemli </a:t>
            </a:r>
            <a:r>
              <a:rPr b="0" lang="tr-TR" sz="3200" spc="-1" strike="noStrike">
                <a:solidFill>
                  <a:srgbClr val="ffff00"/>
                </a:solidFill>
                <a:latin typeface="Arial"/>
              </a:rPr>
              <a:t>ekonomik ve sosyal katkılar</a:t>
            </a:r>
            <a:r>
              <a:rPr b="0" lang="tr-TR" sz="3200" spc="-1" strike="noStrike">
                <a:solidFill>
                  <a:srgbClr val="ffffff"/>
                </a:solidFill>
                <a:latin typeface="Arial"/>
              </a:rPr>
              <a:t> sağlamaktadır.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p:nvPr>
        </p:nvSpPr>
        <p:spPr>
          <a:xfrm>
            <a:off x="368280" y="139680"/>
            <a:ext cx="8978400" cy="51382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Bu sebeple </a:t>
            </a:r>
            <a:r>
              <a:rPr b="0" lang="tr-TR" sz="3200" spc="-1" strike="noStrike">
                <a:solidFill>
                  <a:srgbClr val="ffff00"/>
                </a:solidFill>
                <a:latin typeface="Arial"/>
              </a:rPr>
              <a:t>etkinlikler</a:t>
            </a:r>
            <a:r>
              <a:rPr b="0" lang="tr-TR" sz="3200" spc="-1" strike="noStrike">
                <a:solidFill>
                  <a:srgbClr val="ffffff"/>
                </a:solidFill>
                <a:latin typeface="Arial"/>
              </a:rPr>
              <a:t>, yalnızca </a:t>
            </a:r>
            <a:r>
              <a:rPr b="0" lang="tr-TR" sz="3200" spc="-1" strike="noStrike">
                <a:solidFill>
                  <a:srgbClr val="ffff00"/>
                </a:solidFill>
                <a:latin typeface="Arial"/>
              </a:rPr>
              <a:t>katılımcılar ve etkinlik ekibi</a:t>
            </a:r>
            <a:r>
              <a:rPr b="0" lang="tr-TR" sz="3200" spc="-1" strike="noStrike">
                <a:solidFill>
                  <a:srgbClr val="ffffff"/>
                </a:solidFill>
                <a:latin typeface="Arial"/>
              </a:rPr>
              <a:t> açısından değil, </a:t>
            </a:r>
            <a:r>
              <a:rPr b="0" lang="tr-TR" sz="3200" spc="-1" strike="noStrike">
                <a:solidFill>
                  <a:srgbClr val="ffff00"/>
                </a:solidFill>
                <a:latin typeface="Arial"/>
              </a:rPr>
              <a:t>bir ülkenin, kentin veya turizm destinasyonunun gelişimi ve markalaşması</a:t>
            </a:r>
            <a:r>
              <a:rPr b="0" lang="tr-TR" sz="3200" spc="-1" strike="noStrike">
                <a:solidFill>
                  <a:srgbClr val="ffffff"/>
                </a:solidFill>
                <a:latin typeface="Arial"/>
              </a:rPr>
              <a:t> açısından da çok önemli görülen olaylardır.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446</TotalTime>
  <Application>LibreOffice/7.4.3.2$Windows_x86 LibreOffice_project/1048a8393ae2eeec98dff31b5c133c5f1d08b890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2024-03-28T18:11:21Z</dcterms:modified>
  <cp:revision>38</cp:revision>
  <dc:subject/>
  <dc:title>Lights</dc:title>
</cp:coreProperties>
</file>

<file path=docProps/custom.xml><?xml version="1.0" encoding="utf-8"?>
<Properties xmlns="http://schemas.openxmlformats.org/officeDocument/2006/custom-properties" xmlns:vt="http://schemas.openxmlformats.org/officeDocument/2006/docPropsVTypes"/>
</file>