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85" r:id="rId2"/>
    <p:sldId id="286" r:id="rId3"/>
    <p:sldId id="287" r:id="rId4"/>
    <p:sldId id="288" r:id="rId5"/>
    <p:sldId id="328" r:id="rId6"/>
    <p:sldId id="289" r:id="rId7"/>
    <p:sldId id="290" r:id="rId8"/>
    <p:sldId id="330" r:id="rId9"/>
    <p:sldId id="329" r:id="rId10"/>
    <p:sldId id="291" r:id="rId11"/>
    <p:sldId id="292" r:id="rId12"/>
    <p:sldId id="293" r:id="rId13"/>
    <p:sldId id="294" r:id="rId14"/>
    <p:sldId id="325" r:id="rId15"/>
    <p:sldId id="326" r:id="rId16"/>
    <p:sldId id="327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5" r:id="rId28"/>
    <p:sldId id="306" r:id="rId29"/>
    <p:sldId id="307" r:id="rId30"/>
    <p:sldId id="308" r:id="rId31"/>
    <p:sldId id="309" r:id="rId32"/>
    <p:sldId id="315" r:id="rId33"/>
    <p:sldId id="316" r:id="rId34"/>
    <p:sldId id="317" r:id="rId35"/>
    <p:sldId id="318" r:id="rId36"/>
    <p:sldId id="319" r:id="rId37"/>
    <p:sldId id="320" r:id="rId38"/>
    <p:sldId id="321" r:id="rId39"/>
    <p:sldId id="322" r:id="rId40"/>
    <p:sldId id="323" r:id="rId41"/>
    <p:sldId id="324" r:id="rId4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29" autoAdjust="0"/>
    <p:restoredTop sz="94737" autoAdjust="0"/>
  </p:normalViewPr>
  <p:slideViewPr>
    <p:cSldViewPr snapToGrid="0">
      <p:cViewPr varScale="1">
        <p:scale>
          <a:sx n="75" d="100"/>
          <a:sy n="75" d="100"/>
        </p:scale>
        <p:origin x="600" y="54"/>
      </p:cViewPr>
      <p:guideLst/>
    </p:cSldViewPr>
  </p:slideViewPr>
  <p:outlineViewPr>
    <p:cViewPr>
      <p:scale>
        <a:sx n="33" d="100"/>
        <a:sy n="33" d="100"/>
      </p:scale>
      <p:origin x="0" y="-3013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D138C94D-1615-4951-A204-C57D2F5BA0F4}" type="datetimeFigureOut">
              <a:rPr lang="tr-TR" smtClean="0"/>
              <a:t>7.03.2025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4497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7.03.2025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4811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7.03.2025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0459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7.03.2025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173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7.03.2025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1303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7.03.2025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6330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7.03.2025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7591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7.03.2025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57310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7.03.2025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418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7.03.2025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902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7.03.2025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3218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7.03.2025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1592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7.03.2025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215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7.03.2025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3829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7.03.2025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2279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7.03.2025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8748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7.03.2025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7373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8C94D-1615-4951-A204-C57D2F5BA0F4}" type="datetimeFigureOut">
              <a:rPr lang="tr-TR" smtClean="0"/>
              <a:t>7.03.2025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46774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/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Reklamların Toplumsal İşlevleri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yalnızca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ürünü tanıtma veya satışları artırma aracı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değildir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Toplum üzerinde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kültürel, ekonomik ve psikolojik etkileri olan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önemli bir iletişim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biçimidir.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Reklamlar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toplumsal değişimleri yönlendirebilir, tüketici alışkanlıklarını değiştirebilir ve yeni normlar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oluşturabilir.</a:t>
            </a:r>
          </a:p>
          <a:p>
            <a:pPr marL="0" indent="457200" algn="just">
              <a:lnSpc>
                <a:spcPct val="150000"/>
              </a:lnSpc>
              <a:buNone/>
            </a:pPr>
            <a:endParaRPr lang="tr-TR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02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/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 Tüketim Kültürü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 toplumlarda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tüketim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sadece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temel ihtiyaçları karşılamaktan öte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kimlik göstergesi haline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gelmiştir. İnsanlar,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reklamlar aracılığıyla belirli bir yaşam tarzını benimsemeye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teşvik edilirler.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Örnek: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Lüks saat markalarının reklamları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statü sembolü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algılanırken,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sürdürülebilir moda markaları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çevre bilincini öne çıkararak tüketiciye hitap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etmektedir.</a:t>
            </a:r>
          </a:p>
        </p:txBody>
      </p:sp>
    </p:spTree>
    <p:extLst>
      <p:ext uri="{BB962C8B-B14F-4D97-AF65-F5344CB8AC3E}">
        <p14:creationId xmlns:p14="http://schemas.microsoft.com/office/powerpoint/2010/main" val="172275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Reklam Kampanyalarında İkna ve İkna Stratejileri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İkna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reklamcılığın en önemli unsurlarından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biridir.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Tüketicinin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bir ürünü veya hizmeti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tercih etmesi için kullanılan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psikolojik ve iletişimsel teknikler ikna stratejilerini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oluşturur</a:t>
            </a: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034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/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 İkna Kavramı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İkna,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Arapça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kökenli bir kelime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olmakla birlikte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Güncel Türkçe </a:t>
            </a:r>
            <a:r>
              <a:rPr lang="tr-TR" sz="2800" dirty="0" err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Sözlük’te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“bir konuda birinin inanmasını sağlama, inandırma, kandırma”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olarak tanımlanmaktadır.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İkna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kişinin veya grubun tutumlarını, inançlarını veya davranışlarını değiştirmeye yönelik bilinçli bir çabadır.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Reklamlar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genellikle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tüketicileri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ürünü satın almaya teşvik etmek için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ikna teknikleri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kullanır.</a:t>
            </a:r>
          </a:p>
        </p:txBody>
      </p:sp>
    </p:spTree>
    <p:extLst>
      <p:ext uri="{BB962C8B-B14F-4D97-AF65-F5344CB8AC3E}">
        <p14:creationId xmlns:p14="http://schemas.microsoft.com/office/powerpoint/2010/main" val="6967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/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 İkna Edici İletişim ve Tüketici Davranışları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İkna edici reklamlar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genellikle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şu unsurları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içerir:</a:t>
            </a:r>
          </a:p>
          <a:p>
            <a:pPr lvl="1" algn="just">
              <a:lnSpc>
                <a:spcPct val="150000"/>
              </a:lnSpc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Duygusal çekicilik: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Reklam,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izleyicinin duygularına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hitap eder.</a:t>
            </a:r>
          </a:p>
          <a:p>
            <a:pPr lvl="1" algn="just">
              <a:lnSpc>
                <a:spcPct val="150000"/>
              </a:lnSpc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Mantıklı argümanlar: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Ürünün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somut faydaları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vurgulanır.</a:t>
            </a:r>
          </a:p>
          <a:p>
            <a:pPr lvl="1" algn="just">
              <a:lnSpc>
                <a:spcPct val="150000"/>
              </a:lnSpc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kanıt: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Ünlülerin veya uzmanların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ürünü kullanması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tüketiciyi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etkiler.</a:t>
            </a:r>
          </a:p>
        </p:txBody>
      </p:sp>
    </p:spTree>
    <p:extLst>
      <p:ext uri="{BB962C8B-B14F-4D97-AF65-F5344CB8AC3E}">
        <p14:creationId xmlns:p14="http://schemas.microsoft.com/office/powerpoint/2010/main" val="80060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 1: P&amp;G - "</a:t>
            </a:r>
            <a:r>
              <a:rPr lang="tr-TR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</a:t>
            </a:r>
            <a:r>
              <a:rPr lang="tr-TR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tr-TR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Mom</a:t>
            </a:r>
            <a:r>
              <a:rPr lang="tr-TR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(2012 Londra Olimpiyatları)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Kampanya:</a:t>
            </a:r>
            <a:r>
              <a:rPr lang="tr-TR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Procter &amp; </a:t>
            </a:r>
            <a:r>
              <a:rPr lang="tr-TR" sz="20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Gamble</a:t>
            </a:r>
            <a:r>
              <a:rPr lang="tr-TR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(P&amp;G), </a:t>
            </a:r>
            <a:r>
              <a:rPr lang="tr-TR" sz="2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2012 Londra Olimpiyatları’nda </a:t>
            </a:r>
            <a:r>
              <a:rPr lang="tr-TR" sz="2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sz="20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</a:t>
            </a:r>
            <a:r>
              <a:rPr lang="tr-TR" sz="2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tr-TR" sz="2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Mom</a:t>
            </a:r>
            <a:r>
              <a:rPr lang="tr-TR" sz="2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(Teşekkürler Anne) kampanyasını </a:t>
            </a:r>
            <a:r>
              <a:rPr lang="tr-TR" sz="2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başlattı.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Nasıl Duygusal Çekicilik Kullanıldı?</a:t>
            </a:r>
            <a:endParaRPr lang="tr-TR" sz="2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tr-TR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Reklamda annelerin </a:t>
            </a:r>
            <a:r>
              <a:rPr lang="tr-TR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çocuklarını büyütme sürecinde verdikleri emek ve fedakarlıklar </a:t>
            </a:r>
            <a:r>
              <a:rPr lang="tr-TR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vurgulandı.</a:t>
            </a:r>
          </a:p>
          <a:p>
            <a:pPr lvl="1" algn="just">
              <a:lnSpc>
                <a:spcPct val="150000"/>
              </a:lnSpc>
            </a:pPr>
            <a:r>
              <a:rPr lang="tr-TR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Çocukların büyüyüp </a:t>
            </a:r>
            <a:r>
              <a:rPr lang="tr-TR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Olimpiyat şampiyonu olmalarına kadar geçen süreç </a:t>
            </a:r>
            <a:r>
              <a:rPr lang="tr-TR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gösterildi.</a:t>
            </a:r>
          </a:p>
          <a:p>
            <a:pPr lvl="1" algn="just">
              <a:lnSpc>
                <a:spcPct val="150000"/>
              </a:lnSpc>
            </a:pPr>
            <a:r>
              <a:rPr lang="tr-TR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izleyicileri </a:t>
            </a:r>
            <a:r>
              <a:rPr lang="tr-TR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annelik duygusuyla empati kurarak </a:t>
            </a:r>
            <a:r>
              <a:rPr lang="tr-TR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derinden </a:t>
            </a:r>
            <a:r>
              <a:rPr lang="tr-TR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etkilendi.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Reklam</a:t>
            </a:r>
            <a:r>
              <a:rPr lang="tr-TR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370 milyon izlenmeye ulaştı ve 2012 Olimpiyatları'nın en çok konuşulan reklamlarından </a:t>
            </a:r>
            <a:r>
              <a:rPr lang="tr-TR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 oldu. </a:t>
            </a:r>
            <a:r>
              <a:rPr lang="tr-TR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Anneler ve aile değerleri üzerine kurulu mesajı ile </a:t>
            </a:r>
            <a:r>
              <a:rPr lang="tr-TR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markanın tüketiciler üzerindeki duygusal bağını</a:t>
            </a:r>
            <a:r>
              <a:rPr lang="tr-TR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güçlendirdi.</a:t>
            </a:r>
          </a:p>
        </p:txBody>
      </p:sp>
    </p:spTree>
    <p:extLst>
      <p:ext uri="{BB962C8B-B14F-4D97-AF65-F5344CB8AC3E}">
        <p14:creationId xmlns:p14="http://schemas.microsoft.com/office/powerpoint/2010/main" val="192456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 fontScale="775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Mantıklı Argümanlar: Ürünün Somut Faydalarını Vurgulayan Reklamlar</a:t>
            </a:r>
            <a:endParaRPr lang="tr-TR" sz="28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Apple - "Mac vs. PC" Reklam Serisi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Kampanya: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Apple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2006 yılında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Mac”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adlı reklam serisini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başlattı.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Nasıl Mantıklı Argümanlar Kullanıldı?</a:t>
            </a:r>
            <a:endParaRPr lang="tr-TR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tr-TR" sz="31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Reklamda </a:t>
            </a:r>
            <a:r>
              <a:rPr lang="tr-TR" sz="31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Apple’ın</a:t>
            </a:r>
            <a:r>
              <a:rPr lang="tr-TR" sz="31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Mac </a:t>
            </a:r>
            <a:r>
              <a:rPr lang="tr-TR" sz="31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bilgisayarı ile geleneksel Windows PC </a:t>
            </a:r>
            <a:r>
              <a:rPr lang="tr-TR" sz="31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karşılaştırıldı.</a:t>
            </a:r>
          </a:p>
          <a:p>
            <a:pPr lvl="1" algn="just">
              <a:lnSpc>
                <a:spcPct val="150000"/>
              </a:lnSpc>
            </a:pPr>
            <a:r>
              <a:rPr lang="tr-TR" sz="31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Mac’in </a:t>
            </a:r>
            <a:r>
              <a:rPr lang="tr-TR" sz="31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az virüs içermesi</a:t>
            </a:r>
            <a:r>
              <a:rPr lang="tr-TR" sz="31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1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kullanıcı dostu olması, daha hızlı çalışması </a:t>
            </a:r>
            <a:r>
              <a:rPr lang="tr-TR" sz="31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somut faydalar vurgulandı.</a:t>
            </a:r>
          </a:p>
          <a:p>
            <a:pPr lvl="1" algn="just">
              <a:lnSpc>
                <a:spcPct val="150000"/>
              </a:lnSpc>
            </a:pPr>
            <a:r>
              <a:rPr lang="tr-TR" sz="31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Basit ve net bir dil kullanılarak </a:t>
            </a:r>
            <a:r>
              <a:rPr lang="tr-TR" sz="31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tüketicilere rasyonel bilgiler </a:t>
            </a:r>
            <a:r>
              <a:rPr lang="tr-TR" sz="31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sunuldu.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Sonuç: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Kampanya, </a:t>
            </a:r>
            <a:r>
              <a:rPr lang="tr-TR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Apple’ın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 payını %42 artırdı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markanın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yenilikçi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imajını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pekiştirdi.</a:t>
            </a:r>
          </a:p>
        </p:txBody>
      </p:sp>
    </p:spTree>
    <p:extLst>
      <p:ext uri="{BB962C8B-B14F-4D97-AF65-F5344CB8AC3E}">
        <p14:creationId xmlns:p14="http://schemas.microsoft.com/office/powerpoint/2010/main" val="191933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1300" y="317500"/>
            <a:ext cx="11684000" cy="6337300"/>
          </a:xfrm>
        </p:spPr>
        <p:txBody>
          <a:bodyPr>
            <a:no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Sosyal Kanıt: Ünlü veya Uzman Kullanımıyla Güvenilirliği Artıran </a:t>
            </a:r>
            <a:r>
              <a:rPr lang="tr-T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Reklamlar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 </a:t>
            </a:r>
            <a:r>
              <a:rPr lang="tr-T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 </a:t>
            </a:r>
            <a:r>
              <a:rPr lang="tr-TR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Pepsi</a:t>
            </a:r>
            <a:r>
              <a:rPr lang="tr-T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"</a:t>
            </a:r>
            <a:r>
              <a:rPr lang="tr-TR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Pepsi</a:t>
            </a:r>
            <a:r>
              <a:rPr lang="tr-T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Challenge" Reklamları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Kampanya:</a:t>
            </a:r>
            <a:r>
              <a:rPr lang="tr-TR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1975 yılında </a:t>
            </a:r>
            <a:r>
              <a:rPr lang="tr-TR" sz="2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Pepsi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rakibi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Coca-Cola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doğrudan karşılaştırma içeren </a:t>
            </a:r>
            <a:r>
              <a:rPr lang="tr-TR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tr-TR" sz="24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Pepsi</a:t>
            </a:r>
            <a:r>
              <a:rPr lang="tr-TR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Challenge" </a:t>
            </a:r>
            <a:r>
              <a:rPr lang="tr-TR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adlı </a:t>
            </a:r>
            <a:r>
              <a:rPr lang="tr-TR" sz="24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kampanyayı</a:t>
            </a:r>
            <a:r>
              <a:rPr lang="tr-TR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başlattı.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Nasıl Sosyal Kanıt Kullanıldı?</a:t>
            </a:r>
            <a:endParaRPr lang="tr-TR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tr-TR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İnsanlar </a:t>
            </a:r>
            <a:r>
              <a:rPr lang="tr-TR" sz="24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kör tadım testine katılarak </a:t>
            </a:r>
            <a:r>
              <a:rPr lang="tr-TR" sz="2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Pepsi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Coca-Cola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’yı </a:t>
            </a:r>
            <a:r>
              <a:rPr lang="tr-TR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kıyasladı.</a:t>
            </a:r>
          </a:p>
          <a:p>
            <a:pPr lvl="1" algn="just">
              <a:lnSpc>
                <a:spcPct val="150000"/>
              </a:lnSpc>
            </a:pPr>
            <a:r>
              <a:rPr lang="tr-TR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Çoğunlukla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Pepsi'nin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lezzetli olduğu sonucuna </a:t>
            </a:r>
            <a:r>
              <a:rPr lang="tr-TR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varıldı.</a:t>
            </a:r>
          </a:p>
          <a:p>
            <a:pPr lvl="1" algn="just">
              <a:lnSpc>
                <a:spcPct val="150000"/>
              </a:lnSpc>
            </a:pPr>
            <a:r>
              <a:rPr lang="tr-TR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Reklamlarda </a:t>
            </a:r>
            <a:r>
              <a:rPr lang="tr-TR" sz="24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gerçek insanların </a:t>
            </a:r>
            <a:r>
              <a:rPr lang="tr-TR" sz="2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Pepsi'yi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seçtiği gösterilerek </a:t>
            </a:r>
            <a:r>
              <a:rPr lang="tr-TR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tüketiciye güven </a:t>
            </a:r>
            <a:r>
              <a:rPr lang="tr-TR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verildi.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Sonuç:</a:t>
            </a:r>
            <a:r>
              <a:rPr lang="tr-TR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Kampanya büyük ilgi gördü ve </a:t>
            </a:r>
            <a:r>
              <a:rPr lang="tr-TR" sz="2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Pepsi’nin</a:t>
            </a:r>
            <a:r>
              <a:rPr lang="tr-TR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 payında önemli bir artış </a:t>
            </a:r>
            <a:r>
              <a:rPr lang="tr-TR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sağladı.</a:t>
            </a:r>
          </a:p>
          <a:p>
            <a:pPr marL="0" indent="457200" algn="just">
              <a:lnSpc>
                <a:spcPct val="150000"/>
              </a:lnSpc>
              <a:buNone/>
            </a:pPr>
            <a:endParaRPr lang="tr-TR" sz="14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30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/>
          <a:lstStyle/>
          <a:p>
            <a:pPr marL="0" indent="457200" algn="just">
              <a:lnSpc>
                <a:spcPct val="150000"/>
              </a:lnSpc>
              <a:buNone/>
            </a:pPr>
            <a:endParaRPr lang="tr-TR" sz="28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Nike’ın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sz="32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Just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tr-TR" sz="32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kampanyası, </a:t>
            </a:r>
            <a:r>
              <a:rPr lang="tr-TR" sz="32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tüketicileri harekete geçmeye motive eden güçlü bir duygusal mesaj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içerir.</a:t>
            </a:r>
          </a:p>
        </p:txBody>
      </p:sp>
    </p:spTree>
    <p:extLst>
      <p:ext uri="{BB962C8B-B14F-4D97-AF65-F5344CB8AC3E}">
        <p14:creationId xmlns:p14="http://schemas.microsoft.com/office/powerpoint/2010/main" val="34944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İkna Stratejileri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İkna stratejileri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reklamların etkili olmasını sağlamak için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çeşitli yöntemleri içerir</a:t>
            </a: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modellerinden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 modelleri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ikna aşamasını </a:t>
            </a: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içermektedir.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1898 yılında </a:t>
            </a:r>
            <a:r>
              <a:rPr lang="tr-TR" sz="2800" dirty="0" err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Elmo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Lewis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tarafından geliştirilen </a:t>
            </a:r>
            <a:r>
              <a:rPr lang="tr-TR" sz="28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AIDA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800" dirty="0" err="1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Attention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(dikkat)</a:t>
            </a:r>
            <a:r>
              <a:rPr lang="tr-TR" sz="28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800" dirty="0" err="1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(ilgi)</a:t>
            </a:r>
            <a:r>
              <a:rPr lang="tr-TR" sz="28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800" dirty="0" err="1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Desire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(arzu)</a:t>
            </a:r>
            <a:r>
              <a:rPr lang="tr-TR" sz="28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-Action(eylem)modeli</a:t>
            </a: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reklamın 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izleyici-tüketici üzerinde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başarılı bir şekilde etki uyandırabilmesi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gereken adımları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özetlemektedir.</a:t>
            </a:r>
          </a:p>
        </p:txBody>
      </p:sp>
    </p:spTree>
    <p:extLst>
      <p:ext uri="{BB962C8B-B14F-4D97-AF65-F5344CB8AC3E}">
        <p14:creationId xmlns:p14="http://schemas.microsoft.com/office/powerpoint/2010/main" val="420970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 fontScale="925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NAİDAS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ise </a:t>
            </a: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gelişmiş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versiyondur.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“ihtiyaç‟ (</a:t>
            </a:r>
            <a:r>
              <a:rPr lang="tr-TR" sz="28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needs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ve tatmin‟ (</a:t>
            </a:r>
            <a:r>
              <a:rPr lang="tr-TR" sz="28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satisfaction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adımlarının eklemesi ile karma </a:t>
            </a: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model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ortaya çıkmaktadır.</a:t>
            </a:r>
            <a:endParaRPr lang="tr-TR" sz="28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4.1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Tanıklık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kampanyalarında kullanılan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ikna stratejilerinden biri olan 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tanıklık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ürünü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kullanan kişinin ürüne tanıklık etmesi ve deneyimlerini paylaşması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tanımlanmaktadır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Tanık kişi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ünlü ya da ünsüz bir kişi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olabilir.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sz="2800" b="1" dirty="0" err="1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Ariel</a:t>
            </a:r>
            <a:r>
              <a:rPr lang="tr-TR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 err="1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Mantıköy</a:t>
            </a:r>
            <a:r>
              <a:rPr lang="tr-TR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Reklam Kampanyası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verilebilir.</a:t>
            </a:r>
            <a:endParaRPr lang="tr-TR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96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Bilgilendirme: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bireyleri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kurum veya kurumun ürün veya </a:t>
            </a: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hizmetleri hakkında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bilgilendirir. Genellikle bir kurumun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bir ürün veya hizmeti </a:t>
            </a: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pazara sunduğu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dönemlerde kullanılan bilgilendirme işlevi,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 konusu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 veya </a:t>
            </a: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hizmete </a:t>
            </a:r>
            <a:r>
              <a:rPr lang="tr-TR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kitlenin dikkatini çekme, ürün veya hizmetin özelliklerinin ve </a:t>
            </a:r>
            <a:r>
              <a:rPr lang="tr-TR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faydalarının anlatılması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başlıca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talep oluşturma amacıyla kullandığı işlevi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ifade eder.</a:t>
            </a:r>
            <a:endParaRPr lang="tr-TR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08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4.2. Uzman Kişi Desteklemesi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Uzman kişi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ürün sınıfına yönelik olarak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üstün bir bilgiye sahip olan </a:t>
            </a:r>
            <a:r>
              <a:rPr lang="tr-TR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birey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veya grup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olarak tanımlanabilir. Uzman kişinin sahip olduğu bu bilgiyi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birikimlerinin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deneyimlerinin, çalışmalarının veya eğitiminin bir sonucu olarak </a:t>
            </a:r>
            <a:r>
              <a:rPr lang="tr-TR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elde ettiği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düşünülür.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diş macunu reklamında yer alan bir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diş hekimi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hazır çorba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reklamında yer alan bir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aşçı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uzman kişi olarak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görülebilir.</a:t>
            </a:r>
            <a:endParaRPr lang="tr-TR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59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4.3. Hayattan Örnekler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kampanyalarında kullanılan ikna stratejilerinden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hayattan </a:t>
            </a: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örnekler stratejisi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tanıklık stratejisi ile benzerlikler göstermekte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ancak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stratejide </a:t>
            </a: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ürünün reklamı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günlük hayattan bir kesit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alınarak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yapılmaktadır. Reklamlarda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tüketiciye </a:t>
            </a:r>
            <a:r>
              <a:rPr lang="tr-TR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ürünün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kolaylık, rahatlık, konfor ve kalitesi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gibi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özelliklerine ilişkin mesajlar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yer almaktadır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45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/>
          <a:lstStyle/>
          <a:p>
            <a:pPr marL="0" indent="457200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4.4. Ünlü Kullanımı Stratejisi</a:t>
            </a:r>
          </a:p>
          <a:p>
            <a:pPr marL="0" indent="457200">
              <a:lnSpc>
                <a:spcPct val="150000"/>
              </a:lnSpc>
              <a:buNone/>
            </a:pP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Tanınmış kişilerin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reklamda yer alması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ürünün güvenilirliğini artırır ve tüketicinin ilgisini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çeker.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Örnek: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Cristiano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Ronaldo’nun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reklamlarında yer aldığı </a:t>
            </a:r>
            <a:r>
              <a:rPr lang="tr-TR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Nike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ayakkabıları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sporseverler için daha cazip hale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gelmektedir.</a:t>
            </a:r>
          </a:p>
        </p:txBody>
      </p:sp>
    </p:spTree>
    <p:extLst>
      <p:ext uri="{BB962C8B-B14F-4D97-AF65-F5344CB8AC3E}">
        <p14:creationId xmlns:p14="http://schemas.microsoft.com/office/powerpoint/2010/main" val="110086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4.5. Karşılaştırmalı Reklam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kampanyalarında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sıklıkla kullanılan ikna stratejilerinden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karşılaştırmalı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stratejisidir. Karşılaştırmalı reklam stratejisinde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amaç </a:t>
            </a:r>
            <a:r>
              <a:rPr lang="tr-TR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 veya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hizmetin tanıtımını rakip ürünlerle kıyaslayarak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yapmaktır.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; </a:t>
            </a:r>
            <a:r>
              <a:rPr lang="tr-TR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Turkcell’in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dönemde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kampanyalarında </a:t>
            </a: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kullandığı </a:t>
            </a:r>
            <a:r>
              <a:rPr lang="tr-TR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tavuk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figürünün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aynısıdır. Reklamda </a:t>
            </a:r>
            <a:r>
              <a:rPr lang="tr-TR" sz="2800" b="1" dirty="0" err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Turkcell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800" b="1" dirty="0" err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Vodafone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markaları </a:t>
            </a: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kıyaslanarak </a:t>
            </a:r>
            <a:r>
              <a:rPr lang="tr-TR" sz="2800" b="1" dirty="0" err="1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Vodafone’un</a:t>
            </a:r>
            <a:r>
              <a:rPr lang="tr-TR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üstün özelliklerinden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bahsedilmektedir.</a:t>
            </a:r>
            <a:endParaRPr lang="tr-TR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44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4.6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Müzik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kampanyalarında kullanılan ikna stratejilerinden biri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olan 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müzik stratejisi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reklamın müzikal bir formda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sunulmasını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ifade etmektedir. 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Reklamlarda müzik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kullanılması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neredeyse reklamlar için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hayati bir rol üstlendiği </a:t>
            </a: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görülmekte ve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müzik ile reklamın ikna gücünün artırılmasının hedeflendiği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söylenebilmektedir</a:t>
            </a: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 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 reklamlarının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“bisküvi gelince akla”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cıngılları reklamda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müzik kullanma taktiğine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 olarak </a:t>
            </a: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gösterilebilmektedir.</a:t>
            </a:r>
            <a:endParaRPr lang="tr-TR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62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/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Konu 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ilgili vaka analizi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Reklamların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toplumsal işlevleri ve tüketici davranışları üzerindeki etkilerini anlamak için, </a:t>
            </a:r>
            <a:r>
              <a:rPr lang="tr-TR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Aptamil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Devam </a:t>
            </a:r>
            <a:r>
              <a:rPr lang="tr-TR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Sütü'nün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yapay zeka tarafından geliştirilen ve "2020 Yılının En İyi Performans Gösteren Reklamı"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ödülünü alan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kampanyası dikkate değer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örnektir.</a:t>
            </a:r>
          </a:p>
        </p:txBody>
      </p:sp>
    </p:spTree>
    <p:extLst>
      <p:ext uri="{BB962C8B-B14F-4D97-AF65-F5344CB8AC3E}">
        <p14:creationId xmlns:p14="http://schemas.microsoft.com/office/powerpoint/2010/main" val="84355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tr-TR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Aptamil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Devam Sütü Reklam Kampanyası: Toplum 5.0 ve Pazarlama 5.0 Perspektifinden Bir İnceleme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6.1 Toplum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5.0 ve Pazarlama 5.0 Kavramları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 5.0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teknolojinin insan merkezli bir yaklaşımla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toplumsal sorunları çözmek ve yaşam kalitesini artırmak için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kullanıldığı bir dönemi ifade eder. Bu bağlamda, 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Pazarlama 5.0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teknolojik yeniliklerin insan ihtiyaçlarına duyarlı bir şekilde entegre edildiği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pazarlama stratejilerini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içerir.​</a:t>
            </a:r>
          </a:p>
        </p:txBody>
      </p:sp>
    </p:spTree>
    <p:extLst>
      <p:ext uri="{BB962C8B-B14F-4D97-AF65-F5344CB8AC3E}">
        <p14:creationId xmlns:p14="http://schemas.microsoft.com/office/powerpoint/2010/main" val="268408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/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6.2 Reklamın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Geliştirilmesi ve Teknolojik Yaklaşım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Aptamil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yapay zeka teknolojilerini kullanarak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kitlesinin ihtiyaç ve beklentilerine uygun bir reklam kampanyası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oluşturmuştur. Bu süreçte,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büyük veri analizi ve makine öğrenimi teknikleriyle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annelerin ve anne adaylarının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duygusal ve rasyonel ihtiyaçları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belirlenmiş,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içeriği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buna göre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şekillendirilmiştir.</a:t>
            </a:r>
          </a:p>
        </p:txBody>
      </p:sp>
    </p:spTree>
    <p:extLst>
      <p:ext uri="{BB962C8B-B14F-4D97-AF65-F5344CB8AC3E}">
        <p14:creationId xmlns:p14="http://schemas.microsoft.com/office/powerpoint/2010/main" val="136234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/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6.3 Reklamın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İçeriği ve Mesajı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Reklamda,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annelerin bebeklerinin sağlıklı gelişimi konusundaki hassasiyetlerine vurgu yapılmış, </a:t>
            </a:r>
            <a:r>
              <a:rPr lang="tr-TR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Aptamil'in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süreçte güvenilir bir destekçi olduğu mesajı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verilmiştir.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Görsel ve işitsel unsurlar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duygusal bir bağ kuracak şekilde tasarlanmış, annelerin günlük yaşamlarından samimi kesitler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sunulmuştur.</a:t>
            </a:r>
          </a:p>
        </p:txBody>
      </p:sp>
    </p:spTree>
    <p:extLst>
      <p:ext uri="{BB962C8B-B14F-4D97-AF65-F5344CB8AC3E}">
        <p14:creationId xmlns:p14="http://schemas.microsoft.com/office/powerpoint/2010/main" val="386424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/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6.4 Gösterge 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bilimsel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Analiz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Reklamın </a:t>
            </a:r>
            <a:r>
              <a:rPr lang="tr-TR" sz="28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gösterge bilimsel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analizi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kullanılan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semboller ve imgeler aracılığıyla toplumsal normlar ve değerlerle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nasıl etkileşime girdiğini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ortaya koymaktadır. 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anne-çocuk ilişkisine dair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sıcak ve samimi sahneler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izleyicinin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empati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kurmasını sağlamış, markanın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güvenilirlik algısını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pekiştirmiştir.</a:t>
            </a:r>
          </a:p>
        </p:txBody>
      </p:sp>
    </p:spTree>
    <p:extLst>
      <p:ext uri="{BB962C8B-B14F-4D97-AF65-F5344CB8AC3E}">
        <p14:creationId xmlns:p14="http://schemas.microsoft.com/office/powerpoint/2010/main" val="41637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1.2. İkna Etme: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ürün veya hizmete ikincil talep oluşturma amacını ifade eden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ikna etme işlevinde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rekabet ortamında markanın bilinirliğini ve </a:t>
            </a:r>
            <a:r>
              <a:rPr lang="tr-TR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tercih edilebilirliğini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artırmak, tüketicilerin belli ürün veya markalarla ilgili tutum </a:t>
            </a:r>
            <a:r>
              <a:rPr lang="tr-TR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algılarını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etkilemek ve değiştirmek, söz konusu ürün ya da hizmetleri denemeye </a:t>
            </a:r>
            <a:r>
              <a:rPr lang="tr-TR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satın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almaya ikna etmek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temel hedeftir.</a:t>
            </a:r>
            <a:endParaRPr lang="tr-TR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7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/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6.5 Tüketici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Davranışları Üzerindeki Etkisi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reklam kampanyası,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tüketicilerin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algısı ve satın alma niyeti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üzerinde olumlu etkiler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yaratmıştır.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Yapay zeka ile kişiselleştirilmiş mesajlar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tüketicilerin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ihtiyaçlarına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doğrudan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hitap etmiş, bu da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sadakati ve tercih edilme oranını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artırmıştır.​</a:t>
            </a:r>
          </a:p>
        </p:txBody>
      </p:sp>
    </p:spTree>
    <p:extLst>
      <p:ext uri="{BB962C8B-B14F-4D97-AF65-F5344CB8AC3E}">
        <p14:creationId xmlns:p14="http://schemas.microsoft.com/office/powerpoint/2010/main" val="283533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/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Aptamil'in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yapay zeka destekli reklam kampanyası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teknolojinin insan merkezli bir yaklaşımla nasıl etkili kullanılabileceğini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göstermektedir. 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 5.0 ve Pazarlama 5.0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perspektifinden bakıldığında, bu tür yenilikçi stratejiler,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 tüketici memnuniyetini artırmakta hem de markaların pazardaki konumunu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güçlendirmektedir.​</a:t>
            </a:r>
          </a:p>
        </p:txBody>
      </p:sp>
    </p:spTree>
    <p:extLst>
      <p:ext uri="{BB962C8B-B14F-4D97-AF65-F5344CB8AC3E}">
        <p14:creationId xmlns:p14="http://schemas.microsoft.com/office/powerpoint/2010/main" val="44530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Aşağıdakilerden hangisi reklamların toplumsal işlevlerinden biri değildir?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Bilgilendirme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İkna etme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Hatırlatma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Değer katma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Halkla ilişkiler</a:t>
            </a:r>
            <a:endParaRPr lang="tr-T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02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Aşağıdakilerden hangisi tüketici davranışlarını etkileyen 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kültürel faktörlerden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biridir?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Sosyal sınıf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Normlar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Psikoloji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Sosyoloji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Satış</a:t>
            </a:r>
            <a:endParaRPr lang="tr-T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96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 fontScale="925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Aşağıdakilerden hangisi kültürün özellikleri arasında değildir?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Kültür gelenekseldir.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Kültür dinamik bir yapıya sahiptir, değişebilir.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Kültür oluşturulur.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Kültür doğuştan gelir.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Kültür toplumun üyeleri tarafından paylaşılır.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58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Aşağıdakilerden hangisi kültürün öğeleri arasında değildir?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Değerler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Ahlak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Dil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Gelenekler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Töreler</a:t>
            </a:r>
            <a:endParaRPr lang="tr-T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45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5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Aşağıdakilerden hangisi evrensel normlar arasında değildir?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Eğitim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Gelenek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Cenaze törenleri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Ahlak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Mülkiyet hakkı</a:t>
            </a:r>
            <a:endParaRPr lang="tr-T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19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6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Aşağıdakilerden hangisi tüketicilerin davranışlarını etkileyen 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faktörlerden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biridir?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Reklam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Yaşam tarzı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Müzik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Aile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Sinema</a:t>
            </a:r>
            <a:endParaRPr lang="tr-T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97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 fontScale="925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7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Aşağıdakilerden hangisi Aristo’nun karşı tarafın duygularına hitap etme 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yada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hislerine dokunabilme olarak nitelendirdiği unsurdur?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tr-TR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Ethos</a:t>
            </a:r>
            <a:endParaRPr lang="tr-T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Artistik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tr-TR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Pathos</a:t>
            </a:r>
            <a:endParaRPr lang="tr-T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İkna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Logos</a:t>
            </a:r>
            <a:endParaRPr lang="tr-T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68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8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Aşağıdakilerden hangisi reklam kampanyalarında kullanılan 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ikna stratejileri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arasında değildir?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Kaynak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Tanıklık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Uzman Kişi Desteği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Hayattan Örnekler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Ünlü Kullanımı</a:t>
            </a:r>
            <a:endParaRPr lang="tr-T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61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1.3. Hatırlatma: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Hatırlatma işlevi,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ürünün olgunluk dönemine eriştiği ya </a:t>
            </a: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mevsimsel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talebin söz konusu olduğu ürünler için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(dondurma, vantilatör vb. gibi</a:t>
            </a:r>
            <a:r>
              <a:rPr lang="tr-TR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talebin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olmadığı dönemlerde de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ürünün ve markanın hatırlanmasını, </a:t>
            </a:r>
            <a:r>
              <a:rPr lang="tr-TR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tüketicinin beyninde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canlı tutulmasını, tüketicilerin ürünü düşünür olmalarını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sağlamak </a:t>
            </a: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üzere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kullanılmaktadır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23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9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Aşağıdakilerden hangisi ürünün reklamının günlük hayattan bir 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kesit alınarak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yapıldığı ikna stratejisidir?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Müzik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Ünlü Kullanımı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Karşılaştırma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Hayattan Örnekler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Uzman Kişi Desteği</a:t>
            </a:r>
            <a:endParaRPr lang="tr-T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79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 fontScale="925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10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Aptamil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Devam Sütü reklam kampanyası hangi unsuru içermez?</a:t>
            </a:r>
          </a:p>
          <a:p>
            <a:pPr marL="0" indent="457200">
              <a:lnSpc>
                <a:spcPct val="150000"/>
              </a:lnSpc>
              <a:buNone/>
            </a:pPr>
            <a:r>
              <a:rPr lang="tr-TR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Yapay zeka destekli kişiselleştirilmiş mesajlar</a:t>
            </a:r>
            <a:r>
              <a:rPr lang="tr-TR" sz="320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2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Annelerin duygusal bağlarını güçlendirme</a:t>
            </a:r>
            <a:r>
              <a:rPr lang="tr-TR" sz="320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2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Toplum 5.0 konsepti ile pazarlama</a:t>
            </a:r>
            <a:r>
              <a:rPr lang="tr-TR" sz="320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2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d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Ürünün fiyat karşılaştırması </a:t>
            </a:r>
            <a:r>
              <a:rPr lang="tr-TR" sz="3200">
                <a:latin typeface="Times New Roman" panose="02020603050405020304" pitchFamily="18" charset="0"/>
                <a:cs typeface="Times New Roman" panose="02020603050405020304" pitchFamily="18" charset="0"/>
              </a:rPr>
              <a:t>sunması </a:t>
            </a:r>
            <a:br>
              <a:rPr lang="tr-TR" sz="32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Büyük veri analizi kullanarak tüketici tercihlerini analiz etme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69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1.4.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Değer Katma: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Günümüzde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markalara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kişilik, özel anlam katma </a:t>
            </a:r>
            <a:r>
              <a:rPr lang="tr-TR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çabası </a:t>
            </a: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tanımlanan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değer katma işlevi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markaların rakiplerine göre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özellikli</a:t>
            </a:r>
            <a:r>
              <a:rPr lang="tr-TR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yeni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moda, prestiji, belli bir stili olan güçlü ve üstün görünmesini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sağlama </a:t>
            </a: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çabasını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içermektedir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76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Tüketici Davranışlarını Etkileyen Faktörler ve Tüketim Kültürü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Günümüzde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çok eleştirilen kavramlardan biri de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tüketim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kavramıdır. 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Tüketim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kelime anlamı olarak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“tüketme işi” veya “üretilen veya yapılan </a:t>
            </a:r>
            <a:r>
              <a:rPr lang="tr-TR" sz="28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şeylerin kullanılıp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harcanması, çoğaltım, istihlak, üretim karşıtı”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tanımlanmaktadır</a:t>
            </a: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Tüketicilerin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karar alma süreçleri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reklamların başarısı için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temel belirleyicilerdir. Bu süreç,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bireysel ve </a:t>
            </a:r>
            <a:r>
              <a:rPr lang="tr-TR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sosyo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-kültürel faktörlerden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etkilenir.</a:t>
            </a:r>
          </a:p>
        </p:txBody>
      </p:sp>
    </p:spTree>
    <p:extLst>
      <p:ext uri="{BB962C8B-B14F-4D97-AF65-F5344CB8AC3E}">
        <p14:creationId xmlns:p14="http://schemas.microsoft.com/office/powerpoint/2010/main" val="322005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 fontScale="625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5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 </a:t>
            </a:r>
            <a:r>
              <a:rPr lang="tr-TR" sz="5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Sosyo</a:t>
            </a:r>
            <a:r>
              <a:rPr lang="tr-TR" sz="5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-Kültürel Faktörler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51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Reklamlar</a:t>
            </a:r>
            <a:r>
              <a:rPr lang="tr-TR" sz="51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tüketicinin yaşadığı </a:t>
            </a:r>
            <a:r>
              <a:rPr lang="tr-TR" sz="51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toplumun değerleri, inançları ve yaşam tarzı gibi unsurlardan</a:t>
            </a:r>
            <a:r>
              <a:rPr lang="tr-TR" sz="51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51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büyük ölçüde </a:t>
            </a:r>
            <a:r>
              <a:rPr lang="tr-TR" sz="51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etkilenir. </a:t>
            </a:r>
            <a:endParaRPr lang="tr-TR" sz="51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51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Kültür</a:t>
            </a:r>
            <a:r>
              <a:rPr lang="tr-TR" sz="51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51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toplumun üyeleri arasında paylaşılan </a:t>
            </a:r>
            <a:r>
              <a:rPr lang="tr-TR" sz="51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değerler, gelenekler </a:t>
            </a:r>
            <a:r>
              <a:rPr lang="tr-TR" sz="51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normlar </a:t>
            </a:r>
            <a:r>
              <a:rPr lang="tr-TR" sz="51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bütünüdür</a:t>
            </a:r>
            <a:r>
              <a:rPr lang="tr-TR" sz="51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51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 kültür, </a:t>
            </a:r>
            <a:r>
              <a:rPr lang="tr-TR" sz="51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toplumdaki </a:t>
            </a:r>
            <a:r>
              <a:rPr lang="tr-TR" sz="51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değişik </a:t>
            </a:r>
            <a:r>
              <a:rPr lang="tr-TR" sz="51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grupların oluşturduğu </a:t>
            </a:r>
            <a:r>
              <a:rPr lang="tr-TR" sz="51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kültürdür. </a:t>
            </a:r>
            <a:r>
              <a:rPr lang="tr-TR" sz="51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Örneğin; </a:t>
            </a:r>
            <a:r>
              <a:rPr lang="tr-TR" sz="51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dinsel, ırksal ve yöresel ortak özelliklere </a:t>
            </a:r>
            <a:r>
              <a:rPr lang="tr-TR" sz="51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sahip gruplar </a:t>
            </a:r>
            <a:r>
              <a:rPr lang="tr-TR" sz="51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 kültürü </a:t>
            </a:r>
            <a:r>
              <a:rPr lang="tr-TR" sz="51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oluşturmaktadır. </a:t>
            </a:r>
            <a:endParaRPr lang="tr-TR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44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Kültürün özellikleri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arasında </a:t>
            </a:r>
            <a:r>
              <a:rPr lang="tr-TR" sz="32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şunlar bulunur ;</a:t>
            </a:r>
            <a:endParaRPr lang="tr-TR" sz="32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Kültür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gelenekseldir</a:t>
            </a:r>
            <a:r>
              <a:rPr lang="tr-TR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Kültür dinamik bir yapıya sahiptir, değişebilir.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Kültür oluşturulur.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Kültür toplumun üyeleri tarafından paylaşılır.</a:t>
            </a:r>
            <a:endParaRPr lang="tr-TR" sz="32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03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 fontScale="250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112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Tüketicilerin </a:t>
            </a:r>
            <a:r>
              <a:rPr lang="tr-TR" sz="11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davranışlarını etkileyen </a:t>
            </a:r>
            <a:r>
              <a:rPr lang="tr-TR" sz="11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kültürün farklı ögeleri de </a:t>
            </a:r>
            <a:r>
              <a:rPr lang="tr-TR" sz="1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mevcuttur. </a:t>
            </a:r>
            <a:r>
              <a:rPr lang="tr-TR" sz="11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öğeler</a:t>
            </a:r>
            <a:r>
              <a:rPr lang="tr-TR" sz="1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11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değerler, dil, normlar, inanışlar ve mitler, töreler, gelenekler, din </a:t>
            </a:r>
            <a:r>
              <a:rPr lang="tr-TR" sz="11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törenlerdir. Eğitim, cenaze törenleri, ahlak, mülkiyet hakkı </a:t>
            </a:r>
            <a:r>
              <a:rPr lang="tr-TR" sz="112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evrensel normlar arasındadır.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1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</a:t>
            </a:r>
            <a:r>
              <a:rPr lang="tr-TR" sz="11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sınıf; </a:t>
            </a:r>
            <a:r>
              <a:rPr lang="tr-TR" sz="11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tüketicilerin içinde bulundukları sosyal sınıf, </a:t>
            </a:r>
            <a:r>
              <a:rPr lang="tr-TR" sz="11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satın </a:t>
            </a:r>
            <a:r>
              <a:rPr lang="tr-TR" sz="11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alma davranışlarını </a:t>
            </a:r>
            <a:r>
              <a:rPr lang="tr-TR" sz="11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etkilemektedir.</a:t>
            </a:r>
            <a:endParaRPr lang="tr-TR" sz="11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11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1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Batı toplumlarında </a:t>
            </a:r>
            <a:r>
              <a:rPr lang="tr-TR" sz="11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bireyselliği</a:t>
            </a:r>
            <a:r>
              <a:rPr lang="tr-TR" sz="11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vurgulayan reklamlar etkiliyken,</a:t>
            </a:r>
            <a:r>
              <a:rPr lang="tr-TR" sz="1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Doğu toplumlarında </a:t>
            </a:r>
            <a:r>
              <a:rPr lang="tr-TR" sz="11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aile odaklı </a:t>
            </a:r>
            <a:r>
              <a:rPr lang="tr-TR" sz="11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mesajlar daha fazla ilgi </a:t>
            </a:r>
            <a:r>
              <a:rPr lang="tr-TR" sz="11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çekmektedir. </a:t>
            </a:r>
            <a:r>
              <a:rPr lang="tr-TR" sz="112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Japonya’da</a:t>
            </a:r>
            <a:r>
              <a:rPr lang="tr-TR" sz="11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1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aile</a:t>
            </a:r>
            <a:r>
              <a:rPr lang="tr-TR" sz="1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odaklı reklam kampanyaları </a:t>
            </a:r>
            <a:r>
              <a:rPr lang="tr-TR" sz="11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başarılı olurken</a:t>
            </a:r>
            <a:r>
              <a:rPr lang="tr-TR" sz="1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1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Amerika’da</a:t>
            </a:r>
            <a:r>
              <a:rPr lang="tr-TR" sz="1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1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bireysel</a:t>
            </a:r>
            <a:r>
              <a:rPr lang="tr-TR" sz="1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başarıya vurgu yapan reklamlar </a:t>
            </a:r>
            <a:r>
              <a:rPr lang="tr-TR" sz="11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fazla ilgi </a:t>
            </a:r>
            <a:r>
              <a:rPr lang="tr-TR" sz="1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görmektedir.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42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çak İzi">
  <a:themeElements>
    <a:clrScheme name="Uçak İzi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Uçak İzi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çak İzi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TM04033937[[fn=Uçak İzi]]</Template>
  <TotalTime>878</TotalTime>
  <Words>1743</Words>
  <Application>Microsoft Office PowerPoint</Application>
  <PresentationFormat>Geniş ekran</PresentationFormat>
  <Paragraphs>148</Paragraphs>
  <Slides>41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41</vt:i4>
      </vt:variant>
    </vt:vector>
  </HeadingPairs>
  <TitlesOfParts>
    <vt:vector size="45" baseType="lpstr">
      <vt:lpstr>Arial</vt:lpstr>
      <vt:lpstr>Century Gothic</vt:lpstr>
      <vt:lpstr>Times New Roman</vt:lpstr>
      <vt:lpstr>Uçak İzi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 II   DERSİN İŞLENİŞİ KONULAR</dc:title>
  <dc:creator>erhan çitil</dc:creator>
  <cp:lastModifiedBy>erhan çitil</cp:lastModifiedBy>
  <cp:revision>233</cp:revision>
  <dcterms:created xsi:type="dcterms:W3CDTF">2025-02-10T12:53:37Z</dcterms:created>
  <dcterms:modified xsi:type="dcterms:W3CDTF">2025-03-07T04:59:25Z</dcterms:modified>
</cp:coreProperties>
</file>