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ppt/slideLayouts/slideLayout13.xml" ContentType="application/vnd.openxmlformats-officedocument.presentationml.slideLayout+xml"/>
  <Override PartName="/ppt/theme/theme13.xml" ContentType="application/vnd.openxmlformats-officedocument.theme+xml"/>
  <Override PartName="/ppt/slideLayouts/slideLayout14.xml" ContentType="application/vnd.openxmlformats-officedocument.presentationml.slideLayout+xml"/>
  <Override PartName="/ppt/theme/theme14.xml" ContentType="application/vnd.openxmlformats-officedocument.theme+xml"/>
  <Override PartName="/ppt/slideLayouts/slideLayout15.xml" ContentType="application/vnd.openxmlformats-officedocument.presentationml.slideLayout+xml"/>
  <Override PartName="/ppt/theme/theme15.xml" ContentType="application/vnd.openxmlformats-officedocument.theme+xml"/>
  <Override PartName="/ppt/slideLayouts/slideLayout16.xml" ContentType="application/vnd.openxmlformats-officedocument.presentationml.slideLayout+xml"/>
  <Override PartName="/ppt/theme/theme16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17.xml" ContentType="application/vnd.openxmlformats-officedocument.theme+xml"/>
  <Override PartName="/ppt/slideLayouts/slideLayout26.xml" ContentType="application/vnd.openxmlformats-officedocument.presentationml.slideLayout+xml"/>
  <Override PartName="/ppt/theme/theme18.xml" ContentType="application/vnd.openxmlformats-officedocument.theme+xml"/>
  <Override PartName="/ppt/slideLayouts/slideLayout27.xml" ContentType="application/vnd.openxmlformats-officedocument.presentationml.slideLayout+xml"/>
  <Override PartName="/ppt/theme/theme19.xml" ContentType="application/vnd.openxmlformats-officedocument.theme+xml"/>
  <Override PartName="/ppt/slideLayouts/slideLayout28.xml" ContentType="application/vnd.openxmlformats-officedocument.presentationml.slideLayout+xml"/>
  <Override PartName="/ppt/theme/theme20.xml" ContentType="application/vnd.openxmlformats-officedocument.theme+xml"/>
  <Override PartName="/ppt/slideLayouts/slideLayout29.xml" ContentType="application/vnd.openxmlformats-officedocument.presentationml.slideLayout+xml"/>
  <Override PartName="/ppt/theme/theme21.xml" ContentType="application/vnd.openxmlformats-officedocument.theme+xml"/>
  <Override PartName="/ppt/slideLayouts/slideLayout30.xml" ContentType="application/vnd.openxmlformats-officedocument.presentationml.slideLayout+xml"/>
  <Override PartName="/ppt/theme/theme22.xml" ContentType="application/vnd.openxmlformats-officedocument.theme+xml"/>
  <Override PartName="/ppt/slideLayouts/slideLayout31.xml" ContentType="application/vnd.openxmlformats-officedocument.presentationml.slideLayout+xml"/>
  <Override PartName="/ppt/theme/theme23.xml" ContentType="application/vnd.openxmlformats-officedocument.theme+xml"/>
  <Override PartName="/ppt/slideLayouts/slideLayout32.xml" ContentType="application/vnd.openxmlformats-officedocument.presentationml.slideLayout+xml"/>
  <Override PartName="/ppt/theme/theme2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  <p:sldMasterId id="2147483670" r:id="rId12"/>
    <p:sldMasterId id="2147483672" r:id="rId13"/>
    <p:sldMasterId id="2147483674" r:id="rId14"/>
    <p:sldMasterId id="2147483676" r:id="rId15"/>
    <p:sldMasterId id="2147483678" r:id="rId16"/>
    <p:sldMasterId id="2147483680" r:id="rId17"/>
    <p:sldMasterId id="2147483690" r:id="rId18"/>
    <p:sldMasterId id="2147483692" r:id="rId19"/>
    <p:sldMasterId id="2147483694" r:id="rId20"/>
    <p:sldMasterId id="2147483696" r:id="rId21"/>
    <p:sldMasterId id="2147483698" r:id="rId22"/>
    <p:sldMasterId id="2147483700" r:id="rId23"/>
    <p:sldMasterId id="2147483702" r:id="rId24"/>
  </p:sldMasterIdLst>
  <p:sldIdLst>
    <p:sldId id="256" r:id="rId25"/>
    <p:sldId id="257" r:id="rId26"/>
    <p:sldId id="258" r:id="rId27"/>
    <p:sldId id="259" r:id="rId28"/>
    <p:sldId id="260" r:id="rId29"/>
    <p:sldId id="261" r:id="rId30"/>
    <p:sldId id="262" r:id="rId31"/>
    <p:sldId id="263" r:id="rId32"/>
    <p:sldId id="264" r:id="rId33"/>
    <p:sldId id="265" r:id="rId34"/>
    <p:sldId id="266" r:id="rId35"/>
    <p:sldId id="267" r:id="rId36"/>
    <p:sldId id="268" r:id="rId37"/>
    <p:sldId id="269" r:id="rId38"/>
    <p:sldId id="270" r:id="rId39"/>
    <p:sldId id="271" r:id="rId40"/>
    <p:sldId id="272" r:id="rId41"/>
    <p:sldId id="273" r:id="rId42"/>
    <p:sldId id="274" r:id="rId43"/>
    <p:sldId id="275" r:id="rId44"/>
    <p:sldId id="276" r:id="rId45"/>
    <p:sldId id="277" r:id="rId46"/>
    <p:sldId id="278" r:id="rId47"/>
    <p:sldId id="279" r:id="rId48"/>
    <p:sldId id="280" r:id="rId49"/>
    <p:sldId id="281" r:id="rId50"/>
    <p:sldId id="282" r:id="rId51"/>
    <p:sldId id="283" r:id="rId52"/>
    <p:sldId id="284" r:id="rId53"/>
    <p:sldId id="285" r:id="rId54"/>
    <p:sldId id="286" r:id="rId55"/>
    <p:sldId id="287" r:id="rId56"/>
    <p:sldId id="288" r:id="rId57"/>
    <p:sldId id="289" r:id="rId58"/>
    <p:sldId id="290" r:id="rId59"/>
    <p:sldId id="291" r:id="rId60"/>
    <p:sldId id="292" r:id="rId61"/>
    <p:sldId id="293" r:id="rId62"/>
    <p:sldId id="294" r:id="rId63"/>
    <p:sldId id="295" r:id="rId64"/>
    <p:sldId id="296" r:id="rId65"/>
    <p:sldId id="297" r:id="rId66"/>
    <p:sldId id="298" r:id="rId67"/>
    <p:sldId id="299" r:id="rId68"/>
    <p:sldId id="300" r:id="rId69"/>
    <p:sldId id="301" r:id="rId70"/>
    <p:sldId id="302" r:id="rId71"/>
    <p:sldId id="303" r:id="rId72"/>
    <p:sldId id="304" r:id="rId73"/>
    <p:sldId id="305" r:id="rId74"/>
    <p:sldId id="306" r:id="rId75"/>
    <p:sldId id="307" r:id="rId76"/>
    <p:sldId id="308" r:id="rId77"/>
    <p:sldId id="309" r:id="rId78"/>
    <p:sldId id="310" r:id="rId79"/>
    <p:sldId id="311" r:id="rId80"/>
    <p:sldId id="312" r:id="rId81"/>
    <p:sldId id="313" r:id="rId82"/>
    <p:sldId id="314" r:id="rId83"/>
    <p:sldId id="315" r:id="rId84"/>
  </p:sldIdLst>
  <p:sldSz cx="10080625" cy="5670550"/>
  <p:notesSz cx="7559675" cy="106918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37" autoAdjust="0"/>
  </p:normalViewPr>
  <p:slideViewPr>
    <p:cSldViewPr snapToGrid="0">
      <p:cViewPr varScale="1">
        <p:scale>
          <a:sx n="90" d="100"/>
          <a:sy n="90" d="100"/>
        </p:scale>
        <p:origin x="552" y="78"/>
      </p:cViewPr>
      <p:guideLst/>
    </p:cSldViewPr>
  </p:slideViewPr>
  <p:outlineViewPr>
    <p:cViewPr>
      <p:scale>
        <a:sx n="33" d="100"/>
        <a:sy n="33" d="100"/>
      </p:scale>
      <p:origin x="0" y="-8037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.xml"/><Relationship Id="rId21" Type="http://schemas.openxmlformats.org/officeDocument/2006/relationships/slideMaster" Target="slideMasters/slideMaster21.xml"/><Relationship Id="rId42" Type="http://schemas.openxmlformats.org/officeDocument/2006/relationships/slide" Target="slides/slide18.xml"/><Relationship Id="rId47" Type="http://schemas.openxmlformats.org/officeDocument/2006/relationships/slide" Target="slides/slide23.xml"/><Relationship Id="rId63" Type="http://schemas.openxmlformats.org/officeDocument/2006/relationships/slide" Target="slides/slide39.xml"/><Relationship Id="rId68" Type="http://schemas.openxmlformats.org/officeDocument/2006/relationships/slide" Target="slides/slide44.xml"/><Relationship Id="rId84" Type="http://schemas.openxmlformats.org/officeDocument/2006/relationships/slide" Target="slides/slide60.xml"/><Relationship Id="rId16" Type="http://schemas.openxmlformats.org/officeDocument/2006/relationships/slideMaster" Target="slideMasters/slideMaster16.xml"/><Relationship Id="rId11" Type="http://schemas.openxmlformats.org/officeDocument/2006/relationships/slideMaster" Target="slideMasters/slideMaster11.xml"/><Relationship Id="rId32" Type="http://schemas.openxmlformats.org/officeDocument/2006/relationships/slide" Target="slides/slide8.xml"/><Relationship Id="rId37" Type="http://schemas.openxmlformats.org/officeDocument/2006/relationships/slide" Target="slides/slide13.xml"/><Relationship Id="rId53" Type="http://schemas.openxmlformats.org/officeDocument/2006/relationships/slide" Target="slides/slide29.xml"/><Relationship Id="rId58" Type="http://schemas.openxmlformats.org/officeDocument/2006/relationships/slide" Target="slides/slide34.xml"/><Relationship Id="rId74" Type="http://schemas.openxmlformats.org/officeDocument/2006/relationships/slide" Target="slides/slide50.xml"/><Relationship Id="rId79" Type="http://schemas.openxmlformats.org/officeDocument/2006/relationships/slide" Target="slides/slide55.xml"/><Relationship Id="rId5" Type="http://schemas.openxmlformats.org/officeDocument/2006/relationships/slideMaster" Target="slideMasters/slideMaster5.xml"/><Relationship Id="rId19" Type="http://schemas.openxmlformats.org/officeDocument/2006/relationships/slideMaster" Target="slideMasters/slideMaster1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3.xml"/><Relationship Id="rId30" Type="http://schemas.openxmlformats.org/officeDocument/2006/relationships/slide" Target="slides/slide6.xml"/><Relationship Id="rId35" Type="http://schemas.openxmlformats.org/officeDocument/2006/relationships/slide" Target="slides/slide11.xml"/><Relationship Id="rId43" Type="http://schemas.openxmlformats.org/officeDocument/2006/relationships/slide" Target="slides/slide19.xml"/><Relationship Id="rId48" Type="http://schemas.openxmlformats.org/officeDocument/2006/relationships/slide" Target="slides/slide24.xml"/><Relationship Id="rId56" Type="http://schemas.openxmlformats.org/officeDocument/2006/relationships/slide" Target="slides/slide32.xml"/><Relationship Id="rId64" Type="http://schemas.openxmlformats.org/officeDocument/2006/relationships/slide" Target="slides/slide40.xml"/><Relationship Id="rId69" Type="http://schemas.openxmlformats.org/officeDocument/2006/relationships/slide" Target="slides/slide45.xml"/><Relationship Id="rId77" Type="http://schemas.openxmlformats.org/officeDocument/2006/relationships/slide" Target="slides/slide53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27.xml"/><Relationship Id="rId72" Type="http://schemas.openxmlformats.org/officeDocument/2006/relationships/slide" Target="slides/slide48.xml"/><Relationship Id="rId80" Type="http://schemas.openxmlformats.org/officeDocument/2006/relationships/slide" Target="slides/slide56.xml"/><Relationship Id="rId85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1.xml"/><Relationship Id="rId33" Type="http://schemas.openxmlformats.org/officeDocument/2006/relationships/slide" Target="slides/slide9.xml"/><Relationship Id="rId38" Type="http://schemas.openxmlformats.org/officeDocument/2006/relationships/slide" Target="slides/slide14.xml"/><Relationship Id="rId46" Type="http://schemas.openxmlformats.org/officeDocument/2006/relationships/slide" Target="slides/slide22.xml"/><Relationship Id="rId59" Type="http://schemas.openxmlformats.org/officeDocument/2006/relationships/slide" Target="slides/slide35.xml"/><Relationship Id="rId67" Type="http://schemas.openxmlformats.org/officeDocument/2006/relationships/slide" Target="slides/slide43.xml"/><Relationship Id="rId20" Type="http://schemas.openxmlformats.org/officeDocument/2006/relationships/slideMaster" Target="slideMasters/slideMaster20.xml"/><Relationship Id="rId41" Type="http://schemas.openxmlformats.org/officeDocument/2006/relationships/slide" Target="slides/slide17.xml"/><Relationship Id="rId54" Type="http://schemas.openxmlformats.org/officeDocument/2006/relationships/slide" Target="slides/slide30.xml"/><Relationship Id="rId62" Type="http://schemas.openxmlformats.org/officeDocument/2006/relationships/slide" Target="slides/slide38.xml"/><Relationship Id="rId70" Type="http://schemas.openxmlformats.org/officeDocument/2006/relationships/slide" Target="slides/slide46.xml"/><Relationship Id="rId75" Type="http://schemas.openxmlformats.org/officeDocument/2006/relationships/slide" Target="slides/slide51.xml"/><Relationship Id="rId83" Type="http://schemas.openxmlformats.org/officeDocument/2006/relationships/slide" Target="slides/slide59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4.xml"/><Relationship Id="rId36" Type="http://schemas.openxmlformats.org/officeDocument/2006/relationships/slide" Target="slides/slide12.xml"/><Relationship Id="rId49" Type="http://schemas.openxmlformats.org/officeDocument/2006/relationships/slide" Target="slides/slide25.xml"/><Relationship Id="rId57" Type="http://schemas.openxmlformats.org/officeDocument/2006/relationships/slide" Target="slides/slide33.xml"/><Relationship Id="rId10" Type="http://schemas.openxmlformats.org/officeDocument/2006/relationships/slideMaster" Target="slideMasters/slideMaster10.xml"/><Relationship Id="rId31" Type="http://schemas.openxmlformats.org/officeDocument/2006/relationships/slide" Target="slides/slide7.xml"/><Relationship Id="rId44" Type="http://schemas.openxmlformats.org/officeDocument/2006/relationships/slide" Target="slides/slide20.xml"/><Relationship Id="rId52" Type="http://schemas.openxmlformats.org/officeDocument/2006/relationships/slide" Target="slides/slide28.xml"/><Relationship Id="rId60" Type="http://schemas.openxmlformats.org/officeDocument/2006/relationships/slide" Target="slides/slide36.xml"/><Relationship Id="rId65" Type="http://schemas.openxmlformats.org/officeDocument/2006/relationships/slide" Target="slides/slide41.xml"/><Relationship Id="rId73" Type="http://schemas.openxmlformats.org/officeDocument/2006/relationships/slide" Target="slides/slide49.xml"/><Relationship Id="rId78" Type="http://schemas.openxmlformats.org/officeDocument/2006/relationships/slide" Target="slides/slide54.xml"/><Relationship Id="rId81" Type="http://schemas.openxmlformats.org/officeDocument/2006/relationships/slide" Target="slides/slide57.xml"/><Relationship Id="rId86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39" Type="http://schemas.openxmlformats.org/officeDocument/2006/relationships/slide" Target="slides/slide15.xml"/><Relationship Id="rId34" Type="http://schemas.openxmlformats.org/officeDocument/2006/relationships/slide" Target="slides/slide10.xml"/><Relationship Id="rId50" Type="http://schemas.openxmlformats.org/officeDocument/2006/relationships/slide" Target="slides/slide26.xml"/><Relationship Id="rId55" Type="http://schemas.openxmlformats.org/officeDocument/2006/relationships/slide" Target="slides/slide31.xml"/><Relationship Id="rId76" Type="http://schemas.openxmlformats.org/officeDocument/2006/relationships/slide" Target="slides/slide52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47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5.xml"/><Relationship Id="rId24" Type="http://schemas.openxmlformats.org/officeDocument/2006/relationships/slideMaster" Target="slideMasters/slideMaster24.xml"/><Relationship Id="rId40" Type="http://schemas.openxmlformats.org/officeDocument/2006/relationships/slide" Target="slides/slide16.xml"/><Relationship Id="rId45" Type="http://schemas.openxmlformats.org/officeDocument/2006/relationships/slide" Target="slides/slide21.xml"/><Relationship Id="rId66" Type="http://schemas.openxmlformats.org/officeDocument/2006/relationships/slide" Target="slides/slide42.xml"/><Relationship Id="rId87" Type="http://schemas.openxmlformats.org/officeDocument/2006/relationships/theme" Target="theme/theme1.xml"/><Relationship Id="rId61" Type="http://schemas.openxmlformats.org/officeDocument/2006/relationships/slide" Target="slides/slide37.xml"/><Relationship Id="rId82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Varsayı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Varsayıla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Varsayıla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2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arsayıla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Varsayıla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5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arsayıla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rsayıla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Varsayıla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Varsayıla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arsayıla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Varsayıla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Varsayıla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2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Varsayıla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7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arsayılan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arsayılan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Varsayılan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rsayılan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 preserve="1">
  <p:cSld name="Varsayılan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Varsayılan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5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5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6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Varsayılan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7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7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73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15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16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10" Type="http://schemas.openxmlformats.org/officeDocument/2006/relationships/theme" Target="../theme/theme17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26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28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29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30.xml"/></Relationships>
</file>

<file path=ppt/slideMasters/_rels/slideMaster23.xml.rels><?xml version="1.0" encoding="UTF-8" standalone="yes"?>
<Relationships xmlns="http://schemas.openxmlformats.org/package/2006/relationships"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31.xml"/></Relationships>
</file>

<file path=ppt/slideMasters/_rels/slideMaster24.xml.rels><?xml version="1.0" encoding="UTF-8" standalone="yes"?>
<Relationships xmlns="http://schemas.openxmlformats.org/package/2006/relationships"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3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F9DBEE14-7FFF-466A-BBD2-DD6F1882B843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" name="Yuvarlatılmış Dikdörtgen 1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400" rIns="90000" bIns="54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" name="Yuvarlatılmış Dikdörtgen 2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800" rIns="90000" bIns="18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" name="Serbest Form 3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8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Dikdörtgen 92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94" name="Dikdörtgen 93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18E040A0-8F4B-4010-9BE3-2FBD20C98961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5" name="Yuvarlatılmış Dikdörtgen 94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400" rIns="90000" bIns="54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96" name="Yuvarlatılmış Dikdörtgen 95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800" rIns="90000" bIns="18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97" name="Serbest Form 96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Dikdörtgen 97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99" name="Dikdörtgen 98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D01DEC13-03A5-4B3C-AE48-738D73F4333E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0" name="Yuvarlatılmış Dikdörtgen 99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400" rIns="90000" bIns="54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01" name="Yuvarlatılmış Dikdörtgen 100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800" rIns="90000" bIns="18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02" name="Serbest Form 101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Dikdörtgen 110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12" name="Dikdörtgen 111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76942056-50BF-472A-99E1-9DA02E444086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3" name="Yuvarlatılmış Dikdörtgen 112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400" rIns="90000" bIns="54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14" name="Yuvarlatılmış Dikdörtgen 113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800" rIns="90000" bIns="18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15" name="Serbest Form 114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Dikdörtgen 123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25" name="Dikdörtgen 124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962AA50E-552B-4BD5-9BCE-1FE7408BEDB0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6" name="Yuvarlatılmış Dikdörtgen 125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400" rIns="90000" bIns="54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27" name="Yuvarlatılmış Dikdörtgen 126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800" rIns="90000" bIns="18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28" name="Serbest Form 127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Dikdörtgen 136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38" name="Dikdörtgen 137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0EDD0B06-0199-4A1E-B840-4D3EC3BEF679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9" name="Yuvarlatılmış Dikdörtgen 138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400" rIns="90000" bIns="54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40" name="Yuvarlatılmış Dikdörtgen 139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800" rIns="90000" bIns="18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41" name="Serbest Form 140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Dikdörtgen 147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49" name="Dikdörtgen 148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9A41F88E-14D4-42ED-AEC8-4C2AB1463878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0" name="Yuvarlatılmış Dikdörtgen 149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400" rIns="90000" bIns="54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51" name="Yuvarlatılmış Dikdörtgen 150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800" rIns="90000" bIns="18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52" name="Serbest Form 151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5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57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Dikdörtgen 162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4" name="Dikdörtgen 163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093A2D08-DE32-4FD3-B986-72B21DB11F88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5" name="Yuvarlatılmış Dikdörtgen 164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400" rIns="90000" bIns="54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6" name="Yuvarlatılmış Dikdörtgen 165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800" rIns="90000" bIns="18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7" name="Serbest Form 166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70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71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72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73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74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Dikdörtgen 174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76" name="Dikdörtgen 175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737F31CA-DC32-4A3C-962A-F84BACB2DFFC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7" name="Yuvarlatılmış Dikdörtgen 176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400" rIns="90000" bIns="54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78" name="Yuvarlatılmış Dikdörtgen 177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800" rIns="90000" bIns="18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79" name="Serbest Form 178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tr-TR" sz="44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32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2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24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20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20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20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20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Dikdörtgen 207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09" name="Dikdörtgen 208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96F72B4E-053E-41E2-B905-F9F2114E4E6D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0" name="Yuvarlatılmış Dikdörtgen 209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400" rIns="90000" bIns="54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11" name="Yuvarlatılmış Dikdörtgen 210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800" rIns="90000" bIns="18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12" name="Serbest Form 211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Dikdörtgen 215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17" name="Dikdörtgen 216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0BC37556-E4B0-420F-8DE7-82ECFF84B77B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8" name="Yuvarlatılmış Dikdörtgen 217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400" rIns="90000" bIns="54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19" name="Yuvarlatılmış Dikdörtgen 218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800" rIns="90000" bIns="18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20" name="Serbest Form 219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2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9EA3795E-DF77-4F4E-890E-F788B75F6B19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" name="Yuvarlatılmış Dikdörtgen 14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400" rIns="90000" bIns="54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" name="Yuvarlatılmış Dikdörtgen 15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800" rIns="90000" bIns="18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7" name="Serbest Form 16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Dikdörtgen 224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26" name="Dikdörtgen 225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A01C8656-518C-4882-831D-A472BDA4D55E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7" name="Yuvarlatılmış Dikdörtgen 226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400" rIns="90000" bIns="54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28" name="Yuvarlatılmış Dikdörtgen 227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800" rIns="90000" bIns="18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29" name="Serbest Form 228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2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2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Dikdörtgen 235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37" name="Dikdörtgen 236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E11B0B2D-018A-4D10-8D01-4CBCE139B867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8" name="Yuvarlatılmış Dikdörtgen 237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400" rIns="90000" bIns="54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39" name="Yuvarlatılmış Dikdörtgen 238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800" rIns="90000" bIns="18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40" name="Serbest Form 239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Dikdörtgen 242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44" name="Dikdörtgen 243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7653E7D7-A378-4C4E-99D4-4299F7F7DC0E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45" name="Yuvarlatılmış Dikdörtgen 244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400" rIns="90000" bIns="54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46" name="Yuvarlatılmış Dikdörtgen 245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800" rIns="90000" bIns="18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47" name="Serbest Form 246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Dikdörtgen 247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49" name="Dikdörtgen 248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E654A9B1-4E3D-408D-B339-0FE3265A1121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50" name="Yuvarlatılmış Dikdörtgen 249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400" rIns="90000" bIns="54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51" name="Yuvarlatılmış Dikdörtgen 250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800" rIns="90000" bIns="18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52" name="Serbest Form 251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2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2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25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Dikdörtgen 260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62" name="Dikdörtgen 261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578518E6-41D8-4694-98EB-4006DBD0A908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63" name="Yuvarlatılmış Dikdörtgen 262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400" rIns="90000" bIns="54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64" name="Yuvarlatılmış Dikdörtgen 263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800" rIns="90000" bIns="18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65" name="Serbest Form 264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26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26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26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ikdörtgen 23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5" name="Dikdörtgen 24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23D496A0-2737-4592-9EF9-0B685150FDC0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6" name="Yuvarlatılmış Dikdörtgen 25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400" rIns="90000" bIns="54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7" name="Yuvarlatılmış Dikdörtgen 26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800" rIns="90000" bIns="18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8" name="Serbest Form 27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ikdörtgen 38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0" name="Dikdörtgen 39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18626B1C-6DD5-43B2-BE21-D86DE4F3EDA5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1" name="Yuvarlatılmış Dikdörtgen 40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400" rIns="90000" bIns="54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2" name="Yuvarlatılmış Dikdörtgen 41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800" rIns="90000" bIns="18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3" name="Serbest Form 42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48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49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50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Dikdörtgen 50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52" name="Dikdörtgen 51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64EDB302-439E-415A-9254-00237C72B9D9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3" name="Yuvarlatılmış Dikdörtgen 52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400" rIns="90000" bIns="54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54" name="Yuvarlatılmış Dikdörtgen 53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800" rIns="90000" bIns="18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55" name="Serbest Form 54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tr-TR" sz="44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32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2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24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20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20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20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20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Dikdörtgen 57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59" name="Dikdörtgen 58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A9AF952D-1FF0-4ACB-A268-846F442758B6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0" name="Yuvarlatılmış Dikdörtgen 59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400" rIns="90000" bIns="54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61" name="Yuvarlatılmış Dikdörtgen 60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800" rIns="90000" bIns="18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62" name="Serbest Form 61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Dikdörtgen 65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67" name="Dikdörtgen 66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976EB34A-2F75-4BF2-969E-5655143C4313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8" name="Yuvarlatılmış Dikdörtgen 67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400" rIns="90000" bIns="54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69" name="Yuvarlatılmış Dikdörtgen 68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800" rIns="90000" bIns="18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70" name="Serbest Form 69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Dikdörtgen 74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76" name="Dikdörtgen 75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C9E77AED-4070-4162-8F55-E5BF11733932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7" name="Yuvarlatılmış Dikdörtgen 76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400" rIns="90000" bIns="54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78" name="Yuvarlatılmış Dikdörtgen 77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800" rIns="90000" bIns="18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79" name="Serbest Form 78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Dikdörtgen 85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87" name="Dikdörtgen 86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F49EB5D7-5D83-4281-B274-77A041D5979B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8" name="Yuvarlatılmış Dikdörtgen 87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400" rIns="90000" bIns="54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89" name="Yuvarlatılmış Dikdörtgen 88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800" rIns="90000" bIns="18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90" name="Serbest Form 89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PlaceHolder 1"/>
          <p:cNvSpPr>
            <a:spLocks noGrp="1"/>
          </p:cNvSpPr>
          <p:nvPr>
            <p:ph type="title"/>
          </p:nvPr>
        </p:nvSpPr>
        <p:spPr>
          <a:xfrm>
            <a:off x="372600" y="78120"/>
            <a:ext cx="8997120" cy="65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457200" algn="ctr">
              <a:lnSpc>
                <a:spcPct val="150000"/>
              </a:lnSpc>
              <a:buNone/>
              <a:tabLst>
                <a:tab pos="0" algn="l"/>
              </a:tabLst>
            </a:pPr>
            <a:r>
              <a:rPr lang="tr-TR" sz="44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1</a:t>
            </a:r>
          </a:p>
        </p:txBody>
      </p:sp>
      <p:sp>
        <p:nvSpPr>
          <p:cNvPr id="275" name="PlaceHolder 2"/>
          <p:cNvSpPr>
            <a:spLocks noGrp="1"/>
          </p:cNvSpPr>
          <p:nvPr>
            <p:ph/>
          </p:nvPr>
        </p:nvSpPr>
        <p:spPr>
          <a:xfrm>
            <a:off x="368280" y="863640"/>
            <a:ext cx="8976240" cy="441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457200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 smtClean="0">
              <a:solidFill>
                <a:srgbClr val="C9211E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6" name="Resim 275"/>
          <p:cNvPicPr/>
          <p:nvPr/>
        </p:nvPicPr>
        <p:blipFill>
          <a:blip r:embed="rId2"/>
          <a:stretch/>
        </p:blipFill>
        <p:spPr>
          <a:xfrm>
            <a:off x="1459440" y="929520"/>
            <a:ext cx="6586920" cy="2611122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2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İletişim Kavramı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Halkla ilişkiler terimini oluşturan ikinci kavram “</a:t>
            </a:r>
            <a:r>
              <a:rPr lang="tr-TR" sz="3200" b="0" u="none" strike="noStrike" dirty="0" err="1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iletişim”dir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İletişim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kavramı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genel olarak ifadesiyle şu şekilde tanımlanabilir.</a:t>
            </a:r>
            <a:r>
              <a:rPr lang="tr-TR" sz="3200" b="0" u="sng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“En azından iki tarafı içeren amaçlı faaliyetlerle kurulan ve yürütülen, geçici veya sürekli olan, gerektiğinde tekrarlanarak desteklenen, çeşitli yoğunluktaki duygu, düşünce, tutum ve inanç taşıyan </a:t>
            </a:r>
            <a:r>
              <a:rPr lang="tr-TR" sz="3200" b="0" u="sng" strike="noStrike" dirty="0" err="1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bağ”</a:t>
            </a:r>
            <a:r>
              <a:rPr lang="tr-TR" sz="3200" b="0" u="none" strike="noStrike" dirty="0" err="1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dır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5000" lnSpcReduction="2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Halkla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ilişkilerde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ise bu tanım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“katılan tüm taraflara ekonomik, sosyal, siyasal ve/veya kültürel yararlar sağlayan ve karşılıklı olumlu bakışla nitelendirilen, bir örgütle hedef kitlesi arasında var olan bir durum”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denilmektedir.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                             Hedef Kitle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İletişim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7" name="Sol Sağ Ok 286"/>
          <p:cNvSpPr/>
          <p:nvPr/>
        </p:nvSpPr>
        <p:spPr>
          <a:xfrm>
            <a:off x="3240000" y="3528000"/>
            <a:ext cx="2340000" cy="360000"/>
          </a:xfrm>
          <a:prstGeom prst="leftRightArrow">
            <a:avLst>
              <a:gd name="adj1" fmla="val 50000"/>
              <a:gd name="adj2" fmla="val 129398"/>
            </a:avLst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tr-T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5000"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Halkla İlişkiler Tanımları 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ilişkilerle ilgili çok sayıda tanım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yapılmıştır. Halkla ilişkilerle ilgili tanımlar daha çok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iki kavram üzerinde odaklanmaktadır.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Bunlardan ilkinde halkla ilişkiler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yönetim fonksiyonu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olarak görülür. İkincisinde ise,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iletişim yönetimi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ön plana çıkarılır.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2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ilişkilerin yaygın bir biçimde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yönetim fonksiyonu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olarak tanımlandığı görülmektedir.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Halkla ilişkileri bir yönetim fonksiyonu olarak görme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şu anlama gelmektedir: 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Kuruluşla ilgili halkı, müşterileri, plan ve programları eşgüdümlemek ve yönetmek, bunun yanında ise ilgili halklar arasında istenilen ilişkileri oluşturmak için kuruluşu idare etmektir.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Kuruluşlarda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yönetim süreci planlama, örgütleme, etkileme ve kontrol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fonksiyonlarından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oluşmaktadır.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kuruluşların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etkileme fonksiyonları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ile ilişkilidir. 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                    Hedef Kitle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Etkileme  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1" name="Sağ Ok 290"/>
          <p:cNvSpPr/>
          <p:nvPr/>
        </p:nvSpPr>
        <p:spPr>
          <a:xfrm>
            <a:off x="3240000" y="3096000"/>
            <a:ext cx="1440000" cy="3600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tr-T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2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HALKLA İLİŞKİLER VE BENZER ALANLAR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Halkla ilişkilerin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bazı alanlarla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benzerlikleri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bulunmaktadır.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Bu nedenle halkla ilişkilerle bazen karıştırılmaktadır. Halkla ilişkilerle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benzer kabul edilen alanların başında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pazarlama, reklam ve propaganda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gelmektedir.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Bu alanlarla halkla ilişkilerin bağlantısı ve farklı yönleri aşağıda ele alınmaktadır.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2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Halkla İlişkiler ve Pazarlama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Halkla ilişkilerin pazarlamayla ilişkisi konusunda,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iki alanın uzmanları arasında görüş farklılığı bulunmaktadır.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Pazarlama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uzmanları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ilişkileri bir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pazarlama </a:t>
            </a:r>
            <a:r>
              <a:rPr lang="tr-TR" sz="3200" b="0" u="sng" strike="noStrike" dirty="0">
                <a:solidFill>
                  <a:srgbClr val="CCCCCC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aracı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olarak değerlendirme eğilimindedir. Buna karşılık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uzmanları, bu alanın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pazarlamadan </a:t>
            </a:r>
            <a:r>
              <a:rPr lang="tr-TR" sz="3200" b="0" u="sng" strike="noStrike" dirty="0">
                <a:solidFill>
                  <a:srgbClr val="CCCCCC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ayrı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CCCCCC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tutulması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gerektiğini savunmaktadır. 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2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pazarlama faaliyetlerini destekleyen bir iletişim etkinliği olarak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1980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’lerden sonra ilk defa ABD’de kullanılmaya başladı ve bu dönemde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pazarlama amaçlı halkla ilişkiler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kavramı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ortaya çıktı.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Pazarlama amaçlı halkla ilişkiler kurumların </a:t>
            </a:r>
            <a:r>
              <a:rPr lang="tr-TR" sz="3200" b="0" u="sng" strike="noStrike" dirty="0">
                <a:solidFill>
                  <a:srgbClr val="B2B2B2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satış ve pazarlama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amaçlarının gerçekleştirilmesine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yardımcı olmaktadır.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2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Pazarlama amaçlı halkla ilişkiler amacı</a:t>
            </a:r>
            <a:r>
              <a:rPr lang="tr-TR" sz="3200" b="0" u="sng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hedef kitlenin ihtiyaç, istek, ilgi ve çıkarları doğrultusunda kurumun ve ürünlerin kimliklerini belirlemeye yönelik olarak, sadece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medyaya para ödemeden yapılan duyurumların yanında, kurumsal imaj yaratmak ve hedef kitle ile kurum arasındaki iletişim ve etkileşimi sağlamaktır.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Örnekler;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Sağlık çalışanlarına ücretsiz konaklama = doğuş holding, </a:t>
            </a:r>
            <a:r>
              <a:rPr lang="tr-TR" sz="3200" b="0" u="none" strike="noStrike" dirty="0" err="1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vodafone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0" u="none" strike="noStrike" dirty="0" err="1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turkcell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0" u="none" strike="noStrike" dirty="0" err="1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türk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none" strike="noStrike" dirty="0" err="1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telekom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n11, amazon destek olmuşlardır.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/>
          </p:nvPr>
        </p:nvSpPr>
        <p:spPr>
          <a:xfrm>
            <a:off x="368280" y="126000"/>
            <a:ext cx="8976240" cy="5149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20000"/>
          </a:bodyPr>
          <a:lstStyle/>
          <a:p>
            <a:pPr indent="457200" algn="just">
              <a:lnSpc>
                <a:spcPct val="17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 smtClean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Kavram olarak halkla ilişkiler, dünyada ve Türkiye’de halkla ilişkilerin tarihsel gelişimi</a:t>
            </a:r>
          </a:p>
          <a:p>
            <a:pPr indent="457200" algn="just">
              <a:lnSpc>
                <a:spcPct val="17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 smtClean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GİRİŞ</a:t>
            </a:r>
          </a:p>
          <a:p>
            <a:pPr indent="457200" algn="just">
              <a:lnSpc>
                <a:spcPct val="17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Kökenleri eski çağlara kadar uzanan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halkla ilişkilerin profesyonel bir meslek haline gelmesi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20. yüzyılda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olmuştur. Günümüzde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kurum ve kuruluşlar,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halkla ilişkiler çalışmalarına büyük önem vermektedir. Çünkü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kurum amaçlarını başarmada,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halkla ilişkilerin büyük katkısı vardır.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Rakipleriyle daha iyi rekabet etmek isteyen, iyi bir imaja sahip olmaya çalışan ve uzun yıllar sektörde kalma düşüncesi olan kurum ve kuruluşlar, ancak halkla ilişkiler çalışmalarıyla bunu başarabilmektedir.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7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7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7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7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7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7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7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457200" algn="just">
              <a:lnSpc>
                <a:spcPct val="159999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4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9999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4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24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Pazarlama</a:t>
            </a:r>
            <a:r>
              <a:rPr lang="tr-TR" sz="24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en yalın biçimiyle, </a:t>
            </a:r>
            <a:r>
              <a:rPr lang="tr-TR" sz="24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insan istek ve ihtiyaçlarını belirleyen ve bunların karşılanması için gerekli mal ve hizmetleri sağlayan bir yönetim fonksiyonu</a:t>
            </a:r>
            <a:r>
              <a:rPr lang="tr-TR" sz="24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olarak görülmektedir. </a:t>
            </a:r>
            <a:r>
              <a:rPr lang="tr-TR" sz="24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Pazarlamanın</a:t>
            </a:r>
            <a:r>
              <a:rPr lang="tr-TR" sz="2400" b="0" u="sng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odak noktası;</a:t>
            </a:r>
            <a:r>
              <a:rPr lang="tr-TR" sz="2400" b="0" u="sng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müşterilerle ilişki alışverişi, müşteri isteklerinin karşılanması ve kurumun ekonomik amaçlarının başarılmasıdır.</a:t>
            </a:r>
            <a:endParaRPr lang="tr-TR" sz="24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9999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1800" b="0" u="none" strike="noStrike" dirty="0" err="1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Vodafone</a:t>
            </a:r>
            <a:r>
              <a:rPr lang="tr-TR" sz="1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amaçları ======&gt; </a:t>
            </a:r>
            <a:r>
              <a:rPr lang="tr-TR" sz="1800" b="0" u="none" strike="noStrike" dirty="0" err="1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vodafone</a:t>
            </a:r>
            <a:r>
              <a:rPr lang="tr-TR" sz="1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müşteri istek ve ihtiyaçlarını karşılamaktır.</a:t>
            </a:r>
            <a:endParaRPr lang="tr-TR" sz="1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9999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4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9999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4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9999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4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9999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4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9999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4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9999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6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9999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4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9999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4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5000"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Halkla İlişkiler ve Reklamcılık 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Reklam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genel olarak,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medyada yer ve zaman satın alma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olarak tanımlanmaktadır.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Kişi veya kuruluşlar reklam verirken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gazete, dergi gibi basılı araçlardan </a:t>
            </a:r>
            <a:r>
              <a:rPr lang="tr-TR" sz="3200" b="0" u="sng" strike="noStrike" dirty="0">
                <a:solidFill>
                  <a:srgbClr val="CCCCCC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yer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satın alırlar.</a:t>
            </a:r>
            <a:r>
              <a:rPr lang="tr-TR" sz="3200" b="0" u="sng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Gazete veya dergi sayfalarından</a:t>
            </a:r>
            <a:r>
              <a:rPr lang="tr-TR" sz="3200" b="0" u="sng" strike="noStrike" dirty="0">
                <a:solidFill>
                  <a:srgbClr val="CCCCCC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bir veya iki sayfa, yarım sayfa, çeyrek sayfa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ayrılarak kuruluşların reklamları yapılır. 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Reklam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radyo, televizyon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gibi görsel işitsel bir iletişim aracıyla yapılıyorsa, buradan da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zaman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satın alınır.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Genellikle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saniye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baz alınarak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radyo ve televizyon reklamları yayınlanır. Kuruluş veya kişiler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reklamları karşılığında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iletişim araçlarına da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B2B2B2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öderler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Reklamda kullanılan araç ve yöntemler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günümüzde sadece gazete, radyo, televizyon gibi kitle iletişim araçlarıyla sınırlı değildir.</a:t>
            </a:r>
            <a:r>
              <a:rPr lang="tr-TR" sz="3200" b="0" u="sng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Artık taşıt ve binalardan tutun, açık hava, internet, oyun reklamları, </a:t>
            </a:r>
            <a:r>
              <a:rPr lang="tr-TR" sz="3200" b="0" u="sng" strike="noStrike" dirty="0" err="1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led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ışıklı tabela, SMS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gibi birçok araç reklam amacıyla kullanılmaktadır.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Benzer alanlar olarak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reklam ve halkla ilişkiler, birbirlerinden yararlanmaktadırlar. Kurumsal reklamcılık ise,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herhangi bir ürün veya hizmetin tanıtımından çok,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işletmenin imajını bir bütün olarak yükseltmeyi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amaçlamaktadır. 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5000"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Halkla İlişkiler ve Propaganda 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Propagandanın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daha çok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insanların düşünce ve davranışlarını yönetme çabası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olduğu görülmektedir. 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Çağdaş halkla ilişkiler anlayışında,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tepkiler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doğrultusunda kurumların görüş ve politikalarını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değiştirmeleri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gerekir. 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Propagandayı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yapan kişi veya kurumlar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gelen görüş ve tepkiler doğrultusunda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politikalarını genellikle </a:t>
            </a:r>
            <a:r>
              <a:rPr lang="tr-TR" sz="3200" b="0" u="sng" strike="noStrike" dirty="0">
                <a:solidFill>
                  <a:srgbClr val="B2B2B2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değiştirmezler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Kendi politika ve görüşlerinin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B2B2B2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doğru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olduğunu ısrarla vurgularlar. 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Propaganda 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tek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yönlü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olarak da yürütülebilir. Hedef kitlenin görüş ve tepkileri dikkate alınmayabilir. Ama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kesinlikle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iki yönlü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iletişime dayanmak zorundadır.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457200" algn="just">
              <a:lnSpc>
                <a:spcPct val="159999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HALKLA İLİŞKİLERİN UYGULAMA ALANLARI</a:t>
            </a:r>
            <a:endParaRPr lang="tr-TR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9999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Halkla ilişkilerin</a:t>
            </a:r>
            <a:r>
              <a:rPr lang="tr-TR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araştırma, üst yönetime danışmanlık, erken uyarı, iletişim</a:t>
            </a:r>
            <a:r>
              <a:rPr lang="tr-TR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gibi </a:t>
            </a:r>
            <a:r>
              <a:rPr lang="tr-TR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temel görevleri</a:t>
            </a:r>
            <a:r>
              <a:rPr lang="tr-TR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bulunmaktadır.</a:t>
            </a:r>
          </a:p>
          <a:p>
            <a:pPr indent="457200" algn="just">
              <a:lnSpc>
                <a:spcPct val="159999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Profesyonel  düzeyde</a:t>
            </a:r>
            <a:r>
              <a:rPr lang="tr-TR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yürütülen önemli uygulama alanları da vardır. </a:t>
            </a:r>
            <a:r>
              <a:rPr lang="tr-TR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Medya ilişkileri, finansal ilişkiler, kamusal işler, konu/sorun yönetimi, lobicilik</a:t>
            </a:r>
            <a:r>
              <a:rPr lang="tr-TR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bu uygulama alanlarından bazılarıdır. </a:t>
            </a:r>
          </a:p>
          <a:p>
            <a:pPr indent="457200" algn="just">
              <a:lnSpc>
                <a:spcPct val="159999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9999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9999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6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9999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6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9999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6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9999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6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9999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9999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6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9999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6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5000" lnSpcReduction="2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Medya İlişkileri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Medya ilişkileri halkla ilişkilerin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en eski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uygulama alanlarından birisidir.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Bu nedenle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daha önceki dönemlerde halkla ilişkiler,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temelde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medyayla iyi ilişkiler kurma ve geliştirme çabaları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olarak da değerlendirilmiştir.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2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Halkla ilişkilerin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temel amacı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0" i="1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bir kurumla hedef kitlesi arasındaki karşılıklı anlayışı oluşturmak ve geliştirmektir.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Karşılıklı anlayış geliştirildiğinde, kurum ve hedef kitlesi birbirine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önyargısız ve sempatiyle yaklaşır.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Bunun sonucunda hem kurum hem de hedef kitleler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ortak yararlar elde ederler.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Kuruluşlar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kendileriyle ilgili bilgileri kamuoyuna aktarma, olumlu bir imaj oluşturma ve ilgili çevrelerinin ne düşündüklerini anlamada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medyadan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yoğun olarak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yararlanmaktadır.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Bunun yanında medyanın da varlığını sürdürebilmesi için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bilgi ve habere ihtiyacı vardır.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Bu karşılıklı ihtiyaç,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hem medya hem de halkla ilişkiler arasında iyi ilişkilerin geliştirilmesi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anlamında çok önemlidir. 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uzmanları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; medya ile daha iyi iletişim kurabilmeleri için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öncelikle kendi kurumlarını çok iyi tanımalı, gazetecilerle iyi iletişim kurmalı, güvenilir olmalı, yazdığı metinlerle muhabir ve editörlerin işini kolaylaştırmalıdır. 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2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Duyurum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Duyurum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kuruluşa ilgiyi arttırmak için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mesajların </a:t>
            </a:r>
            <a:r>
              <a:rPr lang="tr-TR" sz="3200" b="0" u="sng" strike="noStrike" dirty="0">
                <a:solidFill>
                  <a:srgbClr val="999999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ücretsiz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bir şekilde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medya aracılığı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ile yayılmasıdır.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Duyurum çalışmaları çerçevesinde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görevlileri,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kuruluşla ilgili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çeşitli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bilgi ve haberleri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yazılı ve görsel medyaya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göndermekte ve bunların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ücretsiz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yayınlanmasını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sağlamaya çalışmaktadır.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Bu bilgilerin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medyada yayınlanabilmesi için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haber değeri taşıması, güncel olması, dikkat çekici nitelik taşıması ve kuruluşun reklamını yapmaması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gerekir.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Basın bültenleri, basın toplantıları ve özel haberler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yaygın olarak kullanılan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duyurum teknikleri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arasında yer almaktadır.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5000"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Finansal İlişkiler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ilişkilerin bu alanı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kuruluş hissedarlarının güvenini artırmak ve hisseleri bireysel yatırımcı, finansal analist ve kurumsal yatırımcılara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çekici kılmak suretiyle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bir şirketin hisselerinin değerini artırmaya ve sermayenin maliyetini azaltmaya yönelik çalışmaları yürütmektedir.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Finansal halkla ilişkilerde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temel amaç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kurumun finansal durumuyla ilgili olan grupları en kısa sürede çeşitli duyurum teknikleriyle bilgilendirmektedir. 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Kamusal İşler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Kamusal işler, halkla ilişkilerin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karşılıklı yarara dayalı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idari ve yerel toplum ilişkilerini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inşa eden ve sürdüren bir alanı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olarak tanımlanmaktadır. 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5000"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Konu/Sorun Yönetimi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Halkla ilişkilerin başka bir uygulama alanı konu veya sorun yönetimidir.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Konu/sorun yönetimi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kurumları ve halkı etkileyen sorunları önceden tahmin etme, belirleme, değerlendirme ve tepki vermenin </a:t>
            </a:r>
            <a:r>
              <a:rPr lang="tr-TR" sz="3200" b="0" u="none" strike="noStrike" dirty="0" err="1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proaktif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süreci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olarak tanımlanmaktadır. 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5000"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Lobicilik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Lobicilik, önemi giderek artan halkla ilişkiler uygulamalarından bir tanesidir.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Lobicilik; bireylerin, örgütlerin ve ülkelerin karar alma sürecinde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siyasal aktörleri etkileyerek,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kendi çıkarları doğrultusunda karar alınmasını sağlamaya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yönelik çalışmaları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olarak tanımlanmaktadır.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2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görevlileri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günümüzde;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medyayla ilişkileri sürdürmekte, kriz planları hazırlamakta ve krizleri yönetmekte, sosyal sorumluluk çalışmaları yapmakta, sponsorluk uygulamalarını gerçekleştirmekte, kurum çalışanlarıyla iletişimi geliştirmekte ve benzeri birçok çalışma yürütmektedir.  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Kurum ve kuruluşların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temsil ettikleri kitlelerinin lehine olabilecek kararları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aldırma çabaları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temelli lobicilik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olarak görülebilir. 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9999"/>
          </a:bodyPr>
          <a:lstStyle/>
          <a:p>
            <a:pPr indent="457200" algn="just">
              <a:lnSpc>
                <a:spcPct val="159999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9999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4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Kriz Yönetimi</a:t>
            </a:r>
            <a:endParaRPr lang="tr-TR" sz="24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9999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4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24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Kriz iletişim süreci;</a:t>
            </a:r>
            <a:r>
              <a:rPr lang="tr-TR" sz="24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gözlem ve farkına varma, krizi önleme, kriz iletişimine inanma, krize hazırlıklı olma ve değerlendirme aşamalarından</a:t>
            </a:r>
            <a:r>
              <a:rPr lang="tr-TR" sz="24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oluşmaktadır. Halkla ilişkiler birimleri, </a:t>
            </a:r>
            <a:r>
              <a:rPr lang="tr-TR" sz="24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kriz yönetim sürecinde </a:t>
            </a:r>
            <a:r>
              <a:rPr lang="tr-TR" sz="24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hedef kitle ve medyayla iyi ilişkiler geliştirme, kamuoyunu sürekli bilgilendirme</a:t>
            </a:r>
            <a:r>
              <a:rPr lang="tr-TR" sz="24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gibi konularda aktif görev</a:t>
            </a:r>
            <a:r>
              <a:rPr lang="tr-TR" sz="24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almaktadır.</a:t>
            </a:r>
          </a:p>
          <a:p>
            <a:pPr indent="457200" algn="just">
              <a:lnSpc>
                <a:spcPct val="159999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4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9999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4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9999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4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9999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4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9999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4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9999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6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9999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9999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İtibar Yönetimi</a:t>
            </a:r>
            <a:endParaRPr lang="tr-TR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ilişkilerin</a:t>
            </a:r>
            <a:r>
              <a:rPr lang="tr-TR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önemli uygulama alanlarından</a:t>
            </a:r>
            <a:r>
              <a:rPr lang="tr-TR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bir tanesi de, kurumsal itibar yönetimidir. İtibar yönetimin </a:t>
            </a:r>
            <a:r>
              <a:rPr lang="tr-TR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gelecek yıllarda öneminin daha da artacağı</a:t>
            </a:r>
            <a:r>
              <a:rPr lang="tr-TR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birimlerinin bu konuda daha aktif rol üstleneceği</a:t>
            </a:r>
            <a:r>
              <a:rPr lang="tr-TR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beklenmektedir. 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Pazarlama İletişimi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Halkla ilişkilerin diğer bir uygulama alanı pazarlama iletişimidir.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ilişkiler,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bir kurumun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pazarlama amaçlarını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doğrudan desteklemek için kullanıldığında pazarlama iletişimi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olarak adlandırılmaktadır. 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Sponsorluk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Sponsorluk günümüzde önemi artan uygulama alanlarının başında gelmektedir.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Sponsorluk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spor, sanat, kültür ve benzeri faaliyet alanlarında kişi veya kurumlara para, araç/ gereç veya hizmet desteği verilerek katkıda bulunmayı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ifade etmektedir.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5000"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Kurumsal Sosyal Sorumluluk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Halkla ilişkilerin önemli çalışma alanlarından bir tanesi de, kurumsal sosyal sorumluluk uygulamalarıdır.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Kuruluşların yaptığı çalışmalarda, aldıkları kararlarda ilgili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hedef kitlesini düşünmesi ve onların zararına olabilecek davranışlardan kaçınması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sosyal sorumluluğun özünü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teşkil etmektedir. 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5000"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Etkinlik Yönetimi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Etkinlik yönetimi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bir kuruluşa çalışanlarıyla, ilgili çevrenin karşılaşması ve birbiriyle ilgili izlenim edinmeleri konusunda önemli fırsatlar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sunmaktadır. Bu nedenle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etkinlik yönetimi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ilişkilerin önemli bir parçası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olarak görülmektedir.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Etkinliğin yerinin belirlenmesi, davetiyelerin hazırlanması, yapılacak ikramlar, görevlilerin belirlenmesi ve eğitilmesi, katılımcılara dağıtılacak hediyeler, medyayla ilişkiler gibi görevler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etkinlik yönetimi çerçevesinde yürütülmektedir. 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5000"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Kurumsal Kimlik ve İmaj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Halkla ilişkilerin uygulama alanlarından bir diğeri, kimlik ve imaj çalışmalarıdır.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Kurumsal kimlik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bir kurumun rakiplerinden ve benzerlerinden ayrılabilmesi için;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felsefe, tasarım, iletişim ve davranışında oluşturduğu bir bütünlük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olarak tanımlanabilir.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5000" lnSpcReduction="2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Çalışan/Üye İlişkileri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ilişkilerin bu alanı,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bir kuruluşta çalışan personele yönelik uygulamaları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içermektedir.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Çalışan/üye ilişkileri, bir kuruluşun çalışanlarının ilgilerine cevap vermeyi, onları bilgilendirme ve motive etmeyi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ifade etmektedir.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Çalışan/üye ilişkileri,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iletişimi sağlama, takım ruhunu oluşturma, çalışanlar arasında sorunu azaltma, aidiyet duygusunu geliştirme ve değer verme açısından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önemlidir.  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2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Halkla ilişkilerin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dinamik bir yapıya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sahip olması,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uygulama alanlarını sürekli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geliştirmektedir. Diğer bir deyişle, halkla ilişkiler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günün koşullarına kendini çok iyi uyarlamakta ve sürekli kendini yenilemektedir.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Sözgelimi,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yeni bir iletişim teknolojisi ortaya çıktığında, halkla ilişkiler alanında hemen kullanılmaya başlamaktadır.  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Toplumla İlişkiler 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Halkla ilişkilerle son olarak ele alınabilecek uygulama alanı ise toplumla ilişkilerdir.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Toplumla ilişkiler,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hem kuruluşun hem de toplumun yarar elde edeceği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bir çevre geliştirmek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için planlanan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etkinlikleri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ifade etmektedir. 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5000"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2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10. Hafta Yeni Medya Hİ Test Soruları</a:t>
            </a: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1. Halkla ilişkilerin temel amacı aşağıdakilerden hangisidir?</a:t>
            </a: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 smtClean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a) Sadece ürün satmak</a:t>
            </a: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 smtClean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b) Hedef kitleyi yönlendirmek</a:t>
            </a: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u="none" strike="noStrike" dirty="0" smtClean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c) Karşılıklı anlayış oluşturmak ve geliştirmek</a:t>
            </a: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 smtClean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d) Propaganda yapmak</a:t>
            </a: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 smtClean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e) Rakipleri kötülemek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55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32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2. Halkla ilişkilerin kökeni hangi döneme kadar uzanmaktadır?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a) 20. yüzyıla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b) Orta Çağ'a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c) Rönesans Dönemi'ne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d) Eski Çağlara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e) Sanayi Devrimi'ne</a:t>
            </a:r>
            <a:endParaRPr lang="tr-TR" sz="2800" b="0" u="none" strike="noStrike" dirty="0">
              <a:solidFill>
                <a:schemeClr val="bg1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38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32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3. Aşağıdakilerden hangisi halkla ilişkilerin tanımında yer alan iki ana kavramdan biridir?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a) Rekabet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b) İletişim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c) Pazarlama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d) Reklam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e) Sponsorluk</a:t>
            </a:r>
            <a:endParaRPr lang="tr-TR" sz="2800" b="0" u="none" strike="noStrike" dirty="0">
              <a:solidFill>
                <a:schemeClr val="bg1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17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32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4. Halkla ilişkilerde kullanılan "duyurum" kavramı neyi ifade eder?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a) Ürün reklamı için ödeme yapılması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b) Medyada ücretsiz bilgi yayılması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c) Satışları artıracak kampanya düzenlenmesi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d) Sponsorluk anlaşması yapılması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e) Kriz zamanında reklam verilmesi</a:t>
            </a:r>
            <a:endParaRPr lang="tr-TR" sz="2800" b="0" u="none" strike="noStrike" dirty="0">
              <a:solidFill>
                <a:schemeClr val="bg1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534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32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5. Halkla ilişkiler ile reklamcılık arasındaki temel fark aşağıdakilerden hangisidir?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4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a) Halkla ilişkiler daha çok açık hava reklamı yapar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4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b) Reklamcılık hedef kitleyi bilgilendirmez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4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c) Halkla ilişkilerde mesajlar ücretlidir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4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d) Reklamcılıkta medya zaman ve yer satın alınır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4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e) Reklamcılık ücretli, halkla ilişkiler ücretsiz çalışır</a:t>
            </a:r>
            <a:endParaRPr lang="tr-TR" sz="2400" b="0" u="none" strike="noStrike" dirty="0">
              <a:solidFill>
                <a:schemeClr val="bg1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784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32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6. "Pazarlama amaçlı halkla ilişkiler" kavramı ilk kez hangi ülkede ortaya çıkmıştır?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a) İngiltere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b) Almanya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c) Amerika Birleşik Devletleri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d) Fransa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e) Japonya</a:t>
            </a:r>
            <a:endParaRPr lang="tr-TR" sz="2800" b="0" u="none" strike="noStrike" dirty="0">
              <a:solidFill>
                <a:schemeClr val="bg1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57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32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7. Halkla ilişkilerin uygulama alanlarından biri olan "lobicilik" neyi amaçlar?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a) Ürün satışı artırmak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b) Medyada görünürlük sağlamak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c) Siyasal aktörleri karar sürecinde etkilemek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d) Tüketici sadakati oluşturmak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e) Finansal yatırımcıları çekmek</a:t>
            </a:r>
            <a:endParaRPr lang="tr-TR" sz="2800" u="none" strike="noStrike" dirty="0">
              <a:solidFill>
                <a:schemeClr val="bg1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475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32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8. Kurum kimliğini ve dışa yansıyan imajını oluşturmak için yapılan çalışmalar hangi alanla ilgilidir?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a) Kriz yönetimi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b) Kurumsal kimlik ve imaj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c) Pazarlama iletişimi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d) Duyurum faaliyetleri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e) Toplumla ilişkiler</a:t>
            </a:r>
            <a:endParaRPr lang="tr-TR" sz="2800" b="0" u="none" strike="noStrike" dirty="0">
              <a:solidFill>
                <a:schemeClr val="bg1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805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32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9. Halkla ilişkiler ile propaganda arasındaki temel fark nedir?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a) Propaganda iki yönlü iletişimi temel alır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b) Halkla ilişkiler iki yönlü, propaganda tek yönlüdür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c) Halkla ilişkiler propaganda gibi zorlama içerir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d) Propaganda pazarlama amacı taşır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e) Halkla ilişkiler değişimi reddeder</a:t>
            </a:r>
            <a:endParaRPr lang="tr-TR" sz="2800" b="0" u="none" strike="noStrike" dirty="0">
              <a:solidFill>
                <a:schemeClr val="bg1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00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ülkemizde on yıl kadar önce yaygınlaşan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bugün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halkla ilişkiler alanında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en çok kullanılan araçların başında gelmektedir. 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32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10. Kurumun kriz zamanlarında hedef kitle ve medya ile sağlıklı iletişim kurmasını sağlayan süreç hangisidir?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6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 Kriz yönetimi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6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b) Lobicilik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6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c) Duyurum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6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d) Sponsorluk</a:t>
            </a:r>
          </a:p>
          <a:p>
            <a:pPr lvl="2"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600" b="0" u="none" strike="noStrike" dirty="0" smtClean="0">
                <a:solidFill>
                  <a:schemeClr val="bg1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e) Etkinlik yönetimi</a:t>
            </a:r>
            <a:endParaRPr lang="tr-TR" sz="2600" b="0" u="none" strike="noStrike" dirty="0">
              <a:solidFill>
                <a:schemeClr val="bg1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269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eğitimi alanlar ve bu sektörde çalışanlar,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sürekli kendilerini yenilemekle yükümlüdür.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Eğer halkla ilişkiler görevlileri,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güncel gelişmeleri iyi izleyip yeterince analiz edemezse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başarılı olma ihtimalleri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son derece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düşük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olacaktır.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İlişkilerin Tanımlanması</a:t>
            </a:r>
            <a:endParaRPr lang="tr-TR" sz="3200" b="0" u="none" strike="noStrike" dirty="0" smtClean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 smtClean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ilişkilerin tanımını daha iyi anlayabilmek için öncelikle,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iki temel kavramın açıklanmasında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yarar vardır. Bunlar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“halk”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“iletişim”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kavramlarıdır.  </a:t>
            </a: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5000"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Halk Kavramı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sözcüğü genel anlamıyla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tüm nüfusu, zengin-orta sınıf, kadın-erkek, genç-yaşlı, eğitimli-eğitimsiz, etnik ve dini grupları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ifade etmektedir. Diğer bir deyişle halk sözcüğü,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bir coğrafi bölgede yaşayan insanların tümü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demektir.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Ele alınan bir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ülke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ise, bu durumda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 ülke nüfusunun tamamıdır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Bölge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ise,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 bölgede yaşayan tüm insanlardır</a:t>
            </a:r>
            <a:r>
              <a:rPr lang="tr-TR" sz="32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Dünya</a:t>
            </a: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ise </a:t>
            </a:r>
            <a:r>
              <a:rPr lang="tr-TR" sz="3200" b="0" u="sng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tüm dünya nüfusudur.  </a:t>
            </a:r>
            <a:endParaRPr lang="tr-TR" sz="32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32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0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17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1116</TotalTime>
  <Words>2387</Words>
  <Application>Microsoft Office PowerPoint</Application>
  <PresentationFormat>Özel</PresentationFormat>
  <Paragraphs>535</Paragraphs>
  <Slides>60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24</vt:i4>
      </vt:variant>
      <vt:variant>
        <vt:lpstr>Slayt Başlıkları</vt:lpstr>
      </vt:variant>
      <vt:variant>
        <vt:i4>60</vt:i4>
      </vt:variant>
    </vt:vector>
  </HeadingPairs>
  <TitlesOfParts>
    <vt:vector size="89" baseType="lpstr">
      <vt:lpstr>Arial</vt:lpstr>
      <vt:lpstr>DejaVu Sans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Halkla İlişkiler 1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Lights</dc:title>
  <dc:subject/>
  <dc:creator/>
  <dc:description/>
  <cp:lastModifiedBy>erhan çitil</cp:lastModifiedBy>
  <cp:revision>71</cp:revision>
  <dcterms:created xsi:type="dcterms:W3CDTF">2024-02-24T12:41:21Z</dcterms:created>
  <dcterms:modified xsi:type="dcterms:W3CDTF">2025-04-28T16:04:07Z</dcterms:modified>
  <dc:language>tr-TR</dc:language>
</cp:coreProperties>
</file>