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3888" autoAdjust="0"/>
  </p:normalViewPr>
  <p:slideViewPr>
    <p:cSldViewPr snapToGrid="0">
      <p:cViewPr varScale="1">
        <p:scale>
          <a:sx n="74" d="100"/>
          <a:sy n="74" d="100"/>
        </p:scale>
        <p:origin x="654" y="60"/>
      </p:cViewPr>
      <p:guideLst/>
    </p:cSldViewPr>
  </p:slideViewPr>
  <p:outlineViewPr>
    <p:cViewPr>
      <p:scale>
        <a:sx n="33" d="100"/>
        <a:sy n="33" d="100"/>
      </p:scale>
      <p:origin x="0" y="-142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8.04.2025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Hafta Yeni Medya 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SİNEMA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KAVRAMINA GENEL BAKIŞ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Nedir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bir sanat dalı, hem bir kitle iletişim aracı hem de bir endüstri olarak çok katmanlı bir olgudur.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terimi;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 izlemek için özel inşa edilen mekânları, hareketin görüntü aracılığıyla kaydedilip yeniden oluşturulmasını, film üretimi ve dağıtımını kapsayan endüstriyel süreci, ulusal sinemaları ve sinema sanatını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eder. Bu yönüyle </a:t>
            </a:r>
            <a:r>
              <a:rPr lang="tr-T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sinema, teknik, sanatsal ve kültürel bir yapıya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sahiptir.</a:t>
            </a:r>
          </a:p>
        </p:txBody>
      </p:sp>
    </p:spTree>
    <p:extLst>
      <p:ext uri="{BB962C8B-B14F-4D97-AF65-F5344CB8AC3E}">
        <p14:creationId xmlns:p14="http://schemas.microsoft.com/office/powerpoint/2010/main" val="34790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Dağıtımda Yeni Medya Etkisi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Dijitalleşme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öncesi fiziksel film kopyaları dağıtımda kullanılırken, günümüzde 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DCP (Dijital Sinema Paketi)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formatı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yaygınlaşmıştır. 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DCP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sayesinde filmler, şifrelenmiş bir biçimde sinema salonlarındaki dijital sunuculara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aktarılabilir. Ancak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sistemin altyapı eksikliklerinden dolayı hâlâ bazı sınırlamaları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Gösterimde Yeni Medya Etkisi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yayıncılığının yerini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yayıncılığı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almaya başlamıştır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Webisode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adı verilen internet dizileri, geleneksel yapımlara rakip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hâline gelmiştir.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 cihazlar üzerinden bireysel izleme kültürü yaygınlaşmış, bu durum ise toplu izleme ritüellerinin yerini kişiselleşmiş deneyimlere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bırakmıştır.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 izleyiciliğin özellikle anlatıdan etkilenme ve izleme keyfi açısından sınırlayıcı olabileceğini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göstermektedir.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Tanıtımda Yeni Medya Etkisi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araçları, sinema tanıtımında hem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demokratikleşme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de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açısından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çığır açmıştır.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sayesinde film tanıtımları daha geniş kitlelere ulaşmakta, kullanıcılar da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 eleştirilerini paylaşarak katılımcı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kültür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oluşturmaktadır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bolluğu içinde nitelikli eleştiriye ulaşmak zorlaşmakta,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manipülasyon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riski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çıkmaktadır.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 yapımcılarının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gizli reklam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stratejileri, izleyici yorumları aracılığıyla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algıyı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yönlendirme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potansiyeline sahiptir.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 ANLATILARI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 ve Özellikler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</a:t>
            </a: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anlatıları, bir hikâyenin farklı medya platformlarında genişletilerek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anlatılmasıdır.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anlatı biçimi, her ortamın en iyi yapabildiğini yaparak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anlatının zenginleşmesini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sağlar.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Filmle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başlayan bir anlatı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çizgi romanla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genişletilebilir,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oyuna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dönüştürülebilir ya da bir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parkında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deneyimlenebilir.</a:t>
            </a:r>
          </a:p>
        </p:txBody>
      </p:sp>
    </p:spTree>
    <p:extLst>
      <p:ext uri="{BB962C8B-B14F-4D97-AF65-F5344CB8AC3E}">
        <p14:creationId xmlns:p14="http://schemas.microsoft.com/office/powerpoint/2010/main" val="20809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 ile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medyanın sağladığı etkileşimli yapılar sayesinde izleyiciler de anlatının bir parçası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hâline gelir.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Wars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Harry Potter ve Yapay Zekâ gibi yapımlar,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stratejilerini etkin biçimde kullanarak hem pazarlama hem de hayran katılımı açısından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olmuştur. Özellikle 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Beast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alternatif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gerçeklik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oyunları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film evrenini farklı medya alanlarına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taşımaktadır.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VAKA 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Serisi –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Anlatının Zirvesi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</a:t>
            </a:r>
            <a:r>
              <a:rPr lang="tr-TR" sz="3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anlatıları ve sinema deneyiminin genişlemesi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4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(1999)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filmi,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sinema perdesiyle sınırlı kalmayarak çizgi romanlar, kısa animasyon serileri (</a:t>
            </a:r>
            <a:r>
              <a:rPr lang="tr-TR" sz="4000" i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Animatrix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bilgisayar oyunları (</a:t>
            </a:r>
            <a:r>
              <a:rPr lang="tr-TR" sz="4000" i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tr-TR" sz="40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40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ve online platformlar aracılığıyla çok katmanlı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anlatıya dönüştü.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72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Analiz:</a:t>
            </a:r>
            <a:endParaRPr lang="tr-TR" sz="4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İzleyici sadece filmi izlemekle kalmadı; karakterlerin geçmişini öğrenmek için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çizgi romanlara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alternatif sahneleri keşfetmek için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oyuna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yönlendirildi. Bu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marka sadakati hem de aktif katılımı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artırdı.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5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medya, hikâyeyi sadece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“izletmek”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yerine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“yaşatmak”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üzerine kurdu.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Transmedya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stratejisi, hayran kitlesinin ilgisini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canlı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tutmayı başardı ve </a:t>
            </a: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Matrix’i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sinema markasından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 fenomene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dönüştürdü.</a:t>
            </a:r>
          </a:p>
        </p:txBody>
      </p:sp>
    </p:spTree>
    <p:extLst>
      <p:ext uri="{BB962C8B-B14F-4D97-AF65-F5344CB8AC3E}">
        <p14:creationId xmlns:p14="http://schemas.microsoft.com/office/powerpoint/2010/main" val="14987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VAKA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Netflix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Originals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Yapımcıdan İzleyiciye Doğrudan Erişim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 platformlarının sinema üretim ve gösterim süreçlerini </a:t>
            </a: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dönüştürmesi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Netflix’in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“Orijinal İçerik”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üretmeye başlaması, geleneksel sinema endüstrisinde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kırılma noktası yarattı.</a:t>
            </a:r>
          </a:p>
        </p:txBody>
      </p:sp>
    </p:spTree>
    <p:extLst>
      <p:ext uri="{BB962C8B-B14F-4D97-AF65-F5344CB8AC3E}">
        <p14:creationId xmlns:p14="http://schemas.microsoft.com/office/powerpoint/2010/main" val="390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ve Yeni Medya 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Etkileşimi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1890’lı 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yıllarda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çıkan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içinde teknolojik gelişmelerin etkisiyle büyük dönüşümler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yaşamıştır.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Sesin, rengin, geniş ekranın ve dijitalleşmenin etkileri kadar; televizyon, video teknolojisi ve internetin yükselişi de sinemanın doğasını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değiştirmiştir.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Analiz:</a:t>
            </a:r>
            <a:endParaRPr lang="tr-TR" sz="4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(2018), </a:t>
            </a:r>
            <a:r>
              <a:rPr lang="tr-TR" sz="4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4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Irishman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(2019), </a:t>
            </a:r>
            <a:r>
              <a:rPr lang="tr-TR" sz="4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sz="4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Story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(2019)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filmler,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sinemaya hiç uğramadan doğrudan çevrimiçi izleyiciye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ulaştı.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İzleyici artık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gösterim saatine ya da mekâna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 değil; film,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izleyicinin ayağına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gidiyor.</a:t>
            </a:r>
          </a:p>
        </p:txBody>
      </p:sp>
    </p:spTree>
    <p:extLst>
      <p:ext uri="{BB962C8B-B14F-4D97-AF65-F5344CB8AC3E}">
        <p14:creationId xmlns:p14="http://schemas.microsoft.com/office/powerpoint/2010/main" val="23801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durum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dağıtım maliyetini düşürdü hem de daha demokratik bir erişim alanı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yarattı.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model geleneksel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salonlarını ve toplu izleme kültürünü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tehdit etmeye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başladı.</a:t>
            </a:r>
          </a:p>
        </p:txBody>
      </p:sp>
    </p:spTree>
    <p:extLst>
      <p:ext uri="{BB962C8B-B14F-4D97-AF65-F5344CB8AC3E}">
        <p14:creationId xmlns:p14="http://schemas.microsoft.com/office/powerpoint/2010/main" val="42210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Hafta Yeni Medya soruları</a:t>
            </a:r>
          </a:p>
          <a:p>
            <a:pPr marL="457200" lvl="1" indent="457200">
              <a:lnSpc>
                <a:spcPct val="150000"/>
              </a:lnSpc>
              <a:buNone/>
            </a:pPr>
            <a:r>
              <a:rPr lang="tr-TR" sz="3800" b="1" dirty="0">
                <a:solidFill>
                  <a:srgbClr val="FFFF00"/>
                </a:solidFill>
              </a:rPr>
              <a:t>1. Aşağıdakilerden hangisi sinemanın tanımlarından biri değildir?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a) Bir kitle iletişim aracıdır</a:t>
            </a:r>
            <a:br>
              <a:rPr lang="tr-TR" sz="3800" dirty="0"/>
            </a:br>
            <a:r>
              <a:rPr lang="tr-TR" sz="3800" dirty="0"/>
              <a:t>b) Endüstriyel bir üretim sürecidir</a:t>
            </a:r>
            <a:br>
              <a:rPr lang="tr-TR" sz="3800" dirty="0"/>
            </a:br>
            <a:r>
              <a:rPr lang="tr-TR" sz="3800" dirty="0"/>
              <a:t>c) Sadece bireysel bir sanatçının iç dünyasını ifade etme biçimidir</a:t>
            </a:r>
            <a:br>
              <a:rPr lang="tr-TR" sz="3800" dirty="0"/>
            </a:br>
            <a:r>
              <a:rPr lang="tr-TR" sz="3800" dirty="0"/>
              <a:t>d) Kültürel bir yapı taşır</a:t>
            </a:r>
            <a:br>
              <a:rPr lang="tr-TR" sz="3800" dirty="0"/>
            </a:br>
            <a:r>
              <a:rPr lang="tr-TR" sz="3800" dirty="0"/>
              <a:t>e) Özel izleme mekânlarıyla ilişkilidir</a:t>
            </a:r>
            <a:endParaRPr lang="tr-TR" sz="3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1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</a:rPr>
              <a:t>2. Yeni medyanın sinema üzerindeki etkisiyle ilgili aşağıdaki ifadelerden hangisi </a:t>
            </a:r>
            <a:r>
              <a:rPr lang="tr-TR" sz="3200" b="1" dirty="0" smtClean="0">
                <a:solidFill>
                  <a:srgbClr val="FFFF00"/>
                </a:solidFill>
              </a:rPr>
              <a:t>yanlıştır?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3000" dirty="0" smtClean="0"/>
              <a:t>a</a:t>
            </a:r>
            <a:r>
              <a:rPr lang="tr-TR" sz="3000" dirty="0"/>
              <a:t>) İzleyici üretim sürecine katılabilir</a:t>
            </a:r>
            <a:br>
              <a:rPr lang="tr-TR" sz="3000" dirty="0"/>
            </a:br>
            <a:r>
              <a:rPr lang="tr-TR" sz="3000" dirty="0" smtClean="0"/>
              <a:t>    b</a:t>
            </a:r>
            <a:r>
              <a:rPr lang="tr-TR" sz="3000" dirty="0"/>
              <a:t>) Dağıtım sadece fiziksel kopyalarla yapılır</a:t>
            </a:r>
            <a:br>
              <a:rPr lang="tr-TR" sz="3000" dirty="0"/>
            </a:br>
            <a:r>
              <a:rPr lang="tr-TR" sz="3000" dirty="0" smtClean="0"/>
              <a:t>    c</a:t>
            </a:r>
            <a:r>
              <a:rPr lang="tr-TR" sz="3000" dirty="0"/>
              <a:t>) Hikâyeler farklı platformlara taşınabilir</a:t>
            </a:r>
            <a:br>
              <a:rPr lang="tr-TR" sz="3000" dirty="0"/>
            </a:br>
            <a:r>
              <a:rPr lang="tr-TR" sz="3000" dirty="0" smtClean="0"/>
              <a:t>    d</a:t>
            </a:r>
            <a:r>
              <a:rPr lang="tr-TR" sz="3000" dirty="0"/>
              <a:t>) Katılımcı bir kültür yapısı oluşmuştur</a:t>
            </a:r>
            <a:br>
              <a:rPr lang="tr-TR" sz="3000" dirty="0"/>
            </a:br>
            <a:r>
              <a:rPr lang="tr-TR" sz="3000" dirty="0" smtClean="0"/>
              <a:t>    e</a:t>
            </a:r>
            <a:r>
              <a:rPr lang="tr-TR" sz="3000" dirty="0"/>
              <a:t>) Gösterim artık mobil cihazlara yayılmıştır</a:t>
            </a:r>
            <a:endParaRPr lang="tr-TR" sz="3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lnSpcReduction="10000"/>
          </a:bodyPr>
          <a:lstStyle/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3800" b="1" dirty="0">
                <a:solidFill>
                  <a:srgbClr val="FFFF00"/>
                </a:solidFill>
              </a:rPr>
              <a:t>3. “</a:t>
            </a:r>
            <a:r>
              <a:rPr lang="tr-TR" sz="3800" b="1" dirty="0" err="1">
                <a:solidFill>
                  <a:srgbClr val="FFFF00"/>
                </a:solidFill>
              </a:rPr>
              <a:t>Transmedya</a:t>
            </a:r>
            <a:r>
              <a:rPr lang="tr-TR" sz="3800" b="1" dirty="0">
                <a:solidFill>
                  <a:srgbClr val="FFFF00"/>
                </a:solidFill>
              </a:rPr>
              <a:t> anlatılar” için aşağıdakilerden hangisi </a:t>
            </a:r>
            <a:r>
              <a:rPr lang="tr-TR" sz="3800" b="1" dirty="0" smtClean="0">
                <a:solidFill>
                  <a:srgbClr val="FFFF00"/>
                </a:solidFill>
              </a:rPr>
              <a:t>söylenemez?</a:t>
            </a:r>
          </a:p>
          <a:p>
            <a:pPr marL="457200" lvl="1" indent="457200">
              <a:lnSpc>
                <a:spcPct val="150000"/>
              </a:lnSpc>
              <a:buNone/>
            </a:pPr>
            <a:r>
              <a:rPr lang="tr-TR" sz="3800" dirty="0" smtClean="0"/>
              <a:t>a</a:t>
            </a:r>
            <a:r>
              <a:rPr lang="tr-TR" sz="3800" dirty="0"/>
              <a:t>) Hikâye farklı medya platformlarına yayılır</a:t>
            </a:r>
            <a:br>
              <a:rPr lang="tr-TR" sz="3800" dirty="0"/>
            </a:br>
            <a:r>
              <a:rPr lang="tr-TR" sz="3800" dirty="0" smtClean="0"/>
              <a:t>    b</a:t>
            </a:r>
            <a:r>
              <a:rPr lang="tr-TR" sz="3800" dirty="0"/>
              <a:t>) İzleyicinin katkısı sınırlıdır</a:t>
            </a:r>
            <a:br>
              <a:rPr lang="tr-TR" sz="3800" dirty="0"/>
            </a:br>
            <a:r>
              <a:rPr lang="tr-TR" sz="3800" dirty="0" smtClean="0"/>
              <a:t>    c</a:t>
            </a:r>
            <a:r>
              <a:rPr lang="tr-TR" sz="3800" dirty="0"/>
              <a:t>) Anlatı çizgi romanla genişleyebilir</a:t>
            </a:r>
            <a:br>
              <a:rPr lang="tr-TR" sz="3800" dirty="0"/>
            </a:br>
            <a:r>
              <a:rPr lang="tr-TR" sz="3800" dirty="0" smtClean="0"/>
              <a:t>    d</a:t>
            </a:r>
            <a:r>
              <a:rPr lang="tr-TR" sz="3800" dirty="0"/>
              <a:t>) Tematik parklarla deneyimlenebilir</a:t>
            </a:r>
            <a:br>
              <a:rPr lang="tr-TR" sz="3800" dirty="0"/>
            </a:br>
            <a:r>
              <a:rPr lang="tr-TR" sz="3800" dirty="0" smtClean="0"/>
              <a:t>    e</a:t>
            </a:r>
            <a:r>
              <a:rPr lang="tr-TR" sz="3800" dirty="0"/>
              <a:t>) Etkileşimli içeriklerle desteklenebilir</a:t>
            </a:r>
            <a:endParaRPr lang="tr-TR" sz="3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4. </a:t>
            </a:r>
            <a:r>
              <a:rPr lang="tr-TR" sz="4000" b="1" dirty="0" err="1">
                <a:solidFill>
                  <a:srgbClr val="FFFF00"/>
                </a:solidFill>
              </a:rPr>
              <a:t>Matrix</a:t>
            </a:r>
            <a:r>
              <a:rPr lang="tr-TR" sz="4000" b="1" dirty="0">
                <a:solidFill>
                  <a:srgbClr val="FFFF00"/>
                </a:solidFill>
              </a:rPr>
              <a:t> serisi aşağıdaki kavramlardan hangisinin en iyi örneklerinden biridir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Gösterim teknolojisi</a:t>
            </a:r>
            <a:br>
              <a:rPr lang="tr-TR" sz="4000" dirty="0"/>
            </a:br>
            <a:r>
              <a:rPr lang="tr-TR" sz="4000" dirty="0" smtClean="0"/>
              <a:t>   b</a:t>
            </a:r>
            <a:r>
              <a:rPr lang="tr-TR" sz="4000" dirty="0"/>
              <a:t>) Dağıtım şirketi dönüşümü</a:t>
            </a:r>
            <a:br>
              <a:rPr lang="tr-TR" sz="4000" dirty="0"/>
            </a:br>
            <a:r>
              <a:rPr lang="tr-TR" sz="4000" dirty="0" smtClean="0"/>
              <a:t>   c</a:t>
            </a:r>
            <a:r>
              <a:rPr lang="tr-TR" sz="4000" dirty="0"/>
              <a:t>) </a:t>
            </a:r>
            <a:r>
              <a:rPr lang="tr-TR" sz="4000" dirty="0" err="1"/>
              <a:t>Transmedya</a:t>
            </a:r>
            <a:r>
              <a:rPr lang="tr-TR" sz="4000" dirty="0"/>
              <a:t> anlatı</a:t>
            </a:r>
            <a:br>
              <a:rPr lang="tr-TR" sz="4000" dirty="0"/>
            </a:br>
            <a:r>
              <a:rPr lang="tr-TR" sz="4000" dirty="0" smtClean="0"/>
              <a:t>   d</a:t>
            </a:r>
            <a:r>
              <a:rPr lang="tr-TR" sz="4000" dirty="0"/>
              <a:t>) Festival tanıtımı</a:t>
            </a:r>
            <a:br>
              <a:rPr lang="tr-TR" sz="4000" dirty="0"/>
            </a:br>
            <a:r>
              <a:rPr lang="tr-TR" sz="4000" dirty="0" smtClean="0"/>
              <a:t>   e</a:t>
            </a:r>
            <a:r>
              <a:rPr lang="tr-TR" sz="4000" dirty="0"/>
              <a:t>) Sosyal medya pazarlaması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5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5. Yeni medya ile sinema tanıtımı hakkında hangisi doğrudur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Sadece afişlerle tanıtım yapılır</a:t>
            </a:r>
            <a:br>
              <a:rPr lang="tr-TR" sz="4000" dirty="0"/>
            </a:br>
            <a:r>
              <a:rPr lang="tr-TR" sz="4000" dirty="0" smtClean="0"/>
              <a:t>   b</a:t>
            </a:r>
            <a:r>
              <a:rPr lang="tr-TR" sz="4000" dirty="0"/>
              <a:t>) Sosyal medya katılımcı kültürü destekler</a:t>
            </a:r>
            <a:br>
              <a:rPr lang="tr-TR" sz="4000" dirty="0"/>
            </a:br>
            <a:r>
              <a:rPr lang="tr-TR" sz="4000" dirty="0" smtClean="0"/>
              <a:t>   c</a:t>
            </a:r>
            <a:r>
              <a:rPr lang="tr-TR" sz="4000" dirty="0"/>
              <a:t>) Tanıtım sadece vizyon öncesinde olur</a:t>
            </a:r>
            <a:br>
              <a:rPr lang="tr-TR" sz="4000" dirty="0"/>
            </a:br>
            <a:r>
              <a:rPr lang="tr-TR" sz="4000" dirty="0" smtClean="0"/>
              <a:t>   d</a:t>
            </a:r>
            <a:r>
              <a:rPr lang="tr-TR" sz="4000" dirty="0"/>
              <a:t>) Yorumlar üzerinde izleyicinin etkisi yoktur</a:t>
            </a:r>
            <a:br>
              <a:rPr lang="tr-TR" sz="4000" dirty="0"/>
            </a:br>
            <a:r>
              <a:rPr lang="tr-TR" sz="4000" dirty="0" smtClean="0"/>
              <a:t>   e</a:t>
            </a:r>
            <a:r>
              <a:rPr lang="tr-TR" sz="4000" dirty="0"/>
              <a:t>) Dijital ortamlar sadece profesyonellere açıktır</a:t>
            </a:r>
          </a:p>
        </p:txBody>
      </p:sp>
    </p:spTree>
    <p:extLst>
      <p:ext uri="{BB962C8B-B14F-4D97-AF65-F5344CB8AC3E}">
        <p14:creationId xmlns:p14="http://schemas.microsoft.com/office/powerpoint/2010/main" val="42873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6. Aşağıdakilerden hangisi yeni medya ile değişen gösterim süreci için doğru bir ifadedir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Gösterim yalnızca sinema salonlarında olur</a:t>
            </a:r>
            <a:br>
              <a:rPr lang="tr-TR" sz="4000" dirty="0"/>
            </a:br>
            <a:r>
              <a:rPr lang="tr-TR" sz="4000" dirty="0" smtClean="0"/>
              <a:t>    b</a:t>
            </a:r>
            <a:r>
              <a:rPr lang="tr-TR" sz="4000" dirty="0"/>
              <a:t>) Sadece televizyon yayını yapılır</a:t>
            </a:r>
            <a:br>
              <a:rPr lang="tr-TR" sz="4000" dirty="0"/>
            </a:br>
            <a:r>
              <a:rPr lang="tr-TR" sz="4000" dirty="0" smtClean="0"/>
              <a:t>    c</a:t>
            </a:r>
            <a:r>
              <a:rPr lang="tr-TR" sz="4000" dirty="0"/>
              <a:t>) Mobil cihazlar kişisel sinema salonlarına dönüşmüştür</a:t>
            </a:r>
            <a:br>
              <a:rPr lang="tr-TR" sz="4000" dirty="0"/>
            </a:br>
            <a:r>
              <a:rPr lang="tr-TR" sz="4000" dirty="0" smtClean="0"/>
              <a:t>   d</a:t>
            </a:r>
            <a:r>
              <a:rPr lang="tr-TR" sz="4000" dirty="0"/>
              <a:t>) Dağıtım maliyeti artmıştır</a:t>
            </a:r>
            <a:br>
              <a:rPr lang="tr-TR" sz="4000" dirty="0"/>
            </a:br>
            <a:r>
              <a:rPr lang="tr-TR" sz="4000" dirty="0" smtClean="0"/>
              <a:t>   e</a:t>
            </a:r>
            <a:r>
              <a:rPr lang="tr-TR" sz="4000" dirty="0"/>
              <a:t>) İzleyici saat sınırlamasına tabidir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7. </a:t>
            </a:r>
            <a:r>
              <a:rPr lang="tr-TR" sz="4000" b="1" dirty="0" err="1">
                <a:solidFill>
                  <a:srgbClr val="FFFF00"/>
                </a:solidFill>
              </a:rPr>
              <a:t>Netflix’in</a:t>
            </a:r>
            <a:r>
              <a:rPr lang="tr-TR" sz="4000" b="1" dirty="0">
                <a:solidFill>
                  <a:srgbClr val="FFFF00"/>
                </a:solidFill>
              </a:rPr>
              <a:t> “Orijinal İçerik” üretmesi sinema endüstrisinde neyi temsil etmektedir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Film festivallerinin artışı</a:t>
            </a:r>
            <a:br>
              <a:rPr lang="tr-TR" sz="4000" dirty="0"/>
            </a:br>
            <a:r>
              <a:rPr lang="tr-TR" sz="4000" dirty="0" smtClean="0"/>
              <a:t>   b</a:t>
            </a:r>
            <a:r>
              <a:rPr lang="tr-TR" sz="4000" dirty="0"/>
              <a:t>) Dağıtım sürecinde doğrudan erişimi</a:t>
            </a:r>
            <a:br>
              <a:rPr lang="tr-TR" sz="4000" dirty="0"/>
            </a:br>
            <a:r>
              <a:rPr lang="tr-TR" sz="4000" dirty="0" smtClean="0"/>
              <a:t>   c</a:t>
            </a:r>
            <a:r>
              <a:rPr lang="tr-TR" sz="4000" dirty="0"/>
              <a:t>) Kamera teknolojisindeki yeniliği</a:t>
            </a:r>
            <a:br>
              <a:rPr lang="tr-TR" sz="4000" dirty="0"/>
            </a:br>
            <a:r>
              <a:rPr lang="tr-TR" sz="4000" dirty="0" smtClean="0"/>
              <a:t>   d</a:t>
            </a:r>
            <a:r>
              <a:rPr lang="tr-TR" sz="4000" dirty="0"/>
              <a:t>) Dijital ses sistemlerinin kullanımı</a:t>
            </a:r>
            <a:br>
              <a:rPr lang="tr-TR" sz="4000" dirty="0"/>
            </a:br>
            <a:r>
              <a:rPr lang="tr-TR" sz="4000" dirty="0" smtClean="0"/>
              <a:t>   e</a:t>
            </a:r>
            <a:r>
              <a:rPr lang="tr-TR" sz="4000" dirty="0"/>
              <a:t>) Sinema salonlarının modernizasyonu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8. Yeni medyanın sinema üretimine etkisi ile ilgili aşağıdakilerden hangisi yanlıştır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Bireysel üretim olanakları artmıştır</a:t>
            </a:r>
            <a:br>
              <a:rPr lang="tr-TR" sz="4000" dirty="0"/>
            </a:br>
            <a:r>
              <a:rPr lang="tr-TR" sz="4000" dirty="0" smtClean="0"/>
              <a:t>    b</a:t>
            </a:r>
            <a:r>
              <a:rPr lang="tr-TR" sz="4000" dirty="0"/>
              <a:t>) Düşük bütçeyle film yapmak mümkündür</a:t>
            </a:r>
            <a:br>
              <a:rPr lang="tr-TR" sz="4000" dirty="0"/>
            </a:br>
            <a:r>
              <a:rPr lang="tr-TR" sz="4000" dirty="0" smtClean="0"/>
              <a:t>    c</a:t>
            </a:r>
            <a:r>
              <a:rPr lang="tr-TR" sz="4000" dirty="0"/>
              <a:t>) Amatör kullanıcılar işbirliği yapabilir</a:t>
            </a:r>
            <a:br>
              <a:rPr lang="tr-TR" sz="4000" dirty="0"/>
            </a:br>
            <a:r>
              <a:rPr lang="tr-TR" sz="4000" b="1" dirty="0" smtClean="0"/>
              <a:t>   </a:t>
            </a:r>
            <a:r>
              <a:rPr lang="tr-TR" sz="4000" dirty="0" smtClean="0"/>
              <a:t>d</a:t>
            </a:r>
            <a:r>
              <a:rPr lang="tr-TR" sz="4000" dirty="0"/>
              <a:t>) Film üretimi sadece stüdyolar tarafından yapılabilir</a:t>
            </a:r>
            <a:br>
              <a:rPr lang="tr-TR" sz="4000" dirty="0"/>
            </a:br>
            <a:r>
              <a:rPr lang="tr-TR" sz="4000" dirty="0" smtClean="0"/>
              <a:t>   e</a:t>
            </a:r>
            <a:r>
              <a:rPr lang="tr-TR" sz="4000" dirty="0"/>
              <a:t>) Yapay zekâ senaryo yazımında kullanılabilir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izleyici,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 üretiminden dağıtımına kadar sürecin bir parçası hâline gelmiş, cep telefonları ve dijital araçlarla bireysel üretim olanakları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artmıştır. Yeni medya,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sinemayı yalnızca bir izleme deneyimi olmaktan çıkararak, katılımcı bir kültür yapısına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kavuşturmuştur.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9. Yeni medya ortamında tanıtım süreciyle ilgili hangisi doğrudur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Sadece sinema dergilerinde yapılır</a:t>
            </a:r>
            <a:br>
              <a:rPr lang="tr-TR" sz="4000" dirty="0"/>
            </a:br>
            <a:r>
              <a:rPr lang="tr-TR" sz="4000" dirty="0" smtClean="0"/>
              <a:t>    b</a:t>
            </a:r>
            <a:r>
              <a:rPr lang="tr-TR" sz="4000" dirty="0"/>
              <a:t>) Röportajlar dışında yöntem yoktur</a:t>
            </a:r>
            <a:br>
              <a:rPr lang="tr-TR" sz="4000" dirty="0"/>
            </a:br>
            <a:r>
              <a:rPr lang="tr-TR" sz="4000" dirty="0" smtClean="0"/>
              <a:t>    c</a:t>
            </a:r>
            <a:r>
              <a:rPr lang="tr-TR" sz="4000" dirty="0"/>
              <a:t>) Kullanıcı yorumları dikkate alınmaz</a:t>
            </a:r>
            <a:br>
              <a:rPr lang="tr-TR" sz="4000" dirty="0"/>
            </a:br>
            <a:r>
              <a:rPr lang="tr-TR" sz="4000" dirty="0" smtClean="0"/>
              <a:t>    d</a:t>
            </a:r>
            <a:r>
              <a:rPr lang="tr-TR" sz="4000" dirty="0"/>
              <a:t>) Sosyal medya tanıtım alanını genişletmiştir</a:t>
            </a:r>
            <a:br>
              <a:rPr lang="tr-TR" sz="4000" dirty="0"/>
            </a:br>
            <a:r>
              <a:rPr lang="tr-TR" sz="4000" dirty="0" smtClean="0"/>
              <a:t>    e</a:t>
            </a:r>
            <a:r>
              <a:rPr lang="tr-TR" sz="4000" dirty="0"/>
              <a:t>) Tanıtım kampanyaları sadece televizyona yöneliktir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</a:rPr>
              <a:t>10. Aşağıdakilerden hangisi “</a:t>
            </a:r>
            <a:r>
              <a:rPr lang="tr-TR" sz="4000" b="1" dirty="0" err="1">
                <a:solidFill>
                  <a:srgbClr val="FFFF00"/>
                </a:solidFill>
              </a:rPr>
              <a:t>The</a:t>
            </a:r>
            <a:r>
              <a:rPr lang="tr-TR" sz="4000" b="1" dirty="0">
                <a:solidFill>
                  <a:srgbClr val="FFFF00"/>
                </a:solidFill>
              </a:rPr>
              <a:t> </a:t>
            </a:r>
            <a:r>
              <a:rPr lang="tr-TR" sz="4000" b="1" dirty="0" err="1">
                <a:solidFill>
                  <a:srgbClr val="FFFF00"/>
                </a:solidFill>
              </a:rPr>
              <a:t>Beast</a:t>
            </a:r>
            <a:r>
              <a:rPr lang="tr-TR" sz="4000" b="1" dirty="0">
                <a:solidFill>
                  <a:srgbClr val="FFFF00"/>
                </a:solidFill>
              </a:rPr>
              <a:t>” adlı alternatif gerçeklik oyununun amacıyla örtüşür</a:t>
            </a:r>
            <a:r>
              <a:rPr lang="tr-TR" sz="4000" b="1" dirty="0" smtClean="0">
                <a:solidFill>
                  <a:srgbClr val="FFFF00"/>
                </a:solidFill>
              </a:rPr>
              <a:t>?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4000" dirty="0" smtClean="0"/>
              <a:t>a</a:t>
            </a:r>
            <a:r>
              <a:rPr lang="tr-TR" sz="4000" dirty="0"/>
              <a:t>) Film müziklerinin tanıtımını yapmak</a:t>
            </a:r>
            <a:br>
              <a:rPr lang="tr-TR" sz="4000" dirty="0"/>
            </a:br>
            <a:r>
              <a:rPr lang="tr-TR" sz="4000" dirty="0" smtClean="0"/>
              <a:t>   b</a:t>
            </a:r>
            <a:r>
              <a:rPr lang="tr-TR" sz="4000" dirty="0"/>
              <a:t>) Fiziksel kopyaları çoğaltmak</a:t>
            </a:r>
            <a:br>
              <a:rPr lang="tr-TR" sz="4000" dirty="0"/>
            </a:br>
            <a:r>
              <a:rPr lang="tr-TR" sz="4000" dirty="0" smtClean="0"/>
              <a:t>   c</a:t>
            </a:r>
            <a:r>
              <a:rPr lang="tr-TR" sz="4000" dirty="0"/>
              <a:t>) Film evrenini farklı platformlara taşımak</a:t>
            </a:r>
            <a:br>
              <a:rPr lang="tr-TR" sz="4000" dirty="0"/>
            </a:br>
            <a:r>
              <a:rPr lang="tr-TR" sz="4000" dirty="0" smtClean="0"/>
              <a:t>   d</a:t>
            </a:r>
            <a:r>
              <a:rPr lang="tr-TR" sz="4000" dirty="0"/>
              <a:t>) Yalnızca sinema salonlarına izleyici çekmek</a:t>
            </a:r>
            <a:br>
              <a:rPr lang="tr-TR" sz="4000" dirty="0"/>
            </a:br>
            <a:r>
              <a:rPr lang="tr-TR" sz="4000" dirty="0" smtClean="0"/>
              <a:t>   e</a:t>
            </a:r>
            <a:r>
              <a:rPr lang="tr-TR" sz="4000" dirty="0"/>
              <a:t>) Belgesel formatına dönüştürmek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SİNEMANIN ENDÜSTRİYEL SÜREÇLERİ</a:t>
            </a:r>
          </a:p>
          <a:p>
            <a:pPr marL="742950" indent="457200" algn="just">
              <a:lnSpc>
                <a:spcPct val="150000"/>
              </a:lnSpc>
              <a:buAutoNum type="arabicPeriod"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filmin çekilmesi süreciyle sınırlı değildir; aynı zamanda teknik ekipmanın geliştirilmesi, yaratıcı insan kaynağı, profesyonel ve kültürel </a:t>
            </a:r>
            <a:r>
              <a:rPr lang="tr-TR" sz="4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etkileşimler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birçok unsuru içerir. </a:t>
            </a: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 sadece güçlü endüstrilere sahip ülkelerde görülen bu süreç, zamanla dijitalleşmenin de etkisiyle bireylerin bile film üretebileceği bir alana </a:t>
            </a: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dönüşmüştür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Dağıtım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tarihinin çeşitli dönemlerinde dağıtımı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üretici firmalar ya da gösterim şirketleri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üstlenmiştir. Günümüzdeyse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ayrışma görülmekte, film üreticileri, dağıtıcılar ve gösterimciler genellikle ayrı yapılar olarak faaliyet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göstermektedir.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3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Gösterim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Sinemada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gösterim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fiziksel mekânlarla sınırlı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değildir. Günümüzde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bilgisayarlar, tabletler ve cep telefonları da bireysel sinema salonlarına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dönüşmüştür.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Gösterim koşulları teknolojik, sosyal ve kültürel faktörlerden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etkilenmektedir.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0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Tanıtım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bütçeli filmler için tanıtım süreci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önemdedir.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 gösterimleri, oyuncu röportajları, gala etkinlikleri ve medya röportajlarının yanı sıra magazin basını üzerinden yaratılan yıldız kültü, tanıtımın vazgeçilmez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parçasıdır.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 süreci, filmin öncesinden başlayarak vizyon sonrası da devam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edebilir.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9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YENİ 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İLE SİNEMA İLİŞKİSİ</a:t>
            </a:r>
          </a:p>
          <a:p>
            <a:pPr marL="742950" indent="457200" algn="just">
              <a:lnSpc>
                <a:spcPct val="150000"/>
              </a:lnSpc>
              <a:buAutoNum type="arabicPeriod"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Üretimde 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 Etkisi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medya, sinema üretimini hem profesyoneller hem de amatörler açısından erişilebilir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hâle getirmiştir. Artık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amatör kullanıcılar düşük maliyetli ekipmanlarla film yapmayı öğrenmekte, internet üzerinden diğer üreticilerle işbirliği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yapabilmektedir.</a:t>
            </a:r>
          </a:p>
        </p:txBody>
      </p:sp>
    </p:spTree>
    <p:extLst>
      <p:ext uri="{BB962C8B-B14F-4D97-AF65-F5344CB8AC3E}">
        <p14:creationId xmlns:p14="http://schemas.microsoft.com/office/powerpoint/2010/main" val="17911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medyanın sunduğu olanaklar sayesinde hikâye anlatımında yapay zekâ kullanımı da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gündeme gelmiştir. 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Benjamin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adlı bir yapay zekâ, binlerce senaryoyu analiz ederek yeni senaryolar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üretmiştir.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6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2248</TotalTime>
  <Words>1088</Words>
  <Application>Microsoft Office PowerPoint</Application>
  <PresentationFormat>Geniş ekran</PresentationFormat>
  <Paragraphs>66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240</cp:revision>
  <dcterms:created xsi:type="dcterms:W3CDTF">2025-02-10T12:53:37Z</dcterms:created>
  <dcterms:modified xsi:type="dcterms:W3CDTF">2025-04-08T12:37:34Z</dcterms:modified>
</cp:coreProperties>
</file>