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4294967295 Dikdörtgen"/>
          <p:cNvSpPr/>
          <p:nvPr/>
        </p:nvSpPr>
        <p:spPr>
          <a:xfrm>
            <a:off x="1584000" y="648000"/>
            <a:ext cx="6477480" cy="25966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4294967295 Dikdörtgen"/>
          <p:cNvSpPr/>
          <p:nvPr/>
        </p:nvSpPr>
        <p:spPr>
          <a:xfrm>
            <a:off x="4104000" y="4896000"/>
            <a:ext cx="4389840" cy="3441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13B416F3-4793-4733-A6D1-84FE0F1867C0}"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1 Yuvarlatılmış Dikdörtgen"/>
          <p:cNvSpPr/>
          <p:nvPr/>
        </p:nvSpPr>
        <p:spPr>
          <a:xfrm>
            <a:off x="25920" y="4628880"/>
            <a:ext cx="6117840" cy="1584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1520" bIns="11520" anchor="ctr">
            <a:noAutofit/>
          </a:bodyPr>
          <a:p>
            <a:pPr>
              <a:lnSpc>
                <a:spcPct val="100000"/>
              </a:lnSpc>
            </a:pPr>
            <a:endParaRPr b="0" lang="tr-TR" sz="1800" spc="-1" strike="noStrike">
              <a:solidFill>
                <a:srgbClr val="000000"/>
              </a:solidFill>
              <a:latin typeface="Arial"/>
              <a:ea typeface="DejaVu Sans"/>
            </a:endParaRPr>
          </a:p>
        </p:txBody>
      </p:sp>
      <p:sp>
        <p:nvSpPr>
          <p:cNvPr id="3" name="2 Yuvarlatılmış Dikdörtgen"/>
          <p:cNvSpPr/>
          <p:nvPr/>
        </p:nvSpPr>
        <p:spPr>
          <a:xfrm>
            <a:off x="3859200" y="5324400"/>
            <a:ext cx="6238080" cy="504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3600" bIns="3600" anchor="ctr">
            <a:noAutofit/>
          </a:bodyPr>
          <a:p>
            <a:pPr>
              <a:lnSpc>
                <a:spcPct val="100000"/>
              </a:lnSpc>
            </a:pPr>
            <a:endParaRPr b="0" lang="tr-TR" sz="1800" spc="-1" strike="noStrike">
              <a:solidFill>
                <a:srgbClr val="000000"/>
              </a:solidFill>
              <a:latin typeface="Arial"/>
              <a:ea typeface="DejaVu Sans"/>
            </a:endParaRPr>
          </a:p>
        </p:txBody>
      </p:sp>
      <p:sp>
        <p:nvSpPr>
          <p:cNvPr id="4" name="3 Serbest Form"/>
          <p:cNvSpPr/>
          <p:nvPr/>
        </p:nvSpPr>
        <p:spPr>
          <a:xfrm>
            <a:off x="4044960" y="4944960"/>
            <a:ext cx="5040" cy="485280"/>
          </a:xfrm>
          <a:custGeom>
            <a:avLst/>
            <a:gdLst>
              <a:gd name="textAreaLeft" fmla="*/ 1080 w 5040"/>
              <a:gd name="textAreaRight" fmla="*/ 6120 w 5040"/>
              <a:gd name="textAreaTop" fmla="*/ 1080 h 485280"/>
              <a:gd name="textAreaBottom" fmla="*/ 486360 h 48528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4294967295 Dikdörtgen"/>
          <p:cNvSpPr/>
          <p:nvPr/>
        </p:nvSpPr>
        <p:spPr>
          <a:xfrm>
            <a:off x="1584000" y="648000"/>
            <a:ext cx="6477480" cy="25966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4294967295 Dikdörtgen"/>
          <p:cNvSpPr/>
          <p:nvPr/>
        </p:nvSpPr>
        <p:spPr>
          <a:xfrm>
            <a:off x="4104000" y="4896000"/>
            <a:ext cx="4389840" cy="3441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10144870-BA6D-4CB9-B8A9-70E30E996434}"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1 Yuvarlatılmış Dikdörtgen"/>
          <p:cNvSpPr/>
          <p:nvPr/>
        </p:nvSpPr>
        <p:spPr>
          <a:xfrm>
            <a:off x="25920" y="4628880"/>
            <a:ext cx="6117840" cy="1584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1520" bIns="11520" anchor="ctr">
            <a:noAutofit/>
          </a:bodyPr>
          <a:p>
            <a:pPr>
              <a:lnSpc>
                <a:spcPct val="100000"/>
              </a:lnSpc>
            </a:pPr>
            <a:endParaRPr b="0" lang="tr-TR" sz="1800" spc="-1" strike="noStrike">
              <a:solidFill>
                <a:srgbClr val="000000"/>
              </a:solidFill>
              <a:latin typeface="Arial"/>
              <a:ea typeface="DejaVu Sans"/>
            </a:endParaRPr>
          </a:p>
        </p:txBody>
      </p:sp>
      <p:sp>
        <p:nvSpPr>
          <p:cNvPr id="46" name="2 Yuvarlatılmış Dikdörtgen"/>
          <p:cNvSpPr/>
          <p:nvPr/>
        </p:nvSpPr>
        <p:spPr>
          <a:xfrm>
            <a:off x="3859200" y="5324400"/>
            <a:ext cx="6238080" cy="504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3600" bIns="3600" anchor="ctr">
            <a:noAutofit/>
          </a:bodyPr>
          <a:p>
            <a:pPr>
              <a:lnSpc>
                <a:spcPct val="100000"/>
              </a:lnSpc>
            </a:pPr>
            <a:endParaRPr b="0" lang="tr-TR" sz="1800" spc="-1" strike="noStrike">
              <a:solidFill>
                <a:srgbClr val="000000"/>
              </a:solidFill>
              <a:latin typeface="Arial"/>
              <a:ea typeface="DejaVu Sans"/>
            </a:endParaRPr>
          </a:p>
        </p:txBody>
      </p:sp>
      <p:sp>
        <p:nvSpPr>
          <p:cNvPr id="47" name="3 Serbest Form"/>
          <p:cNvSpPr/>
          <p:nvPr/>
        </p:nvSpPr>
        <p:spPr>
          <a:xfrm>
            <a:off x="4044960" y="4944960"/>
            <a:ext cx="5040" cy="485280"/>
          </a:xfrm>
          <a:custGeom>
            <a:avLst/>
            <a:gdLst>
              <a:gd name="textAreaLeft" fmla="*/ 1080 w 5040"/>
              <a:gd name="textAreaRight" fmla="*/ 6120 w 5040"/>
              <a:gd name="textAreaTop" fmla="*/ 1080 h 485280"/>
              <a:gd name="textAreaBottom" fmla="*/ 486360 h 48528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78120"/>
            <a:ext cx="8997840" cy="656280"/>
          </a:xfrm>
          <a:prstGeom prst="rect">
            <a:avLst/>
          </a:prstGeom>
          <a:noFill/>
          <a:ln w="0">
            <a:noFill/>
          </a:ln>
        </p:spPr>
        <p:txBody>
          <a:bodyPr lIns="0" rIns="0" tIns="0" bIns="0" anchor="ctr">
            <a:noAutofit/>
          </a:bodyPr>
          <a:p>
            <a:pPr indent="0" algn="ctr">
              <a:lnSpc>
                <a:spcPct val="100000"/>
              </a:lnSpc>
              <a:buNone/>
              <a:tabLst>
                <a:tab algn="l" pos="0"/>
              </a:tabLst>
            </a:pPr>
            <a:r>
              <a:rPr b="0" lang="tr-TR" sz="4400" spc="-1" strike="noStrike">
                <a:solidFill>
                  <a:srgbClr val="ffffff"/>
                </a:solidFill>
                <a:latin typeface="Arial"/>
              </a:rPr>
              <a:t>Sponsorluk</a:t>
            </a:r>
            <a:endParaRPr b="0" lang="tr-TR" sz="4400" spc="-1" strike="noStrike">
              <a:solidFill>
                <a:srgbClr val="ffffff"/>
              </a:solidFill>
              <a:latin typeface="Arial"/>
            </a:endParaRPr>
          </a:p>
        </p:txBody>
      </p:sp>
      <p:sp>
        <p:nvSpPr>
          <p:cNvPr id="87" name="PlaceHolder 2"/>
          <p:cNvSpPr>
            <a:spLocks noGrp="1"/>
          </p:cNvSpPr>
          <p:nvPr>
            <p:ph/>
          </p:nvPr>
        </p:nvSpPr>
        <p:spPr>
          <a:xfrm>
            <a:off x="368280" y="863640"/>
            <a:ext cx="8976960" cy="44128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Sponsorluğun İşleyişi ile İlgili Temel Teoriler</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Klasik Teoriler</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Güncel Teoriler</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Yönetimi</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Planlaması</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Endüstrisinin </a:t>
            </a:r>
            <a:endParaRPr b="0" lang="tr-TR" sz="1700" spc="-1" strike="noStrike">
              <a:solidFill>
                <a:srgbClr val="ffffff"/>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Gelişimi</a:t>
            </a: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Şekil 3.2’ye</a:t>
            </a:r>
            <a:r>
              <a:rPr b="0" lang="tr-TR" sz="2400" spc="-1" strike="noStrike">
                <a:solidFill>
                  <a:srgbClr val="ffff00"/>
                </a:solidFill>
                <a:latin typeface="Arial"/>
              </a:rPr>
              <a:t> göre, </a:t>
            </a:r>
            <a:r>
              <a:rPr b="0" lang="tr-TR" sz="2400" spc="-1" strike="noStrike" u="sng">
                <a:solidFill>
                  <a:srgbClr val="ffff00"/>
                </a:solidFill>
                <a:uFillTx/>
                <a:latin typeface="Arial"/>
              </a:rPr>
              <a:t>sponsor olunan etkinlik veya organizasyona</a:t>
            </a:r>
            <a:r>
              <a:rPr b="0" lang="tr-TR" sz="2400" spc="-1" strike="noStrike">
                <a:solidFill>
                  <a:srgbClr val="ffff00"/>
                </a:solidFill>
                <a:latin typeface="Arial"/>
              </a:rPr>
              <a:t> yönelik </a:t>
            </a:r>
            <a:r>
              <a:rPr b="0" lang="tr-TR" sz="2400" spc="-1" strike="noStrike" u="sng">
                <a:solidFill>
                  <a:srgbClr val="ffff00"/>
                </a:solidFill>
                <a:uFillTx/>
                <a:latin typeface="Arial"/>
              </a:rPr>
              <a:t>tüketicinin olumlu bir tutumu söz konusu değil ise</a:t>
            </a:r>
            <a:r>
              <a:rPr b="0" lang="tr-TR" sz="2400" spc="-1" strike="noStrike">
                <a:solidFill>
                  <a:srgbClr val="ffff00"/>
                </a:solidFill>
                <a:latin typeface="Arial"/>
              </a:rPr>
              <a:t> böyle bir durumda </a:t>
            </a:r>
            <a:r>
              <a:rPr b="0" lang="tr-TR" sz="2400" spc="-1" strike="noStrike" u="sng">
                <a:solidFill>
                  <a:srgbClr val="ffff00"/>
                </a:solidFill>
                <a:uFillTx/>
                <a:latin typeface="Arial"/>
              </a:rPr>
              <a:t>denge teorisine göre</a:t>
            </a:r>
            <a:r>
              <a:rPr b="0" lang="tr-TR" sz="2400" spc="-1" strike="noStrike">
                <a:solidFill>
                  <a:srgbClr val="ffff00"/>
                </a:solidFill>
                <a:latin typeface="Arial"/>
              </a:rPr>
              <a:t> bireylerin inançlarında uyum istendiği için </a:t>
            </a:r>
            <a:r>
              <a:rPr b="0" lang="tr-TR" sz="2400" spc="-1" strike="noStrike" u="sng">
                <a:solidFill>
                  <a:srgbClr val="ffff00"/>
                </a:solidFill>
                <a:uFillTx/>
                <a:latin typeface="Arial"/>
              </a:rPr>
              <a:t>olumsuz duyguların gelişmesi</a:t>
            </a:r>
            <a:r>
              <a:rPr b="0" lang="tr-TR" sz="2400" spc="-1" strike="noStrike">
                <a:solidFill>
                  <a:srgbClr val="ffff00"/>
                </a:solidFill>
                <a:latin typeface="Arial"/>
              </a:rPr>
              <a:t> olasıdır. Örneğin, </a:t>
            </a:r>
            <a:r>
              <a:rPr b="0" lang="tr-TR" sz="2400" spc="-1" strike="noStrike" u="sng">
                <a:solidFill>
                  <a:srgbClr val="ffff00"/>
                </a:solidFill>
                <a:uFillTx/>
                <a:latin typeface="Arial"/>
              </a:rPr>
              <a:t>toplumun sahip olduğu değerlerle uyumlu olmayan</a:t>
            </a:r>
            <a:r>
              <a:rPr b="0" lang="tr-TR" sz="2400" spc="-1" strike="noStrike">
                <a:solidFill>
                  <a:srgbClr val="ffff00"/>
                </a:solidFill>
                <a:latin typeface="Arial"/>
              </a:rPr>
              <a:t> </a:t>
            </a:r>
            <a:r>
              <a:rPr b="0" lang="tr-TR" sz="2400" spc="-1" strike="noStrike" u="sng">
                <a:solidFill>
                  <a:srgbClr val="ffff00"/>
                </a:solidFill>
                <a:uFillTx/>
                <a:latin typeface="Arial"/>
              </a:rPr>
              <a:t>bir kültürel organizasyon</a:t>
            </a:r>
            <a:r>
              <a:rPr b="0" lang="tr-TR" sz="2400" spc="-1" strike="noStrike">
                <a:solidFill>
                  <a:srgbClr val="ffff00"/>
                </a:solidFill>
                <a:latin typeface="Arial"/>
              </a:rPr>
              <a:t> ticari çıkar beklentisiyle </a:t>
            </a:r>
            <a:r>
              <a:rPr b="0" lang="tr-TR" sz="2400" spc="-1" strike="noStrike" u="sng">
                <a:solidFill>
                  <a:srgbClr val="ffff00"/>
                </a:solidFill>
                <a:uFillTx/>
                <a:latin typeface="Arial"/>
              </a:rPr>
              <a:t>A firması tarafından desteklendiğinde hâliyle bir dengesizliğin oluşması muhtemeldir.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pic>
        <p:nvPicPr>
          <p:cNvPr id="103" name="" descr=""/>
          <p:cNvPicPr/>
          <p:nvPr/>
        </p:nvPicPr>
        <p:blipFill>
          <a:blip r:embed="rId1"/>
          <a:stretch/>
        </p:blipFill>
        <p:spPr>
          <a:xfrm>
            <a:off x="2209680" y="64080"/>
            <a:ext cx="6324480" cy="468792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d7"/>
                </a:solidFill>
                <a:latin typeface="Arial"/>
              </a:rPr>
              <a:t>    </a:t>
            </a:r>
            <a:r>
              <a:rPr b="0" lang="tr-TR" sz="2400" spc="-1" strike="noStrike">
                <a:solidFill>
                  <a:srgbClr val="ffffd7"/>
                </a:solidFill>
                <a:latin typeface="Arial"/>
              </a:rPr>
              <a:t>Şema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İlişkisel bellek teorisi içine yerleştirilen önemli bir kavram olan şema teorisi, </a:t>
            </a:r>
            <a:r>
              <a:rPr b="0" lang="tr-TR" sz="2400" spc="-1" strike="noStrike" u="sng">
                <a:solidFill>
                  <a:srgbClr val="ffff00"/>
                </a:solidFill>
                <a:uFillTx/>
                <a:latin typeface="Arial"/>
              </a:rPr>
              <a:t>sponsorluk araştırmacıları tarafından kullanılır.</a:t>
            </a:r>
            <a:r>
              <a:rPr b="0" lang="tr-TR" sz="2400" spc="-1" strike="noStrike">
                <a:solidFill>
                  <a:srgbClr val="ffff00"/>
                </a:solidFill>
                <a:latin typeface="Arial"/>
              </a:rPr>
              <a:t> </a:t>
            </a:r>
            <a:r>
              <a:rPr b="0" lang="tr-TR" sz="2400" spc="-1" strike="noStrike" u="sng">
                <a:solidFill>
                  <a:srgbClr val="ffff00"/>
                </a:solidFill>
                <a:uFillTx/>
                <a:latin typeface="Arial"/>
              </a:rPr>
              <a:t>Şemalar kuramı, temelde bilgi hakkında bir kuramdır. Şema kuramına göre, tüm bilgiler zihinde “şema” olarak adlandırılan birimlerde toplanır. Bu birimlere konan bilgiler, bilginin yanı sıra bu bilginin nasıl kullanılacağına dair bilgiler de içermektedirler. Şemalar tüm kavramlar hakkındaki bilgileri içerirler.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Bir şema, </a:t>
            </a:r>
            <a:r>
              <a:rPr b="0" lang="tr-TR" sz="2400" spc="-1" strike="noStrike" u="sng">
                <a:solidFill>
                  <a:srgbClr val="ffff00"/>
                </a:solidFill>
                <a:uFillTx/>
                <a:latin typeface="Arial"/>
              </a:rPr>
              <a:t>bir kavram, kişi veya olay hakkında bilgi tutabilir.</a:t>
            </a:r>
            <a:r>
              <a:rPr b="0" lang="tr-TR" sz="2400" spc="-1" strike="noStrike">
                <a:solidFill>
                  <a:srgbClr val="ffff00"/>
                </a:solidFill>
                <a:latin typeface="Arial"/>
              </a:rPr>
              <a:t> </a:t>
            </a:r>
            <a:r>
              <a:rPr b="0" lang="tr-TR" sz="2400" spc="-1" strike="noStrike" u="sng">
                <a:solidFill>
                  <a:srgbClr val="ffff00"/>
                </a:solidFill>
                <a:uFillTx/>
                <a:latin typeface="Arial"/>
              </a:rPr>
              <a:t>Kişi yeni bir bilgiye maruz kaldığında bu bilgiyi</a:t>
            </a:r>
            <a:r>
              <a:rPr b="0" lang="tr-TR" sz="2400" spc="-1" strike="noStrike">
                <a:solidFill>
                  <a:srgbClr val="ffff00"/>
                </a:solidFill>
                <a:latin typeface="Arial"/>
              </a:rPr>
              <a:t> önceki bilgiyle karşılaştırır.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Eğer sponsor ile faaliyet arasındaki ilişki uygun bulunursa</a:t>
            </a:r>
            <a:r>
              <a:rPr b="0" lang="tr-TR" sz="2400" spc="-1" strike="noStrike">
                <a:solidFill>
                  <a:srgbClr val="ffff00"/>
                </a:solidFill>
                <a:latin typeface="Arial"/>
              </a:rPr>
              <a:t> kişilerin sponsoru </a:t>
            </a:r>
            <a:r>
              <a:rPr b="0" lang="tr-TR" sz="2400" spc="-1" strike="noStrike" u="sng">
                <a:solidFill>
                  <a:srgbClr val="ffff00"/>
                </a:solidFill>
                <a:uFillTx/>
                <a:latin typeface="Arial"/>
              </a:rPr>
              <a:t>olumlu</a:t>
            </a:r>
            <a:r>
              <a:rPr b="0" lang="tr-TR" sz="2400" spc="-1" strike="noStrike">
                <a:solidFill>
                  <a:srgbClr val="ffff00"/>
                </a:solidFill>
                <a:latin typeface="Arial"/>
              </a:rPr>
              <a:t> gördüğü sonucuna ulaşılır. Fakat sponsorluk şeması </a:t>
            </a:r>
            <a:r>
              <a:rPr b="0" lang="tr-TR" sz="2400" spc="-1" strike="noStrike" u="sng">
                <a:solidFill>
                  <a:srgbClr val="ffff00"/>
                </a:solidFill>
                <a:uFillTx/>
                <a:latin typeface="Arial"/>
              </a:rPr>
              <a:t>eşleşmez</a:t>
            </a:r>
            <a:r>
              <a:rPr b="0" lang="tr-TR" sz="2400" spc="-1" strike="noStrike">
                <a:solidFill>
                  <a:srgbClr val="ffff00"/>
                </a:solidFill>
                <a:latin typeface="Arial"/>
              </a:rPr>
              <a:t> ise verilen cevap </a:t>
            </a:r>
            <a:r>
              <a:rPr b="0" lang="tr-TR" sz="2400" spc="-1" strike="noStrike" u="sng">
                <a:solidFill>
                  <a:srgbClr val="ffff00"/>
                </a:solidFill>
                <a:uFillTx/>
                <a:latin typeface="Arial"/>
              </a:rPr>
              <a:t>olumsuz</a:t>
            </a:r>
            <a:r>
              <a:rPr b="0" lang="tr-TR" sz="2400" spc="-1" strike="noStrike">
                <a:solidFill>
                  <a:srgbClr val="ffff00"/>
                </a:solidFill>
                <a:latin typeface="Arial"/>
              </a:rPr>
              <a:t> </a:t>
            </a:r>
            <a:r>
              <a:rPr b="0" lang="tr-TR" sz="2400" spc="-1" strike="noStrike" u="sng">
                <a:solidFill>
                  <a:srgbClr val="ffff00"/>
                </a:solidFill>
                <a:uFillTx/>
                <a:latin typeface="Arial"/>
              </a:rPr>
              <a:t>olacaktır</a:t>
            </a:r>
            <a:r>
              <a:rPr b="0" lang="tr-TR" sz="2400" spc="-1" strike="noStrike">
                <a:solidFill>
                  <a:srgbClr val="ffff00"/>
                </a:solidFill>
                <a:latin typeface="Arial"/>
              </a:rPr>
              <a: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d7"/>
                </a:solidFill>
                <a:latin typeface="Arial"/>
              </a:rPr>
              <a:t>   </a:t>
            </a:r>
            <a:r>
              <a:rPr b="0" lang="tr-TR" sz="2400" spc="-1" strike="noStrike">
                <a:solidFill>
                  <a:srgbClr val="ffffd7"/>
                </a:solidFill>
                <a:latin typeface="Arial"/>
              </a:rPr>
              <a:t>Etki hiyerarşisi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Etki hiyerarşisi teorisi, </a:t>
            </a:r>
            <a:r>
              <a:rPr b="0" lang="tr-TR" sz="2400" spc="-1" strike="noStrike" u="sng">
                <a:solidFill>
                  <a:srgbClr val="ffff00"/>
                </a:solidFill>
                <a:uFillTx/>
                <a:latin typeface="Arial"/>
              </a:rPr>
              <a:t>1961'de Robert J. Lavidge ve Gary A. Steiner</a:t>
            </a:r>
            <a:r>
              <a:rPr b="0" lang="tr-TR" sz="2400" spc="-1" strike="noStrike">
                <a:solidFill>
                  <a:srgbClr val="ffff00"/>
                </a:solidFill>
                <a:latin typeface="Arial"/>
              </a:rPr>
              <a:t> tarafından geliştirilmiştir. </a:t>
            </a:r>
            <a:r>
              <a:rPr b="0" lang="tr-TR" sz="2400" spc="-1" strike="noStrike" u="sng">
                <a:solidFill>
                  <a:srgbClr val="ffff00"/>
                </a:solidFill>
                <a:uFillTx/>
                <a:latin typeface="Arial"/>
              </a:rPr>
              <a:t>Bu pazarlama iletişimi modeli, bir ürün reklamının görülmesinden ürün satın almaya kadar olan süreçte altı adım olduğunu ileri sürer</a:t>
            </a:r>
            <a:r>
              <a:rPr b="0" lang="tr-TR" sz="2400" spc="-1" strike="noStrike">
                <a:solidFill>
                  <a:srgbClr val="ffff00"/>
                </a:solidFill>
                <a:latin typeface="Arial"/>
              </a:rPr>
              <a:t> (Şekil 3.3). </a:t>
            </a:r>
            <a:r>
              <a:rPr b="0" lang="tr-TR" sz="2400" spc="-1" strike="noStrike" u="sng">
                <a:solidFill>
                  <a:srgbClr val="ffff00"/>
                </a:solidFill>
                <a:uFillTx/>
                <a:latin typeface="Arial"/>
              </a:rPr>
              <a:t>Reklam verenin işi, müşteriye bu </a:t>
            </a:r>
            <a:r>
              <a:rPr b="0" lang="tr-TR" sz="3200" spc="-1" strike="noStrike" u="sng">
                <a:solidFill>
                  <a:srgbClr val="ffff00"/>
                </a:solidFill>
                <a:uFillTx/>
                <a:latin typeface="Arial"/>
              </a:rPr>
              <a:t>altı adımı</a:t>
            </a:r>
            <a:r>
              <a:rPr b="0" lang="tr-TR" sz="2400" spc="-1" strike="noStrike" u="sng">
                <a:solidFill>
                  <a:srgbClr val="ffff00"/>
                </a:solidFill>
                <a:uFillTx/>
                <a:latin typeface="Arial"/>
              </a:rPr>
              <a:t> benimsetmek ve ürünü satın almaya teşvik etmektir.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pic>
        <p:nvPicPr>
          <p:cNvPr id="109" name="" descr=""/>
          <p:cNvPicPr/>
          <p:nvPr/>
        </p:nvPicPr>
        <p:blipFill>
          <a:blip r:embed="rId1"/>
          <a:stretch/>
        </p:blipFill>
        <p:spPr>
          <a:xfrm>
            <a:off x="3251880" y="0"/>
            <a:ext cx="3463560" cy="4894920"/>
          </a:xfrm>
          <a:prstGeom prst="rect">
            <a:avLst/>
          </a:prstGeom>
          <a:ln w="0">
            <a:noFill/>
          </a:ln>
        </p:spPr>
      </p:pic>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d7"/>
                </a:solidFill>
                <a:latin typeface="Arial"/>
              </a:rPr>
              <a:t>Farkında olma:</a:t>
            </a:r>
            <a:r>
              <a:rPr b="0" lang="tr-TR" sz="2400" spc="-1" strike="noStrike">
                <a:solidFill>
                  <a:srgbClr val="ffff00"/>
                </a:solidFill>
                <a:latin typeface="Arial"/>
              </a:rPr>
              <a:t> </a:t>
            </a:r>
            <a:r>
              <a:rPr b="0" lang="tr-TR" sz="2400" spc="-1" strike="noStrike" u="sng">
                <a:solidFill>
                  <a:srgbClr val="ffff00"/>
                </a:solidFill>
                <a:uFillTx/>
                <a:latin typeface="Arial"/>
              </a:rPr>
              <a:t>Müşteri, reklam yoluyla üründen haberdar olur.</a:t>
            </a:r>
            <a:r>
              <a:rPr b="0" lang="tr-TR" sz="2400" spc="-1" strike="noStrike">
                <a:solidFill>
                  <a:srgbClr val="ffff00"/>
                </a:solidFill>
                <a:latin typeface="Arial"/>
              </a:rPr>
              <a:t> Bu zor bir adımdır, </a:t>
            </a:r>
            <a:r>
              <a:rPr b="0" lang="tr-TR" sz="2400" spc="-1" strike="noStrike" u="sng">
                <a:solidFill>
                  <a:srgbClr val="ffff00"/>
                </a:solidFill>
                <a:uFillTx/>
                <a:latin typeface="Arial"/>
              </a:rPr>
              <a:t>reklamı gördükten sonra müşterinin ürün markasından haberdar olacağının garantisi yoktur.</a:t>
            </a:r>
            <a:r>
              <a:rPr b="0" lang="tr-TR" sz="2400" spc="-1" strike="noStrike">
                <a:solidFill>
                  <a:srgbClr val="ffff00"/>
                </a:solidFill>
                <a:latin typeface="Arial"/>
              </a:rPr>
              <a:t> </a:t>
            </a:r>
            <a:r>
              <a:rPr b="0" lang="tr-TR" sz="2400" spc="-1" strike="noStrike" u="sng">
                <a:solidFill>
                  <a:srgbClr val="ffff00"/>
                </a:solidFill>
                <a:uFillTx/>
                <a:latin typeface="Arial"/>
              </a:rPr>
              <a:t>Müşteriler</a:t>
            </a:r>
            <a:r>
              <a:rPr b="0" lang="tr-TR" sz="2400" spc="-1" strike="noStrike">
                <a:solidFill>
                  <a:srgbClr val="ffff00"/>
                </a:solidFill>
                <a:latin typeface="Arial"/>
              </a:rPr>
              <a:t> her gün birçok reklam görür ancak </a:t>
            </a:r>
            <a:r>
              <a:rPr b="0" lang="tr-TR" sz="2400" spc="-1" strike="noStrike" u="sng">
                <a:solidFill>
                  <a:srgbClr val="ffff00"/>
                </a:solidFill>
                <a:uFillTx/>
                <a:latin typeface="Arial"/>
              </a:rPr>
              <a:t>yalnızca küçük bir ürünün markasını hatırlayabilirler.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d7"/>
                </a:solidFill>
                <a:latin typeface="Arial"/>
              </a:rPr>
              <a:t>Bilgilenme</a:t>
            </a:r>
            <a:r>
              <a:rPr b="0" lang="tr-TR" sz="2400" spc="-1" strike="noStrike">
                <a:solidFill>
                  <a:srgbClr val="ffff00"/>
                </a:solidFill>
                <a:latin typeface="Arial"/>
              </a:rPr>
              <a:t>: </a:t>
            </a:r>
            <a:r>
              <a:rPr b="0" lang="tr-TR" sz="2400" spc="-1" strike="noStrike" u="sng">
                <a:solidFill>
                  <a:srgbClr val="ffff00"/>
                </a:solidFill>
                <a:uFillTx/>
                <a:latin typeface="Arial"/>
              </a:rPr>
              <a:t>Müşteri</a:t>
            </a:r>
            <a:r>
              <a:rPr b="0" lang="tr-TR" sz="2400" spc="-1" strike="noStrike">
                <a:solidFill>
                  <a:srgbClr val="ffff00"/>
                </a:solidFill>
                <a:latin typeface="Arial"/>
              </a:rPr>
              <a:t>, örneğin </a:t>
            </a:r>
            <a:r>
              <a:rPr b="0" lang="tr-TR" sz="2400" spc="-1" strike="noStrike" u="sng">
                <a:solidFill>
                  <a:srgbClr val="ffff00"/>
                </a:solidFill>
                <a:uFillTx/>
                <a:latin typeface="Arial"/>
              </a:rPr>
              <a:t>internet, perakende danışmanları ve ürün ambalajı yoluyla</a:t>
            </a:r>
            <a:r>
              <a:rPr b="0" lang="tr-TR" sz="2400" spc="-1" strike="noStrike">
                <a:solidFill>
                  <a:srgbClr val="ffff00"/>
                </a:solidFill>
                <a:latin typeface="Arial"/>
              </a:rPr>
              <a:t> ürün hakkında </a:t>
            </a:r>
            <a:r>
              <a:rPr b="0" lang="tr-TR" sz="2400" spc="-1" strike="noStrike" u="sng">
                <a:solidFill>
                  <a:srgbClr val="ffff00"/>
                </a:solidFill>
                <a:uFillTx/>
                <a:latin typeface="Arial"/>
              </a:rPr>
              <a:t>bilgi edinmeye başlar.</a:t>
            </a:r>
            <a:r>
              <a:rPr b="0" lang="tr-TR" sz="2400" spc="-1" strike="noStrike">
                <a:solidFill>
                  <a:srgbClr val="ffff00"/>
                </a:solidFill>
                <a:latin typeface="Arial"/>
              </a:rPr>
              <a:t> </a:t>
            </a:r>
            <a:r>
              <a:rPr b="0" lang="tr-TR" sz="2400" spc="-1" strike="noStrike" u="sng">
                <a:solidFill>
                  <a:srgbClr val="ffff00"/>
                </a:solidFill>
                <a:uFillTx/>
                <a:latin typeface="Arial"/>
              </a:rPr>
              <a:t>Tüketiciler istedikleri bilgiyi alamazlarsa rakip markalara hızlı bir şekilde geçecektir.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e994"/>
                </a:solidFill>
                <a:latin typeface="Arial"/>
              </a:rPr>
              <a:t>Beğenme</a:t>
            </a:r>
            <a:r>
              <a:rPr b="0" lang="tr-TR" sz="2400" spc="-1" strike="noStrike">
                <a:solidFill>
                  <a:srgbClr val="ffff00"/>
                </a:solidFill>
                <a:latin typeface="Arial"/>
              </a:rPr>
              <a:t>: </a:t>
            </a:r>
            <a:r>
              <a:rPr b="0" lang="tr-TR" sz="2400" spc="-1" strike="noStrike" u="sng">
                <a:solidFill>
                  <a:srgbClr val="ffff00"/>
                </a:solidFill>
                <a:uFillTx/>
                <a:latin typeface="Arial"/>
              </a:rPr>
              <a:t>Bu adım, müşterinin ürününüzü beğenmesini sağlamakla ilgilidir.</a:t>
            </a:r>
            <a:r>
              <a:rPr b="0" lang="tr-TR" sz="2400" spc="-1" strike="noStrike">
                <a:solidFill>
                  <a:srgbClr val="ffff00"/>
                </a:solidFill>
                <a:latin typeface="Arial"/>
              </a:rPr>
              <a:t> </a:t>
            </a:r>
            <a:r>
              <a:rPr b="0" lang="tr-TR" sz="2400" spc="-1" strike="noStrike" u="sng">
                <a:solidFill>
                  <a:srgbClr val="ffff00"/>
                </a:solidFill>
                <a:uFillTx/>
                <a:latin typeface="Arial"/>
              </a:rPr>
              <a:t>Bir reklam veren olarak müşteriyi ürününüzü beğenmeye teşvik etmek için </a:t>
            </a:r>
            <a:r>
              <a:rPr b="0" lang="tr-TR" sz="3200" spc="-1" strike="noStrike" u="sng">
                <a:solidFill>
                  <a:srgbClr val="ffff00"/>
                </a:solidFill>
                <a:uFillTx/>
                <a:latin typeface="Arial"/>
              </a:rPr>
              <a:t>hangi özellikleri teşvik edebileceğinizin planlamasını</a:t>
            </a:r>
            <a:r>
              <a:rPr b="0" lang="tr-TR" sz="2400" spc="-1" strike="noStrike" u="sng">
                <a:solidFill>
                  <a:srgbClr val="ffff00"/>
                </a:solidFill>
                <a:uFillTx/>
                <a:latin typeface="Arial"/>
              </a:rPr>
              <a:t> iyi bir şekilde gerçekleştirmeniz gerekmektedir.</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Ambalaj, materyal, boyut, renk, yazılım gibi.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endParaRPr b="0" lang="tr-TR" sz="2000" spc="-1" strike="noStrike">
              <a:solidFill>
                <a:srgbClr val="ffffff"/>
              </a:solidFill>
              <a:latin typeface="Arial"/>
            </a:endParaRPr>
          </a:p>
          <a:p>
            <a:pPr indent="0" algn="just">
              <a:lnSpc>
                <a:spcPct val="100000"/>
              </a:lnSpc>
              <a:spcBef>
                <a:spcPts val="1417"/>
              </a:spcBef>
              <a:buNone/>
              <a:tabLst>
                <a:tab algn="l" pos="0"/>
              </a:tabLst>
            </a:pPr>
            <a:r>
              <a:rPr b="1" lang="tr-TR" sz="2400" spc="-1" strike="noStrike">
                <a:solidFill>
                  <a:srgbClr val="ffffff"/>
                </a:solidFill>
                <a:latin typeface="Arial"/>
              </a:rPr>
              <a:t>   </a:t>
            </a:r>
            <a:endParaRPr b="0" lang="tr-TR" sz="2400" spc="-1" strike="noStrike">
              <a:solidFill>
                <a:srgbClr val="ffffff"/>
              </a:solidFill>
              <a:latin typeface="Arial"/>
            </a:endParaRPr>
          </a:p>
        </p:txBody>
      </p:sp>
      <p:pic>
        <p:nvPicPr>
          <p:cNvPr id="89" name="" descr=""/>
          <p:cNvPicPr/>
          <p:nvPr/>
        </p:nvPicPr>
        <p:blipFill>
          <a:blip r:embed="rId1"/>
          <a:stretch/>
        </p:blipFill>
        <p:spPr>
          <a:xfrm>
            <a:off x="1628640" y="0"/>
            <a:ext cx="6809400" cy="5637600"/>
          </a:xfrm>
          <a:prstGeom prst="rect">
            <a:avLst/>
          </a:prstGeom>
          <a:ln w="0">
            <a:noFill/>
          </a:ln>
        </p:spPr>
      </p:pic>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e994"/>
                </a:solidFill>
                <a:latin typeface="Arial"/>
              </a:rPr>
              <a:t>Tercih etme:</a:t>
            </a:r>
            <a:r>
              <a:rPr b="0" lang="tr-TR" sz="2400" spc="-1" strike="noStrike">
                <a:solidFill>
                  <a:srgbClr val="ffff00"/>
                </a:solidFill>
                <a:latin typeface="Arial"/>
              </a:rPr>
              <a:t> </a:t>
            </a:r>
            <a:r>
              <a:rPr b="0" lang="tr-TR" sz="2400" spc="-1" strike="noStrike" u="sng">
                <a:solidFill>
                  <a:srgbClr val="ffff00"/>
                </a:solidFill>
                <a:uFillTx/>
                <a:latin typeface="Arial"/>
              </a:rPr>
              <a:t>Tüketiciler birden fazla ürün markasını beğenebilir ve bunlardan herhangi birini satın alabilir.</a:t>
            </a:r>
            <a:r>
              <a:rPr b="0" lang="tr-TR" sz="2400" spc="-1" strike="noStrike">
                <a:solidFill>
                  <a:srgbClr val="ffff00"/>
                </a:solidFill>
                <a:latin typeface="Arial"/>
              </a:rPr>
              <a:t> Bu aşamada </a:t>
            </a:r>
            <a:r>
              <a:rPr b="0" lang="tr-TR" sz="2400" spc="-1" strike="noStrike" u="sng">
                <a:solidFill>
                  <a:srgbClr val="ffff00"/>
                </a:solidFill>
                <a:uFillTx/>
                <a:latin typeface="Arial"/>
              </a:rPr>
              <a:t>reklam verenler, tüketicinin rakip ürünlerden ayrılmasını ve kendi ürünlerine odaklanmasını isteyeceklerdir.</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e994"/>
                </a:solidFill>
                <a:latin typeface="Arial"/>
              </a:rPr>
              <a:t>İnanç:</a:t>
            </a:r>
            <a:r>
              <a:rPr b="0" lang="tr-TR" sz="2400" spc="-1" strike="noStrike">
                <a:solidFill>
                  <a:srgbClr val="ffff00"/>
                </a:solidFill>
                <a:latin typeface="Arial"/>
              </a:rPr>
              <a:t> Bu aşama, </a:t>
            </a:r>
            <a:r>
              <a:rPr b="0" lang="tr-TR" sz="2400" spc="-1" strike="noStrike" u="sng">
                <a:solidFill>
                  <a:srgbClr val="ffff00"/>
                </a:solidFill>
                <a:uFillTx/>
                <a:latin typeface="Arial"/>
              </a:rPr>
              <a:t>müşterinin ürünü satın alma arzusunu yaratmakla ilgilidir.</a:t>
            </a:r>
            <a:r>
              <a:rPr b="0" lang="tr-TR" sz="2400" spc="-1" strike="noStrike">
                <a:solidFill>
                  <a:srgbClr val="ffff00"/>
                </a:solidFill>
                <a:latin typeface="Arial"/>
              </a:rPr>
              <a:t> Reklam verenler, </a:t>
            </a:r>
            <a:r>
              <a:rPr b="0" lang="tr-TR" sz="2400" spc="-1" strike="noStrike" u="sng">
                <a:solidFill>
                  <a:srgbClr val="ffff00"/>
                </a:solidFill>
                <a:uFillTx/>
                <a:latin typeface="Arial"/>
              </a:rPr>
              <a:t>tüketicilerin ürünü test etmesini veya örnek ürünü kullanmasını sağlayarak inanmalarını</a:t>
            </a:r>
            <a:r>
              <a:rPr b="0" lang="tr-TR" sz="2400" spc="-1" strike="noStrike">
                <a:solidFill>
                  <a:srgbClr val="ffff00"/>
                </a:solidFill>
                <a:latin typeface="Arial"/>
              </a:rPr>
              <a:t> teşvik edebilir. Örneğin, </a:t>
            </a:r>
            <a:r>
              <a:rPr b="0" lang="tr-TR" sz="2400" spc="-1" strike="noStrike" u="sng">
                <a:solidFill>
                  <a:srgbClr val="ffff00"/>
                </a:solidFill>
                <a:uFillTx/>
                <a:latin typeface="Arial"/>
              </a:rPr>
              <a:t>tüketiciler bir test sürüşü ile araba almaya veya ücretsiz bir gıda ürünü örneğini kullanmaya davet edilir.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e994"/>
                </a:solidFill>
                <a:latin typeface="Arial"/>
              </a:rPr>
              <a:t>Satın alma:</a:t>
            </a:r>
            <a:r>
              <a:rPr b="0" lang="tr-TR" sz="2400" spc="-1" strike="noStrike">
                <a:solidFill>
                  <a:srgbClr val="ffff00"/>
                </a:solidFill>
                <a:latin typeface="Arial"/>
              </a:rPr>
              <a:t> Yukarıdaki aşamaları takip eden</a:t>
            </a:r>
            <a:r>
              <a:rPr b="0" lang="tr-TR" sz="2400" spc="-1" strike="noStrike" u="sng">
                <a:solidFill>
                  <a:srgbClr val="ffff00"/>
                </a:solidFill>
                <a:uFillTx/>
                <a:latin typeface="Arial"/>
              </a:rPr>
              <a:t> reklam veren, müşterinin ürünlerini satın almasını ister.</a:t>
            </a:r>
            <a:r>
              <a:rPr b="0" lang="tr-TR" sz="2400" spc="-1" strike="noStrike">
                <a:solidFill>
                  <a:srgbClr val="ffff00"/>
                </a:solidFill>
                <a:latin typeface="Arial"/>
              </a:rPr>
              <a:t> </a:t>
            </a:r>
            <a:r>
              <a:rPr b="0" lang="tr-TR" sz="2400" spc="-1" strike="noStrike" u="sng">
                <a:solidFill>
                  <a:srgbClr val="ffff00"/>
                </a:solidFill>
                <a:uFillTx/>
                <a:latin typeface="Arial"/>
              </a:rPr>
              <a:t>Bu aşamanın basit ve kolay olması gerekir, aksi takdirde müşteri zorlaşan satın alma şartlarından dolayı vazgeçebilir.</a:t>
            </a:r>
            <a:r>
              <a:rPr b="0" lang="tr-TR" sz="2400" spc="-1" strike="noStrike">
                <a:solidFill>
                  <a:srgbClr val="ffff00"/>
                </a:solidFill>
                <a:latin typeface="Arial"/>
              </a:rPr>
              <a:t> Örneğin, </a:t>
            </a:r>
            <a:r>
              <a:rPr b="0" lang="tr-TR" sz="2400" spc="-1" strike="noStrike" u="sng">
                <a:solidFill>
                  <a:srgbClr val="ffff00"/>
                </a:solidFill>
                <a:uFillTx/>
                <a:latin typeface="Arial"/>
              </a:rPr>
              <a:t>çeşitli ödeme seçenekleri satın almayı teşvik ederken</a:t>
            </a:r>
            <a:r>
              <a:rPr b="0" lang="tr-TR" sz="2400" spc="-1" strike="noStrike">
                <a:solidFill>
                  <a:srgbClr val="ffff00"/>
                </a:solidFill>
                <a:latin typeface="Arial"/>
              </a:rPr>
              <a:t> </a:t>
            </a:r>
            <a:r>
              <a:rPr b="0" lang="tr-TR" sz="2400" spc="-1" strike="noStrike" u="sng">
                <a:solidFill>
                  <a:srgbClr val="ffff00"/>
                </a:solidFill>
                <a:uFillTx/>
                <a:latin typeface="Arial"/>
              </a:rPr>
              <a:t>karmaşık ve yavaş bir web sitesi satın almayı teşvik etmeyebilir.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Diğer yazarlardan </a:t>
            </a:r>
            <a:r>
              <a:rPr b="0" lang="tr-TR" sz="2400" spc="-1" strike="noStrike" u="sng">
                <a:solidFill>
                  <a:srgbClr val="ffff00"/>
                </a:solidFill>
                <a:uFillTx/>
                <a:latin typeface="Arial"/>
              </a:rPr>
              <a:t>Lavidge ve Steiner</a:t>
            </a:r>
            <a:r>
              <a:rPr b="0" lang="tr-TR" sz="2400" spc="-1" strike="noStrike">
                <a:solidFill>
                  <a:srgbClr val="ffff00"/>
                </a:solidFill>
                <a:latin typeface="Arial"/>
              </a:rPr>
              <a:t>, </a:t>
            </a:r>
            <a:r>
              <a:rPr b="0" lang="tr-TR" sz="2400" spc="-1" strike="noStrike" u="sng">
                <a:solidFill>
                  <a:srgbClr val="ffff00"/>
                </a:solidFill>
                <a:uFillTx/>
                <a:latin typeface="Arial"/>
              </a:rPr>
              <a:t>altı adımda oluşacak tüketici davranışının üç aşamaya ayrılabileceğini önermiştir.</a:t>
            </a:r>
            <a:r>
              <a:rPr b="0" lang="tr-TR" sz="2400" spc="-1" strike="noStrike">
                <a:solidFill>
                  <a:srgbClr val="ffff00"/>
                </a:solidFill>
                <a:latin typeface="Arial"/>
              </a:rPr>
              <a:t> </a:t>
            </a:r>
            <a:r>
              <a:rPr b="0" lang="tr-TR" sz="2400" spc="-1" strike="noStrike" u="sng">
                <a:solidFill>
                  <a:srgbClr val="ffff00"/>
                </a:solidFill>
                <a:uFillTx/>
                <a:latin typeface="Arial"/>
              </a:rPr>
              <a:t>Bunlar; bilişsel, duyuşsal ve konvansiyoneldir.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e994"/>
                </a:solidFill>
                <a:uFillTx/>
                <a:latin typeface="Arial"/>
              </a:rPr>
              <a:t>Bilişsel (düşünme):</a:t>
            </a:r>
            <a:r>
              <a:rPr b="0" lang="tr-TR" sz="2400" spc="-1" strike="noStrike">
                <a:solidFill>
                  <a:srgbClr val="ffff00"/>
                </a:solidFill>
                <a:latin typeface="Arial"/>
              </a:rPr>
              <a:t> Tüketicinin ürünün farkına varması ve ürünle ilgili </a:t>
            </a:r>
            <a:r>
              <a:rPr b="0" lang="tr-TR" sz="2800" spc="-1" strike="noStrike">
                <a:solidFill>
                  <a:srgbClr val="ffff00"/>
                </a:solidFill>
                <a:latin typeface="Arial"/>
              </a:rPr>
              <a:t>bilgiyi</a:t>
            </a:r>
            <a:r>
              <a:rPr b="0" lang="tr-TR" sz="2400" spc="-1" strike="noStrike">
                <a:solidFill>
                  <a:srgbClr val="ffff00"/>
                </a:solidFill>
                <a:latin typeface="Arial"/>
              </a:rPr>
              <a:t> toplaması,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e994"/>
                </a:solidFill>
                <a:uFillTx/>
                <a:latin typeface="Arial"/>
              </a:rPr>
              <a:t>Duyuşsal (duygu):</a:t>
            </a:r>
            <a:r>
              <a:rPr b="0" lang="tr-TR" sz="2400" spc="-1" strike="noStrike">
                <a:solidFill>
                  <a:srgbClr val="ffff00"/>
                </a:solidFill>
                <a:latin typeface="Arial"/>
              </a:rPr>
              <a:t> Tüketicinin ürünü </a:t>
            </a:r>
            <a:r>
              <a:rPr b="0" lang="tr-TR" sz="2800" spc="-1" strike="noStrike">
                <a:solidFill>
                  <a:srgbClr val="ffff00"/>
                </a:solidFill>
                <a:latin typeface="Arial"/>
              </a:rPr>
              <a:t>sevmesi</a:t>
            </a:r>
            <a:r>
              <a:rPr b="0" lang="tr-TR" sz="2400" spc="-1" strike="noStrike">
                <a:solidFill>
                  <a:srgbClr val="ffff00"/>
                </a:solidFill>
                <a:latin typeface="Arial"/>
              </a:rPr>
              <a:t> ve tercih etmesi,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e994"/>
                </a:solidFill>
                <a:uFillTx/>
                <a:latin typeface="Arial"/>
              </a:rPr>
              <a:t>Konvansiyonel (davranış):</a:t>
            </a:r>
            <a:r>
              <a:rPr b="0" lang="tr-TR" sz="2400" spc="-1" strike="noStrike">
                <a:solidFill>
                  <a:srgbClr val="ffff00"/>
                </a:solidFill>
                <a:latin typeface="Arial"/>
              </a:rPr>
              <a:t> Tüketicinin ürünü </a:t>
            </a:r>
            <a:r>
              <a:rPr b="0" lang="tr-TR" sz="2800" spc="-1" strike="noStrike">
                <a:solidFill>
                  <a:srgbClr val="ffff00"/>
                </a:solidFill>
                <a:latin typeface="Arial"/>
              </a:rPr>
              <a:t>satın alması.</a:t>
            </a:r>
            <a:endParaRPr b="0" lang="tr-TR" sz="28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e994"/>
                </a:solidFill>
                <a:latin typeface="Arial"/>
              </a:rPr>
              <a:t>       </a:t>
            </a:r>
            <a:r>
              <a:rPr b="0" lang="tr-TR" sz="2400" spc="-1" strike="noStrike">
                <a:solidFill>
                  <a:srgbClr val="ffe994"/>
                </a:solidFill>
                <a:latin typeface="Arial"/>
              </a:rPr>
              <a:t>İkna etkisi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Bir iletişim uygulaması olarak </a:t>
            </a:r>
            <a:r>
              <a:rPr b="0" lang="tr-TR" sz="2400" spc="-1" strike="noStrike" u="sng">
                <a:solidFill>
                  <a:srgbClr val="ffff00"/>
                </a:solidFill>
                <a:uFillTx/>
                <a:latin typeface="Arial"/>
              </a:rPr>
              <a:t>sponsorluk pazarlaması, başlangıçta bilginin bilişsel işlemesine dayanan ikna teorileri kullanılarak incelenmiştir.</a:t>
            </a:r>
            <a:r>
              <a:rPr b="0" lang="tr-TR" sz="2400" spc="-1" strike="noStrike">
                <a:solidFill>
                  <a:srgbClr val="ffff00"/>
                </a:solidFill>
                <a:latin typeface="Arial"/>
              </a:rPr>
              <a:t> </a:t>
            </a:r>
            <a:r>
              <a:rPr b="0" lang="tr-TR" sz="2400" spc="-1" strike="noStrike" u="sng">
                <a:solidFill>
                  <a:srgbClr val="ffff00"/>
                </a:solidFill>
                <a:uFillTx/>
                <a:latin typeface="Arial"/>
              </a:rPr>
              <a:t>Tüketici, sponsorluk bilgilerine maruz kaldıkça sürekli büyüyen bir bilgi programında markaya ilişkin bilgileri de yığılarak artacaktır.</a:t>
            </a:r>
            <a:r>
              <a:rPr b="0" lang="tr-TR" sz="2400" spc="-1" strike="noStrike">
                <a:solidFill>
                  <a:srgbClr val="ffff00"/>
                </a:solidFill>
                <a:latin typeface="Arial"/>
              </a:rPr>
              <a:t> Bu süreç </a:t>
            </a:r>
            <a:r>
              <a:rPr b="0" lang="tr-TR" sz="2400" spc="-1" strike="noStrike" u="sng">
                <a:solidFill>
                  <a:srgbClr val="ffff00"/>
                </a:solidFill>
                <a:uFillTx/>
                <a:latin typeface="Arial"/>
              </a:rPr>
              <a:t>tüketicinin ikna edilmesini sağlayacaktır.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e994"/>
                </a:solidFill>
                <a:latin typeface="Arial"/>
              </a:rPr>
              <a:t>      </a:t>
            </a:r>
            <a:r>
              <a:rPr b="0" lang="tr-TR" sz="2400" spc="-1" strike="noStrike">
                <a:solidFill>
                  <a:srgbClr val="ffe994"/>
                </a:solidFill>
                <a:latin typeface="Arial"/>
              </a:rPr>
              <a:t>Güncel Teoriler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Sponsorluk</a:t>
            </a:r>
            <a:r>
              <a:rPr b="0" lang="tr-TR" sz="2400" spc="-1" strike="noStrike">
                <a:solidFill>
                  <a:srgbClr val="ffff00"/>
                </a:solidFill>
                <a:latin typeface="Arial"/>
              </a:rPr>
              <a:t>, doğrudan ikna etme niyetiyle görülen reklamlardan farklı olarak, </a:t>
            </a:r>
            <a:r>
              <a:rPr b="0" lang="tr-TR" sz="2400" spc="-1" strike="noStrike" u="sng">
                <a:solidFill>
                  <a:srgbClr val="ffff00"/>
                </a:solidFill>
                <a:uFillTx/>
                <a:latin typeface="Arial"/>
              </a:rPr>
              <a:t>ikna etmeye yönelik dolaylı / gizli bir girişimdir.</a:t>
            </a:r>
            <a:r>
              <a:rPr b="0" lang="tr-TR" sz="2400" spc="-1" strike="noStrike">
                <a:solidFill>
                  <a:srgbClr val="ffff00"/>
                </a:solidFill>
                <a:latin typeface="Arial"/>
              </a:rPr>
              <a:t> </a:t>
            </a:r>
            <a:r>
              <a:rPr b="0" lang="tr-TR" sz="2400" spc="-1" strike="noStrike" u="sng">
                <a:solidFill>
                  <a:srgbClr val="ffff00"/>
                </a:solidFill>
                <a:uFillTx/>
                <a:latin typeface="Arial"/>
              </a:rPr>
              <a:t>Sponsorluktan elde edilen ve imaj ile birleştirilen bu faktör tüketicinin savunma mekanizmalarını düşürmektedir.</a:t>
            </a:r>
            <a:r>
              <a:rPr b="0" lang="tr-TR" sz="2400" spc="-1" strike="noStrike">
                <a:solidFill>
                  <a:srgbClr val="ffff00"/>
                </a:solidFill>
                <a:latin typeface="Arial"/>
              </a:rPr>
              <a:t> </a:t>
            </a:r>
            <a:r>
              <a:rPr b="0" lang="tr-TR" sz="2400" spc="-1" strike="noStrike" u="sng">
                <a:solidFill>
                  <a:srgbClr val="ffff00"/>
                </a:solidFill>
                <a:uFillTx/>
                <a:latin typeface="Arial"/>
              </a:rPr>
              <a:t>Oysa reklamları izlerken bireyin savunma mekanizmaları yüksek olmaktadır.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d7"/>
                </a:solidFill>
                <a:latin typeface="Arial"/>
              </a:rPr>
              <a:t>      </a:t>
            </a:r>
            <a:r>
              <a:rPr b="0" lang="tr-TR" sz="2400" spc="-1" strike="noStrike">
                <a:solidFill>
                  <a:srgbClr val="ffffd7"/>
                </a:solidFill>
                <a:latin typeface="Arial"/>
              </a:rPr>
              <a:t>Sosyal değişim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Bireyler günlük yaşam içerisinde bir dizi ekonomik ve sosyal değişime katılır.</a:t>
            </a:r>
            <a:r>
              <a:rPr b="0" lang="tr-TR" sz="2400" spc="-1" strike="noStrike">
                <a:solidFill>
                  <a:srgbClr val="ffff00"/>
                </a:solidFill>
                <a:latin typeface="Arial"/>
              </a:rPr>
              <a:t> Örneğin, </a:t>
            </a:r>
            <a:r>
              <a:rPr b="0" lang="tr-TR" sz="2400" spc="-1" strike="noStrike" u="sng">
                <a:solidFill>
                  <a:srgbClr val="ffff00"/>
                </a:solidFill>
                <a:uFillTx/>
                <a:latin typeface="Arial"/>
              </a:rPr>
              <a:t>işveren tarafından verilen iş, bir ödeme karşılığında işçiler tarafından üretilmektedir.</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Sosyal değişim teorisi tarafından tanımlanan unsur;</a:t>
            </a:r>
            <a:r>
              <a:rPr b="0" lang="tr-TR" sz="2400" spc="-1" strike="noStrike" u="sng">
                <a:solidFill>
                  <a:srgbClr val="ffff00"/>
                </a:solidFill>
                <a:uFillTx/>
                <a:latin typeface="Arial"/>
              </a:rPr>
              <a:t> temel bir inanç ve gönüllü karşılıklılıktır.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Sponsor, desteklenen ve tüketici bir sponsorluk uygulamasındaki üç unsur</a:t>
            </a:r>
            <a:r>
              <a:rPr b="0" lang="tr-TR" sz="2400" spc="-1" strike="noStrike">
                <a:solidFill>
                  <a:srgbClr val="ffff00"/>
                </a:solidFill>
                <a:latin typeface="Arial"/>
              </a:rPr>
              <a:t> olarak görülebilir. </a:t>
            </a:r>
            <a:r>
              <a:rPr b="0" lang="tr-TR" sz="2400" spc="-1" strike="noStrike" u="sng">
                <a:solidFill>
                  <a:srgbClr val="ffff00"/>
                </a:solidFill>
                <a:uFillTx/>
                <a:latin typeface="Arial"/>
              </a:rPr>
              <a:t>Tüketiciler, sponsoru favori bir takımın veya bir sporcunun (desteklenen) çok önemli yardım sağlayıcısı olarak algılayabilirler.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e994"/>
                </a:solidFill>
                <a:latin typeface="Arial"/>
              </a:rPr>
              <a:t>      </a:t>
            </a:r>
            <a:r>
              <a:rPr b="0" lang="tr-TR" sz="2400" spc="-1" strike="noStrike">
                <a:solidFill>
                  <a:srgbClr val="ffe994"/>
                </a:solidFill>
                <a:latin typeface="Arial"/>
              </a:rPr>
              <a:t>Sosyal kimlik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Sosyal kimlik teorisine göre </a:t>
            </a:r>
            <a:r>
              <a:rPr b="0" lang="tr-TR" sz="2400" spc="-1" strike="noStrike" u="sng">
                <a:solidFill>
                  <a:srgbClr val="ffff00"/>
                </a:solidFill>
                <a:uFillTx/>
                <a:latin typeface="Arial"/>
              </a:rPr>
              <a:t>insanlar</a:t>
            </a:r>
            <a:r>
              <a:rPr b="0" lang="tr-TR" sz="2400" spc="-1" strike="noStrike">
                <a:solidFill>
                  <a:srgbClr val="ffff00"/>
                </a:solidFill>
                <a:latin typeface="Arial"/>
              </a:rPr>
              <a:t>, </a:t>
            </a:r>
            <a:r>
              <a:rPr b="0" lang="tr-TR" sz="2400" spc="-1" strike="noStrike" u="sng">
                <a:solidFill>
                  <a:srgbClr val="ffff00"/>
                </a:solidFill>
                <a:uFillTx/>
                <a:latin typeface="Arial"/>
              </a:rPr>
              <a:t>kendilerini ve başkalarını çeşitli </a:t>
            </a:r>
            <a:r>
              <a:rPr b="0" lang="tr-TR" sz="2800" spc="-1" strike="noStrike" u="sng">
                <a:solidFill>
                  <a:srgbClr val="ffff00"/>
                </a:solidFill>
                <a:uFillTx/>
                <a:latin typeface="Arial"/>
              </a:rPr>
              <a:t>sosyal kategorilerde</a:t>
            </a:r>
            <a:r>
              <a:rPr b="0" lang="tr-TR" sz="2400" spc="-1" strike="noStrike" u="sng">
                <a:solidFill>
                  <a:srgbClr val="ffff00"/>
                </a:solidFill>
                <a:uFillTx/>
                <a:latin typeface="Arial"/>
              </a:rPr>
              <a:t> sınıflandırırlar.</a:t>
            </a:r>
            <a:r>
              <a:rPr b="0" lang="tr-TR" sz="2400" spc="-1" strike="noStrike">
                <a:solidFill>
                  <a:srgbClr val="ffff00"/>
                </a:solidFill>
                <a:latin typeface="Arial"/>
              </a:rPr>
              <a:t>  </a:t>
            </a:r>
            <a:r>
              <a:rPr b="0" lang="tr-TR" sz="2400" spc="-1" strike="noStrike" u="sng">
                <a:solidFill>
                  <a:srgbClr val="ffff00"/>
                </a:solidFill>
                <a:uFillTx/>
                <a:latin typeface="Arial"/>
              </a:rPr>
              <a:t>Bireyler yaş, cinsiyet gibi farklı sınıflandırma şemalarını kullanır.</a:t>
            </a:r>
            <a:r>
              <a:rPr b="0" lang="tr-TR" sz="2400" spc="-1" strike="noStrike">
                <a:solidFill>
                  <a:srgbClr val="ffff00"/>
                </a:solidFill>
                <a:latin typeface="Arial"/>
              </a:rPr>
              <a:t> </a:t>
            </a:r>
            <a:r>
              <a:rPr b="0" lang="tr-TR" sz="2400" spc="-1" strike="noStrike" u="sng">
                <a:solidFill>
                  <a:srgbClr val="ffff00"/>
                </a:solidFill>
                <a:uFillTx/>
                <a:latin typeface="Arial"/>
              </a:rPr>
              <a:t> Bireyin öz kavramı, kişisel ve sosyal kimliğine dayanır.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Kişisel kimlik,</a:t>
            </a:r>
            <a:r>
              <a:rPr b="0" lang="tr-TR" sz="2400" spc="-1" strike="noStrike">
                <a:solidFill>
                  <a:srgbClr val="ffff00"/>
                </a:solidFill>
                <a:latin typeface="Arial"/>
              </a:rPr>
              <a:t> bir bireyin </a:t>
            </a:r>
            <a:r>
              <a:rPr b="0" lang="tr-TR" sz="2400" spc="-1" strike="noStrike" u="sng">
                <a:solidFill>
                  <a:srgbClr val="ffff00"/>
                </a:solidFill>
                <a:uFillTx/>
                <a:latin typeface="Arial"/>
              </a:rPr>
              <a:t>fiziksel</a:t>
            </a:r>
            <a:r>
              <a:rPr b="0" lang="tr-TR" sz="2400" spc="-1" strike="noStrike">
                <a:solidFill>
                  <a:srgbClr val="ffff00"/>
                </a:solidFill>
                <a:latin typeface="Arial"/>
              </a:rPr>
              <a:t> özelliklerine, </a:t>
            </a:r>
            <a:r>
              <a:rPr b="0" lang="tr-TR" sz="2400" spc="-1" strike="noStrike" u="sng">
                <a:solidFill>
                  <a:srgbClr val="ffff00"/>
                </a:solidFill>
                <a:uFillTx/>
                <a:latin typeface="Arial"/>
              </a:rPr>
              <a:t>psikolojik</a:t>
            </a:r>
            <a:r>
              <a:rPr b="0" lang="tr-TR" sz="2400" spc="-1" strike="noStrike">
                <a:solidFill>
                  <a:srgbClr val="ffff00"/>
                </a:solidFill>
                <a:latin typeface="Arial"/>
              </a:rPr>
              <a:t> özelliklerine ilişkin </a:t>
            </a:r>
            <a:r>
              <a:rPr b="0" lang="tr-TR" sz="2400" spc="-1" strike="noStrike" u="sng">
                <a:solidFill>
                  <a:srgbClr val="ffff00"/>
                </a:solidFill>
                <a:uFillTx/>
                <a:latin typeface="Arial"/>
              </a:rPr>
              <a:t>niteliklere dayanırken</a:t>
            </a:r>
            <a:r>
              <a:rPr b="0" lang="tr-TR" sz="2400" spc="-1" strike="noStrike">
                <a:solidFill>
                  <a:srgbClr val="ffff00"/>
                </a:solidFill>
                <a:latin typeface="Arial"/>
              </a:rPr>
              <a:t> </a:t>
            </a:r>
            <a:r>
              <a:rPr b="0" lang="tr-TR" sz="2400" spc="-1" strike="noStrike" u="sng">
                <a:solidFill>
                  <a:srgbClr val="ffff00"/>
                </a:solidFill>
                <a:uFillTx/>
                <a:latin typeface="Arial"/>
              </a:rPr>
              <a:t>sosyal kimlik</a:t>
            </a:r>
            <a:r>
              <a:rPr b="0" lang="tr-TR" sz="2400" spc="-1" strike="noStrike">
                <a:solidFill>
                  <a:srgbClr val="ffff00"/>
                </a:solidFill>
                <a:latin typeface="Arial"/>
              </a:rPr>
              <a:t> ise bir bireyin </a:t>
            </a:r>
            <a:r>
              <a:rPr b="0" lang="tr-TR" sz="2400" spc="-1" strike="noStrike" u="sng">
                <a:solidFill>
                  <a:srgbClr val="ffff00"/>
                </a:solidFill>
                <a:uFillTx/>
                <a:latin typeface="Arial"/>
              </a:rPr>
              <a:t>bir gruba üyeliğine</a:t>
            </a:r>
            <a:r>
              <a:rPr b="0" lang="tr-TR" sz="2400" spc="-1" strike="noStrike">
                <a:solidFill>
                  <a:srgbClr val="ffff00"/>
                </a:solidFill>
                <a:latin typeface="Arial"/>
              </a:rPr>
              <a:t> dayanır. </a:t>
            </a:r>
            <a:r>
              <a:rPr b="0" lang="tr-TR" sz="2400" spc="-1" strike="noStrike" u="sng">
                <a:solidFill>
                  <a:srgbClr val="ffff00"/>
                </a:solidFill>
                <a:uFillTx/>
                <a:latin typeface="Arial"/>
              </a:rPr>
              <a:t>Bu grup üyeliği</a:t>
            </a:r>
            <a:r>
              <a:rPr b="0" lang="tr-TR" sz="2400" spc="-1" strike="noStrike">
                <a:solidFill>
                  <a:srgbClr val="ffff00"/>
                </a:solidFill>
                <a:latin typeface="Arial"/>
              </a:rPr>
              <a:t>, </a:t>
            </a:r>
            <a:r>
              <a:rPr b="0" lang="tr-TR" sz="2400" spc="-1" strike="noStrike" u="sng">
                <a:solidFill>
                  <a:srgbClr val="ffff00"/>
                </a:solidFill>
                <a:uFillTx/>
                <a:latin typeface="Arial"/>
              </a:rPr>
              <a:t>bireye</a:t>
            </a:r>
            <a:r>
              <a:rPr b="0" lang="tr-TR" sz="2400" spc="-1" strike="noStrike">
                <a:solidFill>
                  <a:srgbClr val="ffff00"/>
                </a:solidFill>
                <a:latin typeface="Arial"/>
              </a:rPr>
              <a:t> belli bir dereceye kadar </a:t>
            </a:r>
            <a:r>
              <a:rPr b="0" lang="tr-TR" sz="2400" spc="-1" strike="noStrike" u="sng">
                <a:solidFill>
                  <a:srgbClr val="ffff00"/>
                </a:solidFill>
                <a:uFillTx/>
                <a:latin typeface="Arial"/>
              </a:rPr>
              <a:t>duygusal değer ve önem kazandırır.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İŞLEYİŞİ İLE İLGİLİ TEMEL TEORİLER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Sponsorluk araştırmaları</a:t>
            </a:r>
            <a:r>
              <a:rPr b="0" lang="tr-TR" sz="2400" spc="-1" strike="noStrike">
                <a:solidFill>
                  <a:srgbClr val="ffff00"/>
                </a:solidFill>
                <a:latin typeface="Arial"/>
              </a:rPr>
              <a:t> konusu ile ilgilenen </a:t>
            </a:r>
            <a:r>
              <a:rPr b="0" lang="tr-TR" sz="2400" spc="-1" strike="noStrike" u="sng">
                <a:solidFill>
                  <a:srgbClr val="ffff00"/>
                </a:solidFill>
                <a:uFillTx/>
                <a:latin typeface="Arial"/>
              </a:rPr>
              <a:t>araştırmacılar</a:t>
            </a:r>
            <a:r>
              <a:rPr b="0" lang="tr-TR" sz="2400" spc="-1" strike="noStrike">
                <a:solidFill>
                  <a:srgbClr val="ffff00"/>
                </a:solidFill>
                <a:latin typeface="Arial"/>
              </a:rPr>
              <a:t> ya da akademisyenler için </a:t>
            </a:r>
            <a:r>
              <a:rPr b="0" lang="tr-TR" sz="2400" spc="-1" strike="noStrike" u="sng">
                <a:solidFill>
                  <a:srgbClr val="ffff00"/>
                </a:solidFill>
                <a:uFillTx/>
                <a:latin typeface="Arial"/>
              </a:rPr>
              <a:t>1980’li yılların başında</a:t>
            </a:r>
            <a:r>
              <a:rPr b="0" lang="tr-TR" sz="2400" spc="-1" strike="noStrike">
                <a:solidFill>
                  <a:srgbClr val="ffff00"/>
                </a:solidFill>
                <a:latin typeface="Arial"/>
              </a:rPr>
              <a:t> önemli bir araştırma konusu hâline gelmiştir. Çeşitli disiplinlerden </a:t>
            </a:r>
            <a:r>
              <a:rPr b="0" lang="tr-TR" sz="2400" spc="-1" strike="noStrike" u="sng">
                <a:solidFill>
                  <a:srgbClr val="ffff00"/>
                </a:solidFill>
                <a:uFillTx/>
                <a:latin typeface="Arial"/>
              </a:rPr>
              <a:t>akademisyenler</a:t>
            </a:r>
            <a:r>
              <a:rPr b="0" lang="tr-TR" sz="2400" spc="-1" strike="noStrike">
                <a:solidFill>
                  <a:srgbClr val="ffff00"/>
                </a:solidFill>
                <a:latin typeface="Arial"/>
              </a:rPr>
              <a:t> tarafından ilgilenilen bu alanda</a:t>
            </a:r>
            <a:r>
              <a:rPr b="0" lang="tr-TR" sz="2400" spc="-1" strike="noStrike" u="sng">
                <a:solidFill>
                  <a:srgbClr val="ffff00"/>
                </a:solidFill>
                <a:uFillTx/>
                <a:latin typeface="Arial"/>
              </a:rPr>
              <a:t> farklı teoriler</a:t>
            </a:r>
            <a:r>
              <a:rPr b="0" lang="tr-TR" sz="2400" spc="-1" strike="noStrike">
                <a:solidFill>
                  <a:srgbClr val="ffff00"/>
                </a:solidFill>
                <a:latin typeface="Arial"/>
              </a:rPr>
              <a:t> </a:t>
            </a:r>
            <a:r>
              <a:rPr b="0" lang="tr-TR" sz="2400" spc="-1" strike="noStrike" u="sng">
                <a:solidFill>
                  <a:srgbClr val="ffff00"/>
                </a:solidFill>
                <a:uFillTx/>
                <a:latin typeface="Arial"/>
              </a:rPr>
              <a:t>(ikna teorileri, örgütsel teoriler, strateji vb.)</a:t>
            </a:r>
            <a:r>
              <a:rPr b="0" lang="tr-TR" sz="2400" spc="-1" strike="noStrike">
                <a:solidFill>
                  <a:srgbClr val="ffff00"/>
                </a:solidFill>
                <a:latin typeface="Arial"/>
              </a:rPr>
              <a:t> ileri sürülmüştür.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e994"/>
                </a:solidFill>
                <a:latin typeface="Arial"/>
              </a:rPr>
              <a:t>      </a:t>
            </a:r>
            <a:r>
              <a:rPr b="0" lang="tr-TR" sz="2400" spc="-1" strike="noStrike">
                <a:solidFill>
                  <a:srgbClr val="ffe994"/>
                </a:solidFill>
                <a:latin typeface="Arial"/>
              </a:rPr>
              <a:t>SPONSORLUK YÖNETİMİ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Hedef kitlede algının güçlendirilmesinde iletişim stratejileri kullanılarak yönetim aşaması iyi planlanmalıdır.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Pazarlama iletişim karmasının gerçekleştirilmesindeki </a:t>
            </a:r>
            <a:r>
              <a:rPr b="0" lang="tr-TR" sz="2400" spc="-1" strike="noStrike" u="sng">
                <a:solidFill>
                  <a:srgbClr val="ffff00"/>
                </a:solidFill>
                <a:uFillTx/>
                <a:latin typeface="Arial"/>
              </a:rPr>
              <a:t>yaygın</a:t>
            </a:r>
            <a:r>
              <a:rPr b="0" lang="tr-TR" sz="2400" spc="-1" strike="noStrike">
                <a:solidFill>
                  <a:srgbClr val="ffff00"/>
                </a:solidFill>
                <a:latin typeface="Arial"/>
              </a:rPr>
              <a:t> </a:t>
            </a:r>
            <a:r>
              <a:rPr b="0" lang="tr-TR" sz="2400" spc="-1" strike="noStrike" u="sng">
                <a:solidFill>
                  <a:srgbClr val="ffff00"/>
                </a:solidFill>
                <a:uFillTx/>
                <a:latin typeface="Arial"/>
              </a:rPr>
              <a:t>başarısızlık</a:t>
            </a:r>
            <a:r>
              <a:rPr b="0" lang="tr-TR" sz="2400" spc="-1" strike="noStrike">
                <a:solidFill>
                  <a:srgbClr val="ffff00"/>
                </a:solidFill>
                <a:latin typeface="Arial"/>
              </a:rPr>
              <a:t>, farklı iletişim alanlarında ayrım yapmak yani </a:t>
            </a:r>
            <a:r>
              <a:rPr b="0" lang="tr-TR" sz="2400" spc="-1" strike="noStrike" u="sng">
                <a:solidFill>
                  <a:srgbClr val="ffff00"/>
                </a:solidFill>
                <a:uFillTx/>
                <a:latin typeface="Arial"/>
              </a:rPr>
              <a:t>sponsorluğu, reklamı, halkla ilişkileri ve doğrudan pazarlamayı ayrı bileşenler olarak ele almaktan kaynaklanmaktadır.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Başarılı iletişim hedeflerinin gerçekleştirilmesi için </a:t>
            </a:r>
            <a:r>
              <a:rPr b="0" lang="tr-TR" sz="2400" spc="-1" strike="noStrike" u="sng">
                <a:solidFill>
                  <a:srgbClr val="ffff00"/>
                </a:solidFill>
                <a:uFillTx/>
                <a:latin typeface="Arial"/>
              </a:rPr>
              <a:t>çok disiplinli bir yöntem yaklaşımı ile birlikte her marka ayrı ayrı yönetilmelidir.</a:t>
            </a:r>
            <a:r>
              <a:rPr b="0" lang="tr-TR" sz="2400" spc="-1" strike="noStrike">
                <a:solidFill>
                  <a:srgbClr val="ffff00"/>
                </a:solidFill>
                <a:latin typeface="Arial"/>
              </a:rPr>
              <a:t> Örneğin, herhangi </a:t>
            </a:r>
            <a:r>
              <a:rPr b="0" lang="tr-TR" sz="2400" spc="-1" strike="noStrike" u="sng">
                <a:solidFill>
                  <a:srgbClr val="ffff00"/>
                </a:solidFill>
                <a:uFillTx/>
                <a:latin typeface="Arial"/>
              </a:rPr>
              <a:t>bir organizasyon yapacağı bir etkinlikte</a:t>
            </a:r>
            <a:r>
              <a:rPr b="0" lang="tr-TR" sz="2400" spc="-1" strike="noStrike">
                <a:solidFill>
                  <a:srgbClr val="ffff00"/>
                </a:solidFill>
                <a:latin typeface="Arial"/>
              </a:rPr>
              <a:t>,</a:t>
            </a:r>
            <a:r>
              <a:rPr b="0" lang="tr-TR" sz="2400" spc="-1" strike="noStrike" u="sng">
                <a:solidFill>
                  <a:srgbClr val="ffff00"/>
                </a:solidFill>
                <a:uFillTx/>
                <a:latin typeface="Arial"/>
              </a:rPr>
              <a:t> halkla ilişkiler eylemini reklam uygulamasıyla ilişkilendir(e)mezse beklenen sonucu elde edemeyecektir.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u="sng">
                <a:solidFill>
                  <a:srgbClr val="ffff00"/>
                </a:solidFill>
                <a:uFillTx/>
                <a:latin typeface="Arial"/>
              </a:rPr>
              <a:t>Halkla ilişkiler + reklam ilişkilendirilmezse: beklenen sonuca ulaşamaz.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e994"/>
                </a:solidFill>
                <a:latin typeface="Arial"/>
              </a:rPr>
              <a:t>      </a:t>
            </a:r>
            <a:r>
              <a:rPr b="0" lang="tr-TR" sz="2400" spc="-1" strike="noStrike">
                <a:solidFill>
                  <a:srgbClr val="ffe994"/>
                </a:solidFill>
                <a:latin typeface="Arial"/>
              </a:rPr>
              <a:t>Sponsorluk Planlaması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Sponsorluk yönetiminin doğru bir şekilde yürütülmesi için planlamanın iyi bir şekilde yapılması gerekir.</a:t>
            </a:r>
            <a:r>
              <a:rPr b="0" lang="tr-TR" sz="2400" spc="-1" strike="noStrike">
                <a:solidFill>
                  <a:srgbClr val="ffff00"/>
                </a:solidFill>
                <a:latin typeface="Arial"/>
              </a:rPr>
              <a:t> Bir kurumun ya da </a:t>
            </a:r>
            <a:r>
              <a:rPr b="0" lang="tr-TR" sz="2400" spc="-1" strike="noStrike" u="sng">
                <a:solidFill>
                  <a:srgbClr val="ffff00"/>
                </a:solidFill>
                <a:uFillTx/>
                <a:latin typeface="Arial"/>
              </a:rPr>
              <a:t>kuruluşun</a:t>
            </a:r>
            <a:r>
              <a:rPr b="0" lang="tr-TR" sz="2400" spc="-1" strike="noStrike">
                <a:solidFill>
                  <a:srgbClr val="ffff00"/>
                </a:solidFill>
                <a:latin typeface="Arial"/>
              </a:rPr>
              <a:t> </a:t>
            </a:r>
            <a:r>
              <a:rPr b="0" lang="tr-TR" sz="2400" spc="-1" strike="noStrike" u="sng">
                <a:solidFill>
                  <a:srgbClr val="ffff00"/>
                </a:solidFill>
                <a:uFillTx/>
                <a:latin typeface="Arial"/>
              </a:rPr>
              <a:t>hem maddi hem manevi kaynaklara sahiplik durumu olabilir.</a:t>
            </a:r>
            <a:r>
              <a:rPr b="0" lang="tr-TR" sz="2400" spc="-1" strike="noStrike">
                <a:solidFill>
                  <a:srgbClr val="ffff00"/>
                </a:solidFill>
                <a:latin typeface="Arial"/>
              </a:rPr>
              <a:t> Ancak genellikle  önemli olan </a:t>
            </a:r>
            <a:r>
              <a:rPr b="0" lang="tr-TR" sz="2400" spc="-1" strike="noStrike" u="sng">
                <a:solidFill>
                  <a:srgbClr val="ffff00"/>
                </a:solidFill>
                <a:uFillTx/>
                <a:latin typeface="Arial"/>
              </a:rPr>
              <a:t>taklit edilmeyen maddi olmayan kaynaklardır. Bir ürün kopyalanabilir, taklit edilebilir.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yönetimi için yapılacak olan </a:t>
            </a:r>
            <a:r>
              <a:rPr b="0" lang="tr-TR" sz="2400" spc="-1" strike="noStrike" u="sng">
                <a:solidFill>
                  <a:srgbClr val="ffff00"/>
                </a:solidFill>
                <a:uFillTx/>
                <a:latin typeface="Arial"/>
              </a:rPr>
              <a:t>ilk iş pazarlama planlamasının oluşturulmasıdır.</a:t>
            </a:r>
            <a:r>
              <a:rPr b="0" lang="tr-TR" sz="2400" spc="-1" strike="noStrike">
                <a:solidFill>
                  <a:srgbClr val="ffff00"/>
                </a:solidFill>
                <a:latin typeface="Arial"/>
              </a:rPr>
              <a:t> Geleceği öngören </a:t>
            </a:r>
            <a:r>
              <a:rPr b="0" lang="tr-TR" sz="2400" spc="-1" strike="noStrike" u="sng">
                <a:solidFill>
                  <a:srgbClr val="ffff00"/>
                </a:solidFill>
                <a:uFillTx/>
                <a:latin typeface="Arial"/>
              </a:rPr>
              <a:t>bu planlama sponsorlukta seçim sürecini, yönetimde elde edilecek başarıyı önemli ölçüde etkiler.</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Güçlü bir sponsorluk uygulaması</a:t>
            </a:r>
            <a:r>
              <a:rPr b="0" lang="tr-TR" sz="2400" spc="-1" strike="noStrike">
                <a:solidFill>
                  <a:srgbClr val="ffff00"/>
                </a:solidFill>
                <a:latin typeface="Arial"/>
              </a:rPr>
              <a:t>, pazar payı düşmekte olan bir </a:t>
            </a:r>
            <a:r>
              <a:rPr b="0" lang="tr-TR" sz="2400" spc="-1" strike="noStrike" u="sng">
                <a:solidFill>
                  <a:srgbClr val="ffff00"/>
                </a:solidFill>
                <a:uFillTx/>
                <a:latin typeface="Arial"/>
              </a:rPr>
              <a:t>ürün</a:t>
            </a:r>
            <a:r>
              <a:rPr b="0" lang="tr-TR" sz="2400" spc="-1" strike="noStrike">
                <a:solidFill>
                  <a:srgbClr val="ffff00"/>
                </a:solidFill>
                <a:latin typeface="Arial"/>
              </a:rPr>
              <a:t> için </a:t>
            </a:r>
            <a:r>
              <a:rPr b="0" lang="tr-TR" sz="2400" spc="-1" strike="noStrike" u="sng">
                <a:solidFill>
                  <a:srgbClr val="ffff00"/>
                </a:solidFill>
                <a:uFillTx/>
                <a:latin typeface="Arial"/>
              </a:rPr>
              <a:t>pazarda yeniden tutunmasına</a:t>
            </a:r>
            <a:r>
              <a:rPr b="0" lang="tr-TR" sz="2400" spc="-1" strike="noStrike">
                <a:solidFill>
                  <a:srgbClr val="ffff00"/>
                </a:solidFill>
                <a:latin typeface="Arial"/>
              </a:rPr>
              <a:t> neden olabilir.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e994"/>
                </a:solidFill>
                <a:latin typeface="Arial"/>
              </a:rPr>
              <a:t>      </a:t>
            </a:r>
            <a:r>
              <a:rPr b="0" lang="tr-TR" sz="2400" spc="-1" strike="noStrike">
                <a:solidFill>
                  <a:srgbClr val="ffe994"/>
                </a:solidFill>
                <a:latin typeface="Arial"/>
              </a:rPr>
              <a:t>Marka planlaması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Kurum ya da kuruluşun hedef pazarına yönelik marka farkındalığının yaratılmasında sponsorluk uygulaması son derece önemlidir.  Bu kapsamda pazarlama karmasının (ürün, fiyat, yer ve tanıtım) ve uygulanacak sponsorlukların formülasyonu önem kazanır.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Gittikçe daha rekabetçi pazarlarda, bu planlama aşamasındaki ihtiyaç, </a:t>
            </a:r>
            <a:r>
              <a:rPr b="0" lang="tr-TR" sz="2400" spc="-1" strike="noStrike" u="sng">
                <a:solidFill>
                  <a:srgbClr val="ffff00"/>
                </a:solidFill>
                <a:uFillTx/>
                <a:latin typeface="Arial"/>
              </a:rPr>
              <a:t>bir markayı rakiplerinden farklı kılmaktır.</a:t>
            </a:r>
            <a:r>
              <a:rPr b="0" lang="tr-TR" sz="2400" spc="-1" strike="noStrike">
                <a:solidFill>
                  <a:srgbClr val="ffff00"/>
                </a:solidFill>
                <a:latin typeface="Arial"/>
              </a:rPr>
              <a:t> Çünkü ‘</a:t>
            </a:r>
            <a:r>
              <a:rPr b="0" lang="tr-TR" sz="2400" spc="-1" strike="noStrike" u="sng">
                <a:solidFill>
                  <a:srgbClr val="ffff00"/>
                </a:solidFill>
                <a:uFillTx/>
                <a:latin typeface="Arial"/>
              </a:rPr>
              <a:t>konumlandırma</a:t>
            </a:r>
            <a:r>
              <a:rPr b="0" lang="tr-TR" sz="2400" spc="-1" strike="noStrike">
                <a:solidFill>
                  <a:srgbClr val="ffff00"/>
                </a:solidFill>
                <a:latin typeface="Arial"/>
              </a:rPr>
              <a:t>’ markaya farkındalık kazandıran bir yaklaşımdır.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Konumlandırma “Malı tüketici zihninde belirli bir yere yerleştirmektir.”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e994"/>
                </a:solidFill>
                <a:latin typeface="Arial"/>
              </a:rPr>
              <a:t>      </a:t>
            </a:r>
            <a:r>
              <a:rPr b="0" lang="tr-TR" sz="2400" spc="-1" strike="noStrike">
                <a:solidFill>
                  <a:srgbClr val="ffe994"/>
                </a:solidFill>
                <a:latin typeface="Arial"/>
              </a:rPr>
              <a:t>SPONSORLUK ENDÜSTRİSİNİN GELİŞİMİ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1984-1987 yılları</a:t>
            </a:r>
            <a:r>
              <a:rPr b="0" lang="tr-TR" sz="2400" spc="-1" strike="noStrike">
                <a:solidFill>
                  <a:srgbClr val="ffff00"/>
                </a:solidFill>
                <a:latin typeface="Arial"/>
              </a:rPr>
              <a:t> arasında dünya çapında </a:t>
            </a:r>
            <a:r>
              <a:rPr b="0" lang="tr-TR" sz="2400" spc="-1" strike="noStrike" u="sng">
                <a:solidFill>
                  <a:srgbClr val="ffff00"/>
                </a:solidFill>
                <a:uFillTx/>
                <a:latin typeface="Arial"/>
              </a:rPr>
              <a:t>sponsorluk</a:t>
            </a:r>
            <a:r>
              <a:rPr b="0" lang="tr-TR" sz="2400" spc="-1" strike="noStrike">
                <a:solidFill>
                  <a:srgbClr val="ffff00"/>
                </a:solidFill>
                <a:latin typeface="Arial"/>
              </a:rPr>
              <a:t> </a:t>
            </a:r>
            <a:r>
              <a:rPr b="0" lang="tr-TR" sz="2400" spc="-1" strike="noStrike" u="sng">
                <a:solidFill>
                  <a:srgbClr val="ffff00"/>
                </a:solidFill>
                <a:uFillTx/>
                <a:latin typeface="Arial"/>
              </a:rPr>
              <a:t>faaliyetlerine</a:t>
            </a:r>
            <a:r>
              <a:rPr b="0" lang="tr-TR" sz="2400" spc="-1" strike="noStrike">
                <a:solidFill>
                  <a:srgbClr val="ffff00"/>
                </a:solidFill>
                <a:latin typeface="Arial"/>
              </a:rPr>
              <a:t> </a:t>
            </a:r>
            <a:r>
              <a:rPr b="0" lang="tr-TR" sz="2400" spc="-1" strike="noStrike" u="sng">
                <a:solidFill>
                  <a:srgbClr val="ffff00"/>
                </a:solidFill>
                <a:uFillTx/>
                <a:latin typeface="Arial"/>
              </a:rPr>
              <a:t>yapılan</a:t>
            </a:r>
            <a:r>
              <a:rPr b="0" lang="tr-TR" sz="2400" spc="-1" strike="noStrike">
                <a:solidFill>
                  <a:srgbClr val="ffff00"/>
                </a:solidFill>
                <a:latin typeface="Arial"/>
              </a:rPr>
              <a:t> </a:t>
            </a:r>
            <a:r>
              <a:rPr b="0" lang="tr-TR" sz="2400" spc="-1" strike="noStrike" u="sng">
                <a:solidFill>
                  <a:srgbClr val="ffff00"/>
                </a:solidFill>
                <a:uFillTx/>
                <a:latin typeface="Arial"/>
              </a:rPr>
              <a:t>harcamaların</a:t>
            </a:r>
            <a:r>
              <a:rPr b="0" lang="tr-TR" sz="2400" spc="-1" strike="noStrike">
                <a:solidFill>
                  <a:srgbClr val="ffff00"/>
                </a:solidFill>
                <a:latin typeface="Arial"/>
              </a:rPr>
              <a:t> </a:t>
            </a:r>
            <a:r>
              <a:rPr b="0" lang="tr-TR" sz="2400" spc="-1" strike="noStrike" u="sng">
                <a:solidFill>
                  <a:srgbClr val="ffff00"/>
                </a:solidFill>
                <a:uFillTx/>
                <a:latin typeface="Arial"/>
              </a:rPr>
              <a:t>2 milyar dolardan 18,1 milyar dolara yükseldiği görülmüştür.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Son yıllarda ise </a:t>
            </a:r>
            <a:r>
              <a:rPr b="0" lang="tr-TR" sz="2400" spc="-1" strike="noStrike" u="sng">
                <a:solidFill>
                  <a:srgbClr val="ffff00"/>
                </a:solidFill>
                <a:uFillTx/>
                <a:latin typeface="Arial"/>
              </a:rPr>
              <a:t>dünyada</a:t>
            </a:r>
            <a:r>
              <a:rPr b="0" lang="tr-TR" sz="2400" spc="-1" strike="noStrike">
                <a:solidFill>
                  <a:srgbClr val="ffff00"/>
                </a:solidFill>
                <a:latin typeface="Arial"/>
              </a:rPr>
              <a:t> sponsorluk harcamalarının önceki dönemlere göre </a:t>
            </a:r>
            <a:r>
              <a:rPr b="0" lang="tr-TR" sz="2400" spc="-1" strike="noStrike" u="sng">
                <a:solidFill>
                  <a:srgbClr val="ffff00"/>
                </a:solidFill>
                <a:uFillTx/>
                <a:latin typeface="Arial"/>
              </a:rPr>
              <a:t>%4 civarında</a:t>
            </a:r>
            <a:r>
              <a:rPr b="0" lang="tr-TR" sz="2400" spc="-1" strike="noStrike">
                <a:solidFill>
                  <a:srgbClr val="ffff00"/>
                </a:solidFill>
                <a:latin typeface="Arial"/>
              </a:rPr>
              <a:t> arttığı, </a:t>
            </a:r>
            <a:r>
              <a:rPr b="0" lang="tr-TR" sz="2400" spc="-1" strike="noStrike" u="sng">
                <a:solidFill>
                  <a:srgbClr val="ffff00"/>
                </a:solidFill>
                <a:uFillTx/>
                <a:latin typeface="Arial"/>
              </a:rPr>
              <a:t>Türkiye’de</a:t>
            </a:r>
            <a:r>
              <a:rPr b="0" lang="tr-TR" sz="2400" spc="-1" strike="noStrike">
                <a:solidFill>
                  <a:srgbClr val="ffff00"/>
                </a:solidFill>
                <a:latin typeface="Arial"/>
              </a:rPr>
              <a:t> bunun iki katı kadar </a:t>
            </a:r>
            <a:r>
              <a:rPr b="0" lang="tr-TR" sz="2400" spc="-1" strike="noStrike" u="sng">
                <a:solidFill>
                  <a:srgbClr val="ffff00"/>
                </a:solidFill>
                <a:uFillTx/>
                <a:latin typeface="Arial"/>
              </a:rPr>
              <a:t>%8’lik bir artış sağlandığı ileri sürülmektedir.</a:t>
            </a:r>
            <a:r>
              <a:rPr b="0" lang="tr-TR" sz="2400" spc="-1" strike="noStrike">
                <a:solidFill>
                  <a:srgbClr val="ffff00"/>
                </a:solidFill>
                <a:latin typeface="Arial"/>
              </a:rPr>
              <a:t> Dünyada ve </a:t>
            </a:r>
            <a:r>
              <a:rPr b="0" lang="tr-TR" sz="2400" spc="-1" strike="noStrike" u="sng">
                <a:solidFill>
                  <a:srgbClr val="ffff00"/>
                </a:solidFill>
                <a:uFillTx/>
                <a:latin typeface="Arial"/>
              </a:rPr>
              <a:t>Türkiye’de sponsorluk harcamalarından aslan payını spor; özellikle de futbol almaktadır.</a:t>
            </a:r>
            <a:r>
              <a:rPr b="0" lang="tr-TR" sz="2400" spc="-1" strike="noStrike">
                <a:solidFill>
                  <a:srgbClr val="ffff00"/>
                </a:solidFill>
                <a:latin typeface="Arial"/>
              </a:rPr>
              <a:t> Şöyle ki </a:t>
            </a:r>
            <a:r>
              <a:rPr b="0" lang="tr-TR" sz="2400" spc="-1" strike="noStrike" u="sng">
                <a:solidFill>
                  <a:srgbClr val="ffff00"/>
                </a:solidFill>
                <a:uFillTx/>
                <a:latin typeface="Arial"/>
              </a:rPr>
              <a:t>dünyadaki</a:t>
            </a:r>
            <a:r>
              <a:rPr b="0" lang="tr-TR" sz="2400" spc="-1" strike="noStrike">
                <a:solidFill>
                  <a:srgbClr val="ffff00"/>
                </a:solidFill>
                <a:latin typeface="Arial"/>
              </a:rPr>
              <a:t> </a:t>
            </a:r>
            <a:r>
              <a:rPr b="0" lang="tr-TR" sz="2400" spc="-1" strike="noStrike" u="sng">
                <a:solidFill>
                  <a:srgbClr val="ffff00"/>
                </a:solidFill>
                <a:uFillTx/>
                <a:latin typeface="Arial"/>
              </a:rPr>
              <a:t>sponsorluk</a:t>
            </a:r>
            <a:r>
              <a:rPr b="0" lang="tr-TR" sz="2400" spc="-1" strike="noStrike">
                <a:solidFill>
                  <a:srgbClr val="ffff00"/>
                </a:solidFill>
                <a:latin typeface="Arial"/>
              </a:rPr>
              <a:t> </a:t>
            </a:r>
            <a:r>
              <a:rPr b="0" lang="tr-TR" sz="2400" spc="-1" strike="noStrike" u="sng">
                <a:solidFill>
                  <a:srgbClr val="ffff00"/>
                </a:solidFill>
                <a:uFillTx/>
                <a:latin typeface="Arial"/>
              </a:rPr>
              <a:t>harcamalarının</a:t>
            </a:r>
            <a:r>
              <a:rPr b="0" lang="tr-TR" sz="2400" spc="-1" strike="noStrike">
                <a:solidFill>
                  <a:srgbClr val="ffff00"/>
                </a:solidFill>
                <a:latin typeface="Arial"/>
              </a:rPr>
              <a:t> </a:t>
            </a:r>
            <a:r>
              <a:rPr b="0" lang="tr-TR" sz="2400" spc="-1" strike="noStrike" u="sng">
                <a:solidFill>
                  <a:srgbClr val="ffff00"/>
                </a:solidFill>
                <a:uFillTx/>
                <a:latin typeface="Arial"/>
              </a:rPr>
              <a:t>%70’i spor faaliyetlerine</a:t>
            </a:r>
            <a:r>
              <a:rPr b="0" lang="tr-TR" sz="2400" spc="-1" strike="noStrike">
                <a:solidFill>
                  <a:srgbClr val="ffff00"/>
                </a:solidFill>
                <a:latin typeface="Arial"/>
              </a:rPr>
              <a:t> </a:t>
            </a:r>
            <a:r>
              <a:rPr b="0" lang="tr-TR" sz="2400" spc="-1" strike="noStrike" u="sng">
                <a:solidFill>
                  <a:srgbClr val="ffff00"/>
                </a:solidFill>
                <a:uFillTx/>
                <a:latin typeface="Arial"/>
              </a:rPr>
              <a:t>gitmektedir</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d7"/>
                </a:solidFill>
                <a:latin typeface="Arial"/>
              </a:rPr>
              <a:t>KLASİK TEORİLER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d7"/>
                </a:solidFill>
                <a:latin typeface="Arial"/>
              </a:rPr>
              <a:t>   </a:t>
            </a:r>
            <a:r>
              <a:rPr b="0" lang="tr-TR" sz="2400" spc="-1" strike="noStrike">
                <a:solidFill>
                  <a:srgbClr val="ffffd7"/>
                </a:solidFill>
                <a:latin typeface="Arial"/>
              </a:rPr>
              <a:t>Denge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Denge teorisi, </a:t>
            </a:r>
            <a:r>
              <a:rPr b="0" lang="tr-TR" sz="2400" spc="-1" strike="noStrike" u="sng">
                <a:solidFill>
                  <a:srgbClr val="ffff00"/>
                </a:solidFill>
                <a:uFillTx/>
                <a:latin typeface="Arial"/>
              </a:rPr>
              <a:t>davranış psikolojisinden</a:t>
            </a:r>
            <a:r>
              <a:rPr b="0" lang="tr-TR" sz="2400" spc="-1" strike="noStrike">
                <a:solidFill>
                  <a:srgbClr val="ffff00"/>
                </a:solidFill>
                <a:latin typeface="Arial"/>
              </a:rPr>
              <a:t> alınarak uyarlanmıştır. Pazarlamacılar tarafından </a:t>
            </a:r>
            <a:r>
              <a:rPr b="0" lang="tr-TR" sz="2400" spc="-1" strike="noStrike" u="sng">
                <a:solidFill>
                  <a:srgbClr val="ffff00"/>
                </a:solidFill>
                <a:uFillTx/>
                <a:latin typeface="Arial"/>
              </a:rPr>
              <a:t>üçlü ilişkilerin dengeli ya da dengesiz</a:t>
            </a:r>
            <a:r>
              <a:rPr b="0" lang="tr-TR" sz="2400" spc="-1" strike="noStrike">
                <a:solidFill>
                  <a:srgbClr val="ffff00"/>
                </a:solidFill>
                <a:latin typeface="Arial"/>
              </a:rPr>
              <a:t> olduğunu anlamlandırmak için kullanılır. Bu teori </a:t>
            </a:r>
            <a:r>
              <a:rPr b="0" lang="tr-TR" sz="2400" spc="-1" strike="noStrike" u="sng">
                <a:solidFill>
                  <a:srgbClr val="ffff00"/>
                </a:solidFill>
                <a:uFillTx/>
                <a:latin typeface="Arial"/>
              </a:rPr>
              <a:t>Heider</a:t>
            </a:r>
            <a:r>
              <a:rPr b="0" lang="tr-TR" sz="2400" spc="-1" strike="noStrike">
                <a:solidFill>
                  <a:srgbClr val="ffff00"/>
                </a:solidFill>
                <a:latin typeface="Arial"/>
              </a:rPr>
              <a:t> tarafından oluşturulmuş ve </a:t>
            </a:r>
            <a:r>
              <a:rPr b="0" lang="tr-TR" sz="2400" spc="-1" strike="noStrike" u="sng">
                <a:solidFill>
                  <a:srgbClr val="ffff00"/>
                </a:solidFill>
                <a:uFillTx/>
                <a:latin typeface="Arial"/>
              </a:rPr>
              <a:t>bireylerin bir şekilde bağlandıklarını algıladıkları nesnelerle arasındaki ilişkileri incelemektedir.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Sanat etkinlikleri ve festivallere ayrılan oran ise %9 seviyesindedir.</a:t>
            </a:r>
            <a:r>
              <a:rPr b="0" lang="tr-TR" sz="2400" spc="-1" strike="noStrike">
                <a:solidFill>
                  <a:srgbClr val="ffff00"/>
                </a:solidFill>
                <a:latin typeface="Arial"/>
              </a:rPr>
              <a:t> Ancak </a:t>
            </a:r>
            <a:r>
              <a:rPr b="0" lang="tr-TR" sz="2400" spc="-1" strike="noStrike" u="sng">
                <a:solidFill>
                  <a:srgbClr val="ffff00"/>
                </a:solidFill>
                <a:uFillTx/>
                <a:latin typeface="Arial"/>
              </a:rPr>
              <a:t>kültür sanat faaliyetlerine</a:t>
            </a:r>
            <a:r>
              <a:rPr b="0" lang="tr-TR" sz="2400" spc="-1" strike="noStrike">
                <a:solidFill>
                  <a:srgbClr val="ffff00"/>
                </a:solidFill>
                <a:latin typeface="Arial"/>
              </a:rPr>
              <a:t> ayrılan payın </a:t>
            </a:r>
            <a:r>
              <a:rPr b="0" lang="tr-TR" sz="2400" spc="-1" strike="noStrike" u="sng">
                <a:solidFill>
                  <a:srgbClr val="ffff00"/>
                </a:solidFill>
                <a:uFillTx/>
                <a:latin typeface="Arial"/>
              </a:rPr>
              <a:t>her yıl arttığı belirtilmektedir.</a:t>
            </a:r>
            <a:r>
              <a:rPr b="0" lang="tr-TR" sz="2400" spc="-1" strike="noStrike">
                <a:solidFill>
                  <a:srgbClr val="ffff00"/>
                </a:solidFill>
                <a:latin typeface="Arial"/>
              </a:rPr>
              <a:t> Özellikle </a:t>
            </a:r>
            <a:r>
              <a:rPr b="0" lang="tr-TR" sz="2400" spc="-1" strike="noStrike" u="sng">
                <a:solidFill>
                  <a:srgbClr val="ffff00"/>
                </a:solidFill>
                <a:uFillTx/>
                <a:latin typeface="Arial"/>
              </a:rPr>
              <a:t>yaz aylarında artan konser ve etkinlikler kuruluşların sponsorluk gözdeleri olmayı sürdürmektedir.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endüstrisinin gelişiminde üç temel unsur öne çıkmaktadır. Bu unsurlar;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Ekonomik gelişme,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Sosyal değişim,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Teknolojik devrim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Ekonomik gelişme</a:t>
            </a:r>
            <a:r>
              <a:rPr b="0" lang="tr-TR" sz="2400" spc="-1" strike="noStrike">
                <a:solidFill>
                  <a:srgbClr val="ffff00"/>
                </a:solidFill>
                <a:latin typeface="Arial"/>
              </a:rPr>
              <a:t>, </a:t>
            </a:r>
            <a:r>
              <a:rPr b="0" lang="tr-TR" sz="2400" spc="-1" strike="noStrike" u="sng">
                <a:solidFill>
                  <a:srgbClr val="ffff00"/>
                </a:solidFill>
                <a:uFillTx/>
                <a:latin typeface="Arial"/>
              </a:rPr>
              <a:t>sponsorluğa bir pazarlama aracı olarak odaklanmaktadır.</a:t>
            </a:r>
            <a:r>
              <a:rPr b="0" lang="tr-TR" sz="2400" spc="-1" strike="noStrike">
                <a:solidFill>
                  <a:srgbClr val="ffff00"/>
                </a:solidFill>
                <a:latin typeface="Arial"/>
              </a:rPr>
              <a:t> Çünkü </a:t>
            </a:r>
            <a:r>
              <a:rPr b="0" lang="tr-TR" sz="2400" spc="-1" strike="noStrike" u="sng">
                <a:solidFill>
                  <a:srgbClr val="ffff00"/>
                </a:solidFill>
                <a:uFillTx/>
                <a:latin typeface="Arial"/>
              </a:rPr>
              <a:t>eğlence amaçlı olarak kullanılan daha fazla </a:t>
            </a:r>
            <a:r>
              <a:rPr b="0" lang="tr-TR" sz="2400" spc="-1" strike="noStrike" u="sng">
                <a:solidFill>
                  <a:srgbClr val="ffffd7"/>
                </a:solidFill>
                <a:uFillTx/>
                <a:latin typeface="Arial"/>
              </a:rPr>
              <a:t>maddi kaynak</a:t>
            </a:r>
            <a:r>
              <a:rPr b="0" lang="tr-TR" sz="2400" spc="-1" strike="noStrike" u="sng">
                <a:solidFill>
                  <a:srgbClr val="ffff00"/>
                </a:solidFill>
                <a:uFillTx/>
                <a:latin typeface="Arial"/>
              </a:rPr>
              <a:t> ortaya çıkmaktadır.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Sosyal değişim, şirketlerin </a:t>
            </a:r>
            <a:r>
              <a:rPr b="0" lang="tr-TR" sz="2800" spc="-1" strike="noStrike" u="sng">
                <a:solidFill>
                  <a:srgbClr val="ffff00"/>
                </a:solidFill>
                <a:uFillTx/>
                <a:latin typeface="Arial"/>
              </a:rPr>
              <a:t>toplumdaki rollerini</a:t>
            </a:r>
            <a:r>
              <a:rPr b="0" lang="tr-TR" sz="2400" spc="-1" strike="noStrike" u="sng">
                <a:solidFill>
                  <a:srgbClr val="ffff00"/>
                </a:solidFill>
                <a:uFillTx/>
                <a:latin typeface="Arial"/>
              </a:rPr>
              <a:t> nasıl gördüğünü etkilemiştir.</a:t>
            </a:r>
            <a:r>
              <a:rPr b="0" lang="tr-TR" sz="2400" spc="-1" strike="noStrike">
                <a:solidFill>
                  <a:srgbClr val="ffff00"/>
                </a:solidFill>
                <a:latin typeface="Arial"/>
              </a:rPr>
              <a:t> </a:t>
            </a:r>
            <a:r>
              <a:rPr b="0" lang="tr-TR" sz="2400" spc="-1" strike="noStrike" u="sng">
                <a:solidFill>
                  <a:srgbClr val="ffff00"/>
                </a:solidFill>
                <a:uFillTx/>
                <a:latin typeface="Arial"/>
              </a:rPr>
              <a:t>Şirketlerin sosyal ve çevresel etkileri de göz önünde bulundurmaları gerekmiştir.</a:t>
            </a: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Sponsorluk endüstrisinin gelişimini etkileyen en önemli unsur teknoloji alanında yaşanan gelişmelerdir.</a:t>
            </a:r>
            <a:r>
              <a:rPr b="0" lang="tr-TR" sz="2400" spc="-1" strike="noStrike">
                <a:solidFill>
                  <a:srgbClr val="ffff00"/>
                </a:solidFill>
                <a:latin typeface="Arial"/>
              </a:rPr>
              <a:t> </a:t>
            </a:r>
            <a:r>
              <a:rPr b="0" lang="tr-TR" sz="2400" spc="-1" strike="noStrike" u="sng">
                <a:solidFill>
                  <a:srgbClr val="ffff00"/>
                </a:solidFill>
                <a:uFillTx/>
                <a:latin typeface="Arial"/>
              </a:rPr>
              <a:t>Tablo 3.1’de</a:t>
            </a:r>
            <a:r>
              <a:rPr b="0" lang="tr-TR" sz="2400" spc="-1" strike="noStrike">
                <a:solidFill>
                  <a:srgbClr val="ffff00"/>
                </a:solidFill>
                <a:latin typeface="Arial"/>
              </a:rPr>
              <a:t> görüldüğü üzere sınırlı sayıda tek yönlü kanallardan </a:t>
            </a:r>
            <a:r>
              <a:rPr b="0" lang="tr-TR" sz="2400" spc="-1" strike="noStrike" u="sng">
                <a:solidFill>
                  <a:srgbClr val="ffff00"/>
                </a:solidFill>
                <a:uFillTx/>
                <a:latin typeface="Arial"/>
              </a:rPr>
              <a:t>iki yönlü etkileşimlerin yaşandığı ortam bolluğuna kayma, tüketicilerin beklentilerini çarpıcı bir şekilde değiştirmiştir.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pic>
        <p:nvPicPr>
          <p:cNvPr id="139" name="" descr=""/>
          <p:cNvPicPr/>
          <p:nvPr/>
        </p:nvPicPr>
        <p:blipFill>
          <a:blip r:embed="rId1"/>
          <a:stretch/>
        </p:blipFill>
        <p:spPr>
          <a:xfrm>
            <a:off x="904680" y="59400"/>
            <a:ext cx="8657280" cy="4292640"/>
          </a:xfrm>
          <a:prstGeom prst="rect">
            <a:avLst/>
          </a:prstGeom>
          <a:ln w="0">
            <a:noFill/>
          </a:ln>
        </p:spPr>
      </p:pic>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DEĞERLENDİRME SORULARI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1. Aşağıdakilerden hangisi etki hiyerarşisi modelinde yer alan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Farkında olma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Bilgilenme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Denge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İnanç</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Satın alma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94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2. Aşağıdakilerden hangisi tüketicilerin bir firmanın sponsorluk stratejilerine karşı davranışsal ve duyuşsal olarak cevap verdiklerini belirten teoridir?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Denge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b) Sosyal kimlik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Sosyal değişim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Etki hiyerarşisi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Şema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3. Aşağıdakilerden hangisinde sponsorluk endüstrisinin gelişimini sağlayan üç temel unsur doğru verilmiştir?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a) Sosyal- Teknolojik- Ekonomik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Sosyal- Siyasi- Ekonomik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Siyasi- Ekonomik- Teknolojik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Sosyal- Bilimsel- Teknolojik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Teknolojik- Bilimsel- Siyas</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8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4. …………………………….., bir organizasyonun reklamcılık ve halkla ilişkiler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uygulamalarıyla entegre bir şekilde olması gerekir. Cümlede boş bırakılan yere aşağıdakilerden hangisi getirilmelidir?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Kurumsal yönetimin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Marka planlamasının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Pazarlama planlamasının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Kurumsal işleyişin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Sponsorluk yönetiminin</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95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Daha önce yapılan çalışmalarda d</a:t>
            </a:r>
            <a:r>
              <a:rPr b="0" lang="tr-TR" sz="2400" spc="-1" strike="noStrike" u="sng">
                <a:solidFill>
                  <a:srgbClr val="ffff00"/>
                </a:solidFill>
                <a:uFillTx/>
                <a:latin typeface="Arial"/>
              </a:rPr>
              <a:t>enge teorisi ikili bir bağlamda</a:t>
            </a:r>
            <a:r>
              <a:rPr b="0" lang="tr-TR" sz="2400" spc="-1" strike="noStrike">
                <a:solidFill>
                  <a:srgbClr val="ffff00"/>
                </a:solidFill>
                <a:latin typeface="Arial"/>
              </a:rPr>
              <a:t> incelenmiştir. Ancak </a:t>
            </a:r>
            <a:r>
              <a:rPr b="0" lang="tr-TR" sz="2400" spc="-1" strike="noStrike" u="sng">
                <a:solidFill>
                  <a:srgbClr val="ffff00"/>
                </a:solidFill>
                <a:uFillTx/>
                <a:latin typeface="Arial"/>
              </a:rPr>
              <a:t>yakın zamanlı çalışmalarda</a:t>
            </a:r>
            <a:r>
              <a:rPr b="0" lang="tr-TR" sz="2400" spc="-1" strike="noStrike">
                <a:solidFill>
                  <a:srgbClr val="ffff00"/>
                </a:solidFill>
                <a:latin typeface="Arial"/>
              </a:rPr>
              <a:t> sponsorluk unsurunu daha iyi anlamak için </a:t>
            </a:r>
            <a:r>
              <a:rPr b="0" lang="tr-TR" sz="2400" spc="-1" strike="noStrike" u="sng">
                <a:solidFill>
                  <a:srgbClr val="ffff00"/>
                </a:solidFill>
                <a:uFillTx/>
                <a:latin typeface="Arial"/>
              </a:rPr>
              <a:t>araştırmacılar denge teorisini üçgensel bir ilişki ağından</a:t>
            </a:r>
            <a:r>
              <a:rPr b="0" lang="tr-TR" sz="2400" spc="-1" strike="noStrike">
                <a:solidFill>
                  <a:srgbClr val="ffff00"/>
                </a:solidFill>
                <a:latin typeface="Arial"/>
              </a:rPr>
              <a:t> oluşturmuşlardır. Bunlar; </a:t>
            </a:r>
            <a:r>
              <a:rPr b="0" lang="tr-TR" sz="2400" spc="-1" strike="noStrike" u="sng">
                <a:solidFill>
                  <a:srgbClr val="ffff00"/>
                </a:solidFill>
                <a:uFillTx/>
                <a:latin typeface="Arial"/>
              </a:rPr>
              <a:t>sponsor, desteklenen ve tüketicidir.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Vakıfbank                 Bayan Voleybol Takımı</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Tüketici</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
        <p:nvSpPr>
          <p:cNvPr id="93" name=""/>
          <p:cNvSpPr/>
          <p:nvPr/>
        </p:nvSpPr>
        <p:spPr>
          <a:xfrm flipV="1">
            <a:off x="3338640" y="2928960"/>
            <a:ext cx="1014120" cy="20520"/>
          </a:xfrm>
          <a:prstGeom prst="line">
            <a:avLst/>
          </a:prstGeom>
          <a:ln w="72000">
            <a:solidFill>
              <a:srgbClr val="ffe994"/>
            </a:solidFill>
            <a:round/>
            <a:headEnd len="med" type="triangle" w="med"/>
            <a:tailEnd len="med" type="triangle" w="med"/>
          </a:ln>
        </p:spPr>
        <p:style>
          <a:lnRef idx="0"/>
          <a:fillRef idx="0"/>
          <a:effectRef idx="0"/>
          <a:fontRef idx="minor"/>
        </p:style>
        <p:txBody>
          <a:bodyPr lIns="126000" rIns="126000" tIns="10080" bIns="10080" anchor="ctr" anchorCtr="1">
            <a:noAutofit/>
          </a:bodyPr>
          <a:p>
            <a:endParaRPr b="0" lang="tr-TR" sz="1800" spc="-1" strike="noStrike">
              <a:solidFill>
                <a:srgbClr val="000000"/>
              </a:solidFill>
              <a:latin typeface="Arial"/>
              <a:ea typeface="DejaVu Sans"/>
            </a:endParaRPr>
          </a:p>
        </p:txBody>
      </p:sp>
      <p:sp>
        <p:nvSpPr>
          <p:cNvPr id="94" name=""/>
          <p:cNvSpPr/>
          <p:nvPr/>
        </p:nvSpPr>
        <p:spPr>
          <a:xfrm>
            <a:off x="3130560" y="3144240"/>
            <a:ext cx="450360" cy="604080"/>
          </a:xfrm>
          <a:prstGeom prst="line">
            <a:avLst/>
          </a:prstGeom>
          <a:ln w="72000">
            <a:solidFill>
              <a:srgbClr val="ffe994"/>
            </a:solidFill>
            <a:round/>
            <a:headEnd len="med" type="triangle" w="med"/>
            <a:tailEnd len="med" type="triangle" w="med"/>
          </a:ln>
        </p:spPr>
        <p:style>
          <a:lnRef idx="0"/>
          <a:fillRef idx="0"/>
          <a:effectRef idx="0"/>
          <a:fontRef idx="minor"/>
        </p:style>
        <p:txBody>
          <a:bodyPr lIns="126000" rIns="126000" tIns="81000" bIns="81000" anchor="ctr" anchorCtr="1">
            <a:noAutofit/>
          </a:bodyPr>
          <a:p>
            <a:endParaRPr b="0" lang="tr-TR" sz="1800" spc="-1" strike="noStrike">
              <a:solidFill>
                <a:srgbClr val="000000"/>
              </a:solidFill>
              <a:latin typeface="Arial"/>
              <a:ea typeface="DejaVu Sans"/>
            </a:endParaRPr>
          </a:p>
        </p:txBody>
      </p:sp>
      <p:sp>
        <p:nvSpPr>
          <p:cNvPr id="95" name=""/>
          <p:cNvSpPr/>
          <p:nvPr/>
        </p:nvSpPr>
        <p:spPr>
          <a:xfrm flipH="1">
            <a:off x="4142520" y="3123720"/>
            <a:ext cx="327600" cy="614520"/>
          </a:xfrm>
          <a:prstGeom prst="line">
            <a:avLst/>
          </a:prstGeom>
          <a:ln w="72000">
            <a:solidFill>
              <a:srgbClr val="ffe994"/>
            </a:solidFill>
            <a:round/>
            <a:headEnd len="med" type="triangle" w="med"/>
            <a:tailEnd len="med" type="triangle" w="med"/>
          </a:ln>
        </p:spPr>
        <p:style>
          <a:lnRef idx="0"/>
          <a:fillRef idx="0"/>
          <a:effectRef idx="0"/>
          <a:fontRef idx="minor"/>
        </p:style>
        <p:txBody>
          <a:bodyPr lIns="126000" rIns="126000" tIns="81000" bIns="81000" anchor="ctr" anchorCtr="1">
            <a:noAutofit/>
          </a:bodyPr>
          <a:p>
            <a:endParaRPr b="0" lang="tr-TR"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87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5. Aşağıdakilerden hangisi sponsorluk endüstrisinin gelişimini sağlayan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teknolojik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Aktif katılım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Çoklu kanallar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Aktif izleyici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d) Monolog</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Diyalog</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85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6. Aşağıdakilerden hangisi pazarlama iletişiminde bir ürün reklamının görülmesinden ürün satın almaya kadar altı adım olduğunu ileri süren teoridir?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Denge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Şema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Etki hiyerarşisi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Sosyal kimlik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Güncel teori</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7. Aşağıdakilerden hangisi sponsorluk endüstrisinin gelişimini etkileyen en önemli unsurdur?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a) Teknolojik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Siyasi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Sosyal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Ekonomik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Bilimsel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94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8. Heider tarafından oluşturulmuş ve bireylerin bir şekilde bağlandıklarını  algıladıkları nesnelerle arasındaki ilişkileri inceleyen teori aşağıdakilerden hangisidir?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Şema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Etki hiyerarşisi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Sosyal kimlik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Sosyal değişim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Denge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p:nvPr>
        </p:nvSpPr>
        <p:spPr>
          <a:xfrm>
            <a:off x="368280" y="139680"/>
            <a:ext cx="8976960" cy="513684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9. Lavidge ve Steiner, altı adımda oluşacak tüketici davranışının üç aşamaya ayrılabileceğini önermiştir. Tüketicinin ürünün farkına vardığı ve ürünle ilgili bilgiyi topladığı aşama aşağıdakilerden hangisidir?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Denge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Şema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Bilişsel</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Duyusal</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Konvansiyone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10. Aşağıdakilerden hangisi sponsorluğun işleyişi ile ilgili teorilerin gelişiminde ortaya çıkan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Amaçlar, etki ölçümleri ve yönetsel uygulamalar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Sponsorluğun etkililiği üzerinde öne çıkan faktörler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Sinsi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Sponsorlukta ikna süreci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Sponsorluk endüstrisinin gelişi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Denge teorisine göre, sponsorluk uygulamasında </a:t>
            </a:r>
            <a:r>
              <a:rPr b="0" lang="tr-TR" sz="2400" spc="-1" strike="noStrike" u="sng">
                <a:solidFill>
                  <a:srgbClr val="ffff00"/>
                </a:solidFill>
                <a:uFillTx/>
                <a:latin typeface="Arial"/>
              </a:rPr>
              <a:t>tarafların algılanması konusunda kişilerde bir isteksizlik ya da dengesizlik ortaya çıktığı zaman, bireyler bu duygulardan arınmak için </a:t>
            </a:r>
            <a:r>
              <a:rPr b="0" lang="tr-TR" sz="3200" spc="-1" strike="noStrike" u="sng">
                <a:solidFill>
                  <a:srgbClr val="ffff00"/>
                </a:solidFill>
                <a:uFillTx/>
                <a:latin typeface="Arial"/>
              </a:rPr>
              <a:t>tutum</a:t>
            </a:r>
            <a:r>
              <a:rPr b="0" lang="tr-TR" sz="2400" spc="-1" strike="noStrike" u="sng">
                <a:solidFill>
                  <a:srgbClr val="ffff00"/>
                </a:solidFill>
                <a:uFillTx/>
                <a:latin typeface="Arial"/>
              </a:rPr>
              <a:t> </a:t>
            </a:r>
            <a:r>
              <a:rPr b="0" lang="tr-TR" sz="3200" spc="-1" strike="noStrike" u="sng">
                <a:solidFill>
                  <a:srgbClr val="ffff00"/>
                </a:solidFill>
                <a:uFillTx/>
                <a:latin typeface="Arial"/>
              </a:rPr>
              <a:t>değiştirmeye</a:t>
            </a:r>
            <a:r>
              <a:rPr b="0" lang="tr-TR" sz="2400" spc="-1" strike="noStrike" u="sng">
                <a:solidFill>
                  <a:srgbClr val="ffff00"/>
                </a:solidFill>
                <a:uFillTx/>
                <a:latin typeface="Arial"/>
              </a:rPr>
              <a:t> çalışırlar.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Örneğin, </a:t>
            </a:r>
            <a:r>
              <a:rPr b="0" lang="tr-TR" sz="2400" spc="-1" strike="noStrike" u="sng">
                <a:solidFill>
                  <a:srgbClr val="ffff00"/>
                </a:solidFill>
                <a:uFillTx/>
                <a:latin typeface="Arial"/>
              </a:rPr>
              <a:t>bireyin sevmediği bir kuruluş ya da markanın sponsorluğunu gördüğü etkinlik hoşuna gitmeyebilir.</a:t>
            </a:r>
            <a:r>
              <a:rPr b="0" lang="tr-TR" sz="2400" spc="-1" strike="noStrike">
                <a:solidFill>
                  <a:srgbClr val="ffff00"/>
                </a:solidFill>
                <a:latin typeface="Arial"/>
              </a:rPr>
              <a:t> Ya da etkinlik sevdiği bir kuruluşun sponsorluğunda gerçekleştirildiğinde </a:t>
            </a:r>
            <a:r>
              <a:rPr b="0" lang="tr-TR" sz="2400" spc="-1" strike="noStrike" u="sng">
                <a:solidFill>
                  <a:srgbClr val="ffff00"/>
                </a:solidFill>
                <a:uFillTx/>
                <a:latin typeface="Arial"/>
              </a:rPr>
              <a:t>hoşuna gidebilir </a:t>
            </a:r>
            <a:r>
              <a:rPr b="0" lang="tr-TR" sz="2400" spc="-1" strike="noStrike">
                <a:solidFill>
                  <a:srgbClr val="ffff00"/>
                </a:solidFill>
                <a:latin typeface="Arial"/>
              </a:rPr>
              <a:t>(Şekil 3.1 ve Şekil 3.2).</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100" spc="-1" strike="noStrike">
                <a:solidFill>
                  <a:srgbClr val="ffff00"/>
                </a:solidFill>
                <a:latin typeface="Arial"/>
              </a:rPr>
              <a:t>Tüketici       sponsor         desteklenen    sevdiyse hoşuna gider.</a:t>
            </a:r>
            <a:endParaRPr b="0" lang="tr-TR" sz="2100" spc="-1" strike="noStrike">
              <a:solidFill>
                <a:srgbClr val="ffffff"/>
              </a:solidFill>
              <a:latin typeface="Arial"/>
            </a:endParaRPr>
          </a:p>
          <a:p>
            <a:pPr indent="0" algn="just">
              <a:lnSpc>
                <a:spcPct val="100000"/>
              </a:lnSpc>
              <a:spcBef>
                <a:spcPts val="1417"/>
              </a:spcBef>
              <a:buNone/>
              <a:tabLst>
                <a:tab algn="l" pos="0"/>
              </a:tabLst>
            </a:pPr>
            <a:r>
              <a:rPr b="0" lang="tr-TR" sz="2100" spc="-1" strike="noStrike">
                <a:solidFill>
                  <a:srgbClr val="ffff00"/>
                </a:solidFill>
                <a:latin typeface="Arial"/>
                <a:ea typeface="Microsoft YaHei"/>
              </a:rPr>
              <a:t>Tüketici       sponsor         desteklenen    sevmediyse hoşuna gitmez.</a:t>
            </a:r>
            <a:endParaRPr b="0" lang="tr-TR" sz="21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r>
              <a:rPr b="0" lang="tr-TR" sz="2400" spc="-1" strike="noStrike">
                <a:solidFill>
                  <a:srgbClr val="ffff00"/>
                </a:solidFill>
                <a:latin typeface="Arial"/>
                <a:ea typeface="Microsoft YaHei"/>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Şekil 3.1’de</a:t>
            </a:r>
            <a:r>
              <a:rPr b="0" lang="tr-TR" sz="2400" spc="-1" strike="noStrike">
                <a:solidFill>
                  <a:srgbClr val="ffff00"/>
                </a:solidFill>
                <a:latin typeface="Arial"/>
              </a:rPr>
              <a:t> görüldüğü üzere, </a:t>
            </a:r>
            <a:r>
              <a:rPr b="0" lang="tr-TR" sz="2400" spc="-1" strike="noStrike" u="sng">
                <a:solidFill>
                  <a:srgbClr val="ffff00"/>
                </a:solidFill>
                <a:uFillTx/>
                <a:latin typeface="Arial"/>
              </a:rPr>
              <a:t>bir kuruluş kendi ürünleriyle stratejik bir uyum sağladığına inandığı bir etkinliğe</a:t>
            </a:r>
            <a:r>
              <a:rPr b="0" lang="tr-TR" sz="2400" spc="-1" strike="noStrike">
                <a:solidFill>
                  <a:srgbClr val="ffff00"/>
                </a:solidFill>
                <a:latin typeface="Arial"/>
              </a:rPr>
              <a:t> </a:t>
            </a:r>
            <a:r>
              <a:rPr b="0" lang="tr-TR" sz="2800" spc="-1" strike="noStrike">
                <a:solidFill>
                  <a:srgbClr val="ffff00"/>
                </a:solidFill>
                <a:latin typeface="Arial"/>
              </a:rPr>
              <a:t>sponsor</a:t>
            </a:r>
            <a:r>
              <a:rPr b="0" lang="tr-TR" sz="2400" spc="-1" strike="noStrike">
                <a:solidFill>
                  <a:srgbClr val="ffff00"/>
                </a:solidFill>
                <a:latin typeface="Arial"/>
              </a:rPr>
              <a:t> olmaya karar verebilir. Bu durum, </a:t>
            </a:r>
            <a:r>
              <a:rPr b="0" lang="tr-TR" sz="2400" spc="-1" strike="noStrike" u="sng">
                <a:solidFill>
                  <a:srgbClr val="ffff00"/>
                </a:solidFill>
                <a:uFillTx/>
                <a:latin typeface="Arial"/>
              </a:rPr>
              <a:t>sponsor ile desteklenen arasında pozitif bir ilişki kurar.</a:t>
            </a:r>
            <a:r>
              <a:rPr b="0" lang="tr-TR" sz="2400" spc="-1" strike="noStrike">
                <a:solidFill>
                  <a:srgbClr val="ffff00"/>
                </a:solidFill>
                <a:latin typeface="Arial"/>
              </a:rPr>
              <a:t> Bu arada, </a:t>
            </a:r>
            <a:r>
              <a:rPr b="0" lang="tr-TR" sz="2400" spc="-1" strike="noStrike" u="sng">
                <a:solidFill>
                  <a:srgbClr val="ffff00"/>
                </a:solidFill>
                <a:uFillTx/>
                <a:latin typeface="Arial"/>
              </a:rPr>
              <a:t>tüketici</a:t>
            </a:r>
            <a:r>
              <a:rPr b="0" lang="tr-TR" sz="2400" spc="-1" strike="noStrike">
                <a:solidFill>
                  <a:srgbClr val="ffff00"/>
                </a:solidFill>
                <a:latin typeface="Arial"/>
              </a:rPr>
              <a:t> bazı nedenlerden dolayı </a:t>
            </a:r>
            <a:r>
              <a:rPr b="0" lang="tr-TR" sz="2400" spc="-1" strike="noStrike" u="sng">
                <a:solidFill>
                  <a:srgbClr val="ffff00"/>
                </a:solidFill>
                <a:uFillTx/>
                <a:latin typeface="Arial"/>
              </a:rPr>
              <a:t>desteklenen etkinlik veya organizasyona karşı önceden olumlu bir tutum sergileyebilir.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368280" y="13968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pic>
        <p:nvPicPr>
          <p:cNvPr id="100" name="" descr=""/>
          <p:cNvPicPr/>
          <p:nvPr/>
        </p:nvPicPr>
        <p:blipFill>
          <a:blip r:embed="rId1"/>
          <a:stretch/>
        </p:blipFill>
        <p:spPr>
          <a:xfrm>
            <a:off x="1337400" y="139680"/>
            <a:ext cx="7405200" cy="428544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1245</TotalTime>
  <Application>LibreOffice/7.4.3.2$Windows_x86 LibreOffice_project/1048a8393ae2eeec98dff31b5c133c5f1d08b890</Application>
  <AppVersion>15.0000</AppVersion>
  <Words>2214</Words>
  <Paragraphs>185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2024-03-28T18:07:45Z</dcterms:modified>
  <cp:revision>89</cp:revision>
  <dc:subject/>
  <dc:title>Lights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Özel</vt:lpwstr>
  </property>
  <property fmtid="{D5CDD505-2E9C-101B-9397-08002B2CF9AE}" pid="3" name="Slides">
    <vt:i4>50</vt:i4>
  </property>
</Properties>
</file>