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76760" cy="25959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89120" cy="3434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70EC8322-2DFA-4FCB-9889-A926AE521529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7120" cy="151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0800" bIns="108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7360" cy="43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600" bIns="36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4320" cy="484560"/>
          </a:xfrm>
          <a:custGeom>
            <a:avLst/>
            <a:gdLst>
              <a:gd name="textAreaLeft" fmla="*/ 1080 w 4320"/>
              <a:gd name="textAreaRight" fmla="*/ 6120 w 4320"/>
              <a:gd name="textAreaTop" fmla="*/ 1080 h 484560"/>
              <a:gd name="textAreaBottom" fmla="*/ 486360 h 4845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76760" cy="25959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89120" cy="3434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CF382F8C-86FA-4610-A20C-5DA9E7396E2F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7120" cy="151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0800" bIns="108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7360" cy="43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600" bIns="36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4320" cy="484560"/>
          </a:xfrm>
          <a:custGeom>
            <a:avLst/>
            <a:gdLst>
              <a:gd name="textAreaLeft" fmla="*/ 1080 w 4320"/>
              <a:gd name="textAreaRight" fmla="*/ 6120 w 4320"/>
              <a:gd name="textAreaTop" fmla="*/ 1080 h 484560"/>
              <a:gd name="textAreaBottom" fmla="*/ 486360 h 4845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7120" cy="65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</a:rPr>
              <a:t>KONGRE VE FUAR YÖNETİMİ 4.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6240" cy="441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Ürün Olarak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Etkinlik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Ürünler 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müşterilerin ihtiyaçlarını tatmin etmek için üretilen ve müşterinin satın almaya hazır bulunduğu mal veya hizmetlerdir.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ürün,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bir cep telefonu gibi somut veya sağlık tedavisi gibi soyut hizmet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de olabilmektedir.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537480" y="669240"/>
            <a:ext cx="8872560" cy="3878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pazarlamacıları,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ürün (etkinlik) karmasında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yer alan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üç unsuru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iyi bilmelidir.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Birincisi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ü</a:t>
            </a:r>
            <a:r>
              <a:rPr b="0" i="1" lang="tr-TR" sz="3200" spc="-1" strike="noStrike">
                <a:solidFill>
                  <a:srgbClr val="b4c7dc"/>
                </a:solidFill>
                <a:latin typeface="MinionPro-Regular"/>
                <a:ea typeface="MinionPro-Regular"/>
              </a:rPr>
              <a:t>rünün geçmişi</a:t>
            </a:r>
            <a:r>
              <a:rPr b="0" lang="tr-TR" sz="3200" spc="-1" strike="noStrike">
                <a:solidFill>
                  <a:srgbClr val="ffe994"/>
                </a:solidFill>
                <a:latin typeface="MinionPro-Regular"/>
                <a:ea typeface="MinionPro-Regular"/>
              </a:rPr>
              <a:t> detaylı şekilde bilinmelidir. Örneğin </a:t>
            </a:r>
            <a:r>
              <a:rPr b="0" lang="tr-TR" sz="3200" spc="-1" strike="noStrike">
                <a:solidFill>
                  <a:srgbClr val="b4c7dc"/>
                </a:solidFill>
                <a:latin typeface="MinionPro-Regular"/>
                <a:ea typeface="MinionPro-Regular"/>
              </a:rPr>
              <a:t>“50.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Konferans”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başlığı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bu etkinliğin başarısını gösterirken,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“1. Konferans”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başlığı ise bu konferansın bir geçmişinin olmadığını göstermesine rağmen,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gelenekselleşeceğine ve uzun süreceğine yönelik bir portre çizilebilir.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İkincisi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bir etkinliğin pazarlanmasında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katılımcıların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i="1" lang="tr-TR" sz="3200" spc="-1" strike="noStrike">
                <a:solidFill>
                  <a:srgbClr val="b4c7dc"/>
                </a:solidFill>
                <a:latin typeface="MinionPro-It"/>
                <a:ea typeface="MinionPro-It"/>
              </a:rPr>
              <a:t>elde edeceği faydalar</a:t>
            </a: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mesajlarla iyi vurgulanmalıdır.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Bunun için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katılımcılarla güçlü ilişki kurulması ve potansiyel katılımcılardan detaylı bilgi elde edilmesi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gerekmektedir.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Üçüncüsü ise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ürün olarak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bir 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etkinliği diğerlerinden ayıran özellikleri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vurgulamaktır.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Pazarlamacılar, etkinliğin pazarlamasında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ürünün eşsizliğini/farkını vurgulamak için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hedef pazarın beklentilerini çok iyi belirleyerek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özel deneyimler ve katılımcılara ek değerler sunmalıdır.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Etkinliğin Fiyatlandırılması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Fiyat,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sağlanan hizmet için ücretlendirilen miktardır.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Bir malın fiyatı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sürekli olarak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değişmesi nedeniyle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dinamik olması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gerekmektedir. Bu sayede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değişimlere ayak uydurabilmektedir.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Bold"/>
              </a:rPr>
              <a:t>Fiyatlandırma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, pazarlama karmasının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en önemli bileşenlerinden biridir.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Zira pazarlama karmasında yer alan diğer unsurlar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(ürün, dağıtım ve tutundurma)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40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maliyet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yaratırken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fiyat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</a:t>
            </a:r>
            <a:r>
              <a:rPr b="0" lang="tr-TR" sz="4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gelir yaratan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tek bileşendir.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 pazarlamasında 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benzer şekilde bir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sonraki aşama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organizasyonun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finansal amaçlarını anlamak ve fiyatlandırma yapmaktır.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için belirlenen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fiyat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müşterilerde </a:t>
            </a:r>
            <a:r>
              <a:rPr b="0" lang="tr-TR" sz="44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değer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 yaratmaktadır.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Antalya EXPO2016 ziyaretçileri üzerinde yaptıkları araştırmada EXPO ziyaretçilerinin giriş, yeme-içme olanakları ve otopark fiyatlarını </a:t>
            </a:r>
            <a:r>
              <a:rPr b="0" lang="tr-TR" sz="40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yüksek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 bulduğu ve bu durumun </a:t>
            </a:r>
            <a:r>
              <a:rPr b="0" lang="tr-TR" sz="40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tatminsizlik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 yarattığı ortaya çıkmıştır.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Bu bağlamda etkinliklere dair hizmet ve ürünlerin fiyatlandırılması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ziyaretçilerin algılamalarını olumlu veya olumsuz yönde etkileyen bir unsur olarak değerlendirilebilir.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Do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layısıyla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çok yüksek ve çok düşük fiyatlandırmadan kaçınılmalıdır.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Yüksek fiyatlandırma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nedeniyle etkinlikler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satılamazken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düşük fiyatlandırma ise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etkinliğin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kalitesinin düşük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olduğunu yansıtabilir.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Etkinliğin Dağıtımı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Dağıtım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ürün ve hizmetlerin servis edildiği yerdir.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Mal ve hizmetlerin tüketilmeleri için müşterilere ulaştırılması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gerekmektedir.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Ürünler türlerine göre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dörde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ayrılmaktadır. Bunlar ;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• </a:t>
            </a:r>
            <a:r>
              <a:rPr b="1" i="1" lang="tr-TR" sz="3200" spc="-1" strike="noStrike">
                <a:solidFill>
                  <a:srgbClr val="b4c7dc"/>
                </a:solidFill>
                <a:latin typeface="MinionPro-It"/>
                <a:ea typeface="MinionPro-It"/>
              </a:rPr>
              <a:t>Temel ürün:</a:t>
            </a: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 M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üşterilerin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satın aldıklarını hissettikleri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üründür. Örneğin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yaşlı bir kişinin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satın aldığı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bisikletteki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temel fayda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ulaşım değil,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sağlıklı olma isteğidir.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Ticari fuarlar,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web sitesi gibi planlayıcıların bilgi girişi yapacakları kanalları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içermektedir.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Ticari fuarlar,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işletmelerin veya destinasyonların ürünleri hakkında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farkındalık geliştirdikleri, yeni yönler belirledikleri ve müşterileri ile yeni ilişkiler kurdukları etkinliklerdir.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Etkinlik Destinasyonu ve Mekânı Seçimi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Bir etkinliğin gerçekleşeceği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alanın belirlenmesi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gerekmektedir. Bu belirleme kriterleri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ekonomik, sosyal, politik ve teknolojik faktörlere bağlı olarak değişebilir.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Ancak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bazı etkinlikler ulusal sınırların ötesinde gerçekleşmektedir.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Bu gibi durumlarda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politik ve ekonomik istikrar, yerel kültür ve gelenekler, vergi uygulamaları ve teşvikler, iletişim ve enerji tedariki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vb. konular önem kazanmaktadır.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Etkinlik pazarlayıcıları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etkinliğin gerçekleşeceği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destinasyonları seçerken şu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kriterlere dikkat eder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: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Destinasyon imajı,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amacına katkı sağlanması,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 sahibine yönelik tutum,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Güvenlik,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Hijyen koşulları,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Hizmet kalitesi,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İklim,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Kalabalık yönetimi,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Ulaşım imkânlarının varlığı ve kolaylığı,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Ulaşım maliyeti,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Uzaklık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Konferans otellerinin varlığı,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Mekan seçiminde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alan büyüklüğü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önemli bir konudur ve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talep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ile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potansiyel gelişme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ve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alanın etkin kullanım düzeyine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bağlıdır.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Etkinlik Pazarlaması İletişimi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Tanım olarak pazarlama iletişimi,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işletmenin çeşitli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izleyicileri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ile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yakın ilişki kurduğu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bir yönetim sürecidir.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Örneğin EXPOlar ile ilgili etkinlikler medyada yeterli düzeyde yer almadığında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insanlar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Expoların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sadece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bir çiçek gösterisi olduğunu düşünmektedirler.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İnsanlar,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teknolojik ve kültürel etkinliklerden haberdar olmamaktadır.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Etkinliğin tanıtım materyalleri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eğlence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üzerine odaklanmaktadır.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Tüketiciye rızasıyla ulaşmanın ve ona marka mesajlarını daha etkili bir şekilde iletmenin yolu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eğlenceden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geçmektedir.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Farklı duyusal izlenimler </a:t>
            </a:r>
            <a:r>
              <a:rPr b="0" lang="tr-TR" sz="26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(müzik, görüntü gibi)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ile birleştirildiğinde, pazarlama iletişimi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derin duygular yaratmaktadır ve çekim gücü artmaktadır.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Dolayısıyla etkinliklerin pazarlama iletişiminde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duygulara yönelmek ve duyguları tetiklemek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etkinlik deneyimine katılımı güçlendirmektedir.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İnsanlar,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tanıtım materyallerinde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eğlenebileceklerine ya da bir şeyler öğrenebileceklerine ikna olurlarsa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etkinliğe katılım gerçekleştirirler.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• </a:t>
            </a:r>
            <a:r>
              <a:rPr b="0" i="1" lang="tr-TR" sz="2600" spc="-1" strike="noStrike">
                <a:solidFill>
                  <a:srgbClr val="b4c7dc"/>
                </a:solidFill>
                <a:latin typeface="MinionPro-It"/>
                <a:ea typeface="MinionPro-It"/>
              </a:rPr>
              <a:t>Somut ürün:</a:t>
            </a:r>
            <a:r>
              <a:rPr b="0" i="1" lang="tr-TR" sz="2600" spc="-1" strike="noStrike">
                <a:solidFill>
                  <a:srgbClr val="ffe994"/>
                </a:solidFill>
                <a:latin typeface="MinionPro-It"/>
                <a:ea typeface="MinionPro-It"/>
              </a:rPr>
              <a:t> Ü</a:t>
            </a:r>
            <a:r>
              <a:rPr b="0" lang="tr-TR" sz="2600" spc="-1" strike="noStrike">
                <a:solidFill>
                  <a:srgbClr val="ffe994"/>
                </a:solidFill>
                <a:latin typeface="MinionPro-Regular"/>
                <a:ea typeface="MinionPro-Regular"/>
              </a:rPr>
              <a:t>ründeki </a:t>
            </a:r>
            <a:r>
              <a:rPr b="0" lang="tr-TR" sz="2600" spc="-1" strike="noStrike">
                <a:solidFill>
                  <a:srgbClr val="b4c7dc"/>
                </a:solidFill>
                <a:latin typeface="MinionPro-Regular"/>
                <a:ea typeface="MinionPro-Regular"/>
              </a:rPr>
              <a:t>somutluk</a:t>
            </a:r>
            <a:r>
              <a:rPr b="0" lang="tr-TR" sz="2600" spc="-1" strike="noStrike">
                <a:solidFill>
                  <a:srgbClr val="ffe994"/>
                </a:solidFill>
                <a:latin typeface="MinionPro-Regular"/>
                <a:ea typeface="MinionPro-Regular"/>
              </a:rPr>
              <a:t>, </a:t>
            </a:r>
            <a:r>
              <a:rPr b="0" lang="tr-TR" sz="2600" spc="-1" strike="noStrike">
                <a:solidFill>
                  <a:srgbClr val="b4c7dc"/>
                </a:solidFill>
                <a:latin typeface="MinionPro-Regular"/>
                <a:ea typeface="MinionPro-Regular"/>
              </a:rPr>
              <a:t>kalite düzeyi, özellikleri, markası, biçimi ve paketlenmiş </a:t>
            </a:r>
            <a:r>
              <a:rPr b="0" lang="tr-TR" sz="2600" spc="-1" strike="noStrike">
                <a:solidFill>
                  <a:srgbClr val="b4c7dc"/>
                </a:solidFill>
                <a:latin typeface="Arial"/>
                <a:ea typeface="MyriadPro-Bold"/>
              </a:rPr>
              <a:t>halini</a:t>
            </a:r>
            <a:r>
              <a:rPr b="0" lang="tr-TR" sz="2600" spc="-1" strike="noStrike">
                <a:solidFill>
                  <a:srgbClr val="ffe994"/>
                </a:solidFill>
                <a:latin typeface="Arial"/>
                <a:ea typeface="MyriadPro-Bold"/>
              </a:rPr>
              <a:t> kapsamaktadır. Bütün ürünlerde az veya çok bu bileşenler yer almaktadır.  Örneğin </a:t>
            </a:r>
            <a:r>
              <a:rPr b="0" lang="tr-TR" sz="2600" spc="-1" strike="noStrike">
                <a:solidFill>
                  <a:srgbClr val="b4c7dc"/>
                </a:solidFill>
                <a:latin typeface="Arial"/>
                <a:ea typeface="MyriadPro-Bold"/>
              </a:rPr>
              <a:t>araba satın alan bir kişi için</a:t>
            </a:r>
            <a:r>
              <a:rPr b="0" lang="tr-TR" sz="2600" spc="-1" strike="noStrike">
                <a:solidFill>
                  <a:srgbClr val="ffe994"/>
                </a:solidFill>
                <a:latin typeface="Arial"/>
                <a:ea typeface="MyriadPro-Bold"/>
              </a:rPr>
              <a:t>, </a:t>
            </a:r>
            <a:r>
              <a:rPr b="0" lang="tr-TR" sz="2600" spc="-1" strike="noStrike">
                <a:solidFill>
                  <a:srgbClr val="b4c7dc"/>
                </a:solidFill>
                <a:latin typeface="Arial"/>
                <a:ea typeface="MyriadPro-Bold"/>
              </a:rPr>
              <a:t>markası ve modeli somut ürün</a:t>
            </a:r>
            <a:r>
              <a:rPr b="0" lang="tr-TR" sz="2600" spc="-1" strike="noStrike">
                <a:solidFill>
                  <a:srgbClr val="ffe994"/>
                </a:solidFill>
                <a:latin typeface="Arial"/>
                <a:ea typeface="MyriadPro-Bold"/>
              </a:rPr>
              <a:t> olacaktır.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Etkili tanıtım ve iletişim kampanyasında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mesajlar iyi tanımlanmalı ve uygun medya araçlarıyla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 izleyicilere ulaştırılmalıdır.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Mesajlar,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açık olmalı ve çoklu medya araçlarında tekrarlanmalıdır.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Etkinlik pazarlamasında kullanılabilecek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pazarlama iletişim araçları şu şekilde sıralanabilir;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Kitlesel medya araçları (TV vb.)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Ticari dergiler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Gazeteler ve toplumsal dergiler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Şu anda gerçekleşen etkinlik (bir sonraki etkinlik için)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Birbiri ile ilişkili olan etkinlik, gösteri ve sergiler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Web sitesi, elektronik postalar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Doğrudan posta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Satış tanıtımları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Tele-pazarlama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Ağızdan ağıza iletişim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Kişisel satış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Reklam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•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Ünlülerin kullanılması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Reklam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Reklam, görsellik içermesi ve farklı platformlarda sunulabilmesi nedeniyle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tüketicilere ürün veya hizmetler hakkında en fazla bilgi sağlayan tutundurma elemanıdır.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Ancak halkla ilişkiler ile kıyaslandığında,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halkla ilişkilerden çok daha pahalıdır.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Reklamın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amacı ürün ile ilgili :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bilgi vermek,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ürünü tanıtmak,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ürünün rakiplerine göre avantajlarını göstermek,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ürünün fiyat avantajını göstermek,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müşteri hizmetleri ile ilgili bilgi vermek,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tasarrufa yönelik olması, 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deneme ürünlerinin kullanımına yönelik olabilmektedir. </a:t>
            </a:r>
            <a:r>
              <a:rPr b="0" lang="tr-TR" sz="4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Reklam süresi 12 dakikadır.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50040" y="57240"/>
            <a:ext cx="982368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Bir reklamın oluşturulmasına yönelik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maliyetler yüksektir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ancak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mesaj, medya, konumlandırma ve zamanlama etkinlik pazarlamacılarının kontrolü dahilindedir.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Bu aşamada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reklam ajansı, reklam kampanyası için net ve ölçülebilir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amaçlar belirlemelidir.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Halkla İlişkiler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Halkla ilişkiler,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işletmenin farklı ortakları ile iyi ilişkilerin kurulmasına yönelik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olması nedeniyle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reklamdan daha geniş bir alana hitap etmektedir.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Nitekim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her işletme bir takım halkla ilişkiler faaliyeti gerçekleştirmektedir.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İşletmenin sağlamış olduğu tüm iletişim biçimleri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çeşitli halk tarafından algılanmaktadır.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Bunun karşılığında 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halk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işletme hakkında bir takım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tutum ve düşünceler geliştirmektedir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 ve bunlar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davranışları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 da etkilemektedir.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Halkla ilişkilerin yaygın şekilde kullanımını gerektiren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beş temel etkinlik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vardır: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Birincisi 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basın ilişkileridir.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Olumlu tanıtımı arttırmak veya olumsuz tanıtımın etkilerini azaltmak icin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haber değeri olan bilgilerin medyada yer almasının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sağlanmasına yöneliktir.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İkincisi 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tanıtımdır.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Belli ürünlere/hizmetlere/etkinliklere yönelik dikkat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çekmek için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taktiklerin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uygulanmasını amaçlamaktadır.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• </a:t>
            </a:r>
            <a:r>
              <a:rPr b="0" i="1" lang="tr-TR" sz="3200" spc="-1" strike="noStrike">
                <a:solidFill>
                  <a:srgbClr val="b4c7dc"/>
                </a:solidFill>
                <a:latin typeface="MinionPro-It"/>
                <a:ea typeface="MinionPro-It"/>
              </a:rPr>
              <a:t>Genişletilmiş ürün:</a:t>
            </a:r>
            <a:r>
              <a:rPr b="0" i="1" lang="tr-TR" sz="3200" spc="-1" strike="noStrike">
                <a:solidFill>
                  <a:srgbClr val="ffe994"/>
                </a:solidFill>
                <a:latin typeface="MinionPro-It"/>
                <a:ea typeface="MinionPro-It"/>
              </a:rPr>
              <a:t> H</a:t>
            </a:r>
            <a:r>
              <a:rPr b="0" lang="tr-TR" sz="3200" spc="-1" strike="noStrike">
                <a:solidFill>
                  <a:srgbClr val="ffe994"/>
                </a:solidFill>
                <a:latin typeface="MinionPro-Regular"/>
                <a:ea typeface="MinionPro-Regular"/>
              </a:rPr>
              <a:t>er ürünün arkasında </a:t>
            </a:r>
            <a:r>
              <a:rPr b="0" lang="tr-TR" sz="3200" spc="-1" strike="noStrike">
                <a:solidFill>
                  <a:srgbClr val="b4c7dc"/>
                </a:solidFill>
                <a:latin typeface="MinionPro-Regular"/>
                <a:ea typeface="MinionPro-Regular"/>
              </a:rPr>
              <a:t>destekleyici bir takım hizmetler yer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almaktadır.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Çoğunlukla müşteri,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bu hizmetleri beklemekte ve bu desteklerin olmaması durumunda ilgili ürünü almaktan vazgeçmektedir.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Örneğin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çok katlı bir mağazada asansörün olmaması durumunda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müşteri,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farklı bir mağazaya yönelebilmektedir.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Üçüncü olarak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, organizasyonun kendisine dair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içe ve dışa yönelik olumlu imajın arttırılmasına yönelik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ş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irket tanıtımıdır.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Bir durumu geliştirmek veya yasal bir sorunu ortadan kaldırmak icin kamu yetkilileri ile ilgilenmek üzere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gerçekleştirilen 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lobicilik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dördüncüsüdür.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Son olarak 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danışmanlık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yer almaktadır.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Özellikle, organizasyonun ilişkili olabileceği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hassas konulara yönelik kamusal konularda yönetime tavsiyelerde bulunmaya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yöneliktir.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Etkinlik pazarlamasında kullanılan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halkla ilişkiler araçları şunlardır;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medya bültenleri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(haber merkezli), tanıtım bültenleri (promosyona dayalı),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medya kitleri (fotoğraflar, biyografiler, basın bültenleri, broşürler, örgütsel bilgi tabloları, çizelgeler, konuşmacıların geçmişleri ve konuları, misyon tabloları, yan faaliyetler)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, iletişim icin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telefon, faks ve e-posta bilgileri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radyo ve televizyon spotları/yayınları, konuşmaların kopyaları, videolar ve ses kayıtları, davetiye/biletlerdir.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Kişisel Satış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Kişisel satış,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satış personeli ve potansiyel müşteri arasında yüz yüze veya telefon aracılığı ile doğrudan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, kişisel etkileşim içeren iletişim karması bileşenlerinden biridir.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Kişisel satışın altında yatan anlayış,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değişimi kolaylaştırmaktır ve kişisel satışta </a:t>
            </a:r>
            <a:r>
              <a:rPr b="0" lang="tr-TR" sz="3200" spc="-1" strike="noStrike" u="sng">
                <a:solidFill>
                  <a:srgbClr val="b4c7dc"/>
                </a:solidFill>
                <a:uFillTx/>
                <a:latin typeface="Arial"/>
                <a:ea typeface="MyriadPro-Bold"/>
              </a:rPr>
              <a:t>müşterinin harekete geçirilmesi için en uygun koşullar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 sağlanmaktadır.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Çünkü birebir etkileşimin olduğu bir ortamda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müşteri satın almaya daha meyillidir.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53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Etkinlik pazarlamasında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kullanılan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kişisel satışta iki farklı teknik yer almaktadır.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Bunlardan biri </a:t>
            </a:r>
            <a:r>
              <a:rPr b="0" i="1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üst satış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tır</a:t>
            </a:r>
            <a:r>
              <a:rPr b="0" i="1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.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Müşterinin, diğer seçilen ürünlere kıyasla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daha yüksek fiyatlı ürünleri satın almasını sağlayan ikna yöntemidir.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Örneğin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,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kongrelerde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kahve aralarında sunulan kahve ve bisküvi içeren bir kahve arası yerine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meyve karışımları ve özellikli kurabiyelerin seçilmesinin sağlaması. Pahalıdır.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  </a:t>
            </a:r>
            <a:r>
              <a:rPr b="1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Doğrudan Pazarlama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Doğrudan pazarlama,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ürün veya hizmetlerin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herhangi bir dağıtım kanalı aracılarından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birini kullanmadan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üreticiden tüketiciye doğru pazarlanmasıdır.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Doğrudan pazarlamada pek çok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teknik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kullanılmaktadır. Bunlar;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doğrudan postalama (tüketiciye e-posta ile ulaşma), katalog basımı ve dağıtımı, özel medya (dergi ve gazete basımı), telefonla pazarlama ve internettir.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•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Doğrudan medya reklamı: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Reklamların ticari/profesyonel basında yer alması ve/veya posta aracılığı ile okuyuculara ulaştırılması, kuponların kullanılması.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•</a:t>
            </a:r>
            <a:r>
              <a:rPr b="0" i="1" lang="tr-TR" sz="32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Doğrudan posta: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Ö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nceki etkinlik katılımcılarına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posta gönderilmesi.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İnternetin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ve elektronik postanın sağladığı önemli avantajlara rağmen, </a:t>
            </a: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doğrudan posta, bu yöntemlerin sunamadığı avantajlar sağlamaktadır.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• </a:t>
            </a:r>
            <a:r>
              <a:rPr b="0" i="1" lang="tr-TR" sz="26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Elektronik posta:</a:t>
            </a:r>
            <a:r>
              <a:rPr b="0" i="1" lang="tr-TR" sz="26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Doğrudan pazarlamanın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elektronik biçimidir.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Örneğin,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ticari sergilere yönelik olarak ziyaretçilerin mekana gelmelerini sağlanması.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Bu tekniğin sorunlarından biri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spam zannedip ve bunları okumadan silmeleridir.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• </a:t>
            </a:r>
            <a:r>
              <a:rPr b="0" i="1" lang="tr-TR" sz="24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Tele-pazarlama:</a:t>
            </a:r>
            <a:r>
              <a:rPr b="0" i="1" lang="tr-TR" sz="24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 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Bu teknik, mevcut ve potansiyel müşterilere ulaşmada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telefonun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kullanılmasıdır.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Tüketici pazarında bu yöntem 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arama merkezleri aracılığı ile kullanılmaktadır.</a:t>
            </a:r>
            <a:r>
              <a:rPr b="0" lang="tr-TR" sz="24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Destinasyon ve mekan pazarlamada, tele-pazarlama kampanyaları </a:t>
            </a:r>
            <a:r>
              <a:rPr b="0" lang="tr-TR" sz="2400" spc="-1" strike="noStrike" u="sng">
                <a:solidFill>
                  <a:srgbClr val="b4c7dc"/>
                </a:solidFill>
                <a:uFillTx/>
                <a:latin typeface="Times New Roman"/>
                <a:ea typeface="MyriadPro-Bold"/>
              </a:rPr>
              <a:t>geçmiş deneyimlerin listelerinin kullanılması</a:t>
            </a:r>
            <a:r>
              <a:rPr b="0" lang="tr-TR" sz="24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ile sağlanmaktadır.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53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6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Sosyal Medya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Etkinliklerin duyurulmasında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sosyal medya  araçlarının kullanımı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ziyaretçilerin 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deneyimlerini güçlendirmektedir. Bu bağlamda </a:t>
            </a:r>
            <a:r>
              <a:rPr b="0" i="1" lang="tr-TR" sz="2600" spc="-1" strike="noStrike">
                <a:solidFill>
                  <a:srgbClr val="b4c7dc"/>
                </a:solidFill>
                <a:latin typeface="Times New Roman"/>
                <a:ea typeface="MinionPro-It"/>
              </a:rPr>
              <a:t>sosyal medya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inionPro-Regular"/>
              </a:rPr>
              <a:t>hızlı ve etkin bir iletişim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aracına dönüşmektedir.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Böylece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etkinliklerin içerikleri güncel bir şekilde duyurulacaktır.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Çünkü yeniçağın insanı,</a:t>
            </a:r>
            <a:r>
              <a:rPr b="0" lang="tr-TR" sz="26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</a:t>
            </a:r>
            <a:r>
              <a:rPr b="0" lang="tr-TR" sz="26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sosyal medyayı aktif olarak kullanmaktadır.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pazarlamasında ise </a:t>
            </a:r>
            <a:r>
              <a:rPr b="1" lang="tr-TR" sz="3200" spc="-1" strike="noStrike">
                <a:solidFill>
                  <a:srgbClr val="ffe994"/>
                </a:solidFill>
                <a:latin typeface="MinionPro-Bold"/>
                <a:ea typeface="MinionPro-Bold"/>
              </a:rPr>
              <a:t>ürün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 yeri veya destinasyonun müşteri ihtiyaçlarını tatmin etmek icin sunduklarıdır.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Bu anlamda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ürün eğitim programı, ülke fuarı, festival veya kongre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olabilir. Etkinlik pazarlamasında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ürün somut (koltuk, yiyecek-içecek vb.)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ve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soyut (destinasyon atmosferi, katılımcıların elde ettikleri değerler vb.)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bileşenleri barındırmaktadır.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yapısı itibarıyla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soyut bir üründür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ve bu nedenle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dayanıksızdırlar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. Örneğin, futbol karşılaşmasında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satılmamış koltuklar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veya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konser biletleri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etkinlik gününde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satılmadığında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daha sonra yeniden satılamaz.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Yer zaman kısıtı vardır. Futbol maçı 14 00 da başlayacaksa maç sonu 15 30 olacaktır ve bu zaman zarfında bilet geçerli olur. Satılamayan biletler ve koltuklar yanar.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Benzer şekilde bir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festival günü kötü hava koşulları yüzünden biletler satılmayabilir ve hazırlanan yiyecek ve içecekler boşa gidebilir.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Bu sebeple koltuk, yiyecek, içecek ve diğer malzemelerin zarar görmemesi için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etkinliklerin pazarlanmasında talep ve arz etkin şekilde belirlenmelidir.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Etkinliğin kendisi bir ürün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olarak değerlendirildiğinde,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spor etkinliğinin ürün türleri kapsamında Şekil 2.3’teki gibi örneklendirilebilir.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Bir spor karşılaşmasında rekabet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yapısı gereği,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yriadPro-Bold"/>
              </a:rPr>
              <a:t>kazanan ve kaybedenin olduğu ve bunun önceden tamamıyla kontrol edilemeyeceği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bilinmektedir.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240" cy="498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2400" spc="-1" strike="noStrike">
                <a:solidFill>
                  <a:srgbClr val="b4c7dc"/>
                </a:solidFill>
                <a:latin typeface="Arial"/>
                <a:ea typeface="MyriadPro-Bold"/>
              </a:rPr>
              <a:t>Gerçek ürün ise</a:t>
            </a:r>
            <a:r>
              <a:rPr b="0" lang="tr-TR" sz="2400" spc="-1" strike="noStrike">
                <a:solidFill>
                  <a:srgbClr val="ffe994"/>
                </a:solidFill>
                <a:latin typeface="Arial"/>
                <a:ea typeface="MyriadPro-Bold"/>
              </a:rPr>
              <a:t> spor etkinliğinde satılan </a:t>
            </a:r>
            <a:r>
              <a:rPr b="0" lang="tr-TR" sz="2400" spc="-1" strike="noStrike">
                <a:solidFill>
                  <a:srgbClr val="b4c7dc"/>
                </a:solidFill>
                <a:latin typeface="Arial"/>
                <a:ea typeface="MyriadPro-Bold"/>
              </a:rPr>
              <a:t>yiyecek içecekler, etkinlik mekanı, oynayan takımlar ve koltuk yeridir.</a:t>
            </a:r>
            <a:r>
              <a:rPr b="0" lang="tr-TR" sz="2400" spc="-1" strike="noStrike">
                <a:solidFill>
                  <a:srgbClr val="ffe994"/>
                </a:solidFill>
                <a:latin typeface="Arial"/>
                <a:ea typeface="MyriadPro-Bold"/>
              </a:rPr>
              <a:t> Son olarak </a:t>
            </a:r>
            <a:r>
              <a:rPr b="0" lang="tr-TR" sz="2400" spc="-1" strike="noStrike">
                <a:solidFill>
                  <a:srgbClr val="b4c7dc"/>
                </a:solidFill>
                <a:latin typeface="Arial"/>
                <a:ea typeface="MyriadPro-Bold"/>
              </a:rPr>
              <a:t>genişletilmiş ürün</a:t>
            </a:r>
            <a:r>
              <a:rPr b="0" lang="tr-TR" sz="2400" spc="-1" strike="noStrike">
                <a:solidFill>
                  <a:srgbClr val="ffe994"/>
                </a:solidFill>
                <a:latin typeface="Arial"/>
                <a:ea typeface="MyriadPro-Bold"/>
              </a:rPr>
              <a:t> ise, </a:t>
            </a:r>
            <a:r>
              <a:rPr b="0" lang="tr-TR" sz="2400" spc="-1" strike="noStrike">
                <a:solidFill>
                  <a:srgbClr val="b4c7dc"/>
                </a:solidFill>
                <a:latin typeface="Arial"/>
                <a:ea typeface="MyriadPro-Bold"/>
              </a:rPr>
              <a:t>atmosfer, sosyal etkileşim, oyuncular ile tanışma olanağı, aidiyet duygusu, sosyal takdir ve sosyal üyelik</a:t>
            </a:r>
            <a:r>
              <a:rPr b="0" lang="tr-TR" sz="2400" spc="-1" strike="noStrike">
                <a:solidFill>
                  <a:srgbClr val="ffe994"/>
                </a:solidFill>
                <a:latin typeface="Arial"/>
                <a:ea typeface="MyriadPro-Bold"/>
              </a:rPr>
              <a:t> olarak sıralanabilir.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2024-03-28T18:15:57Z</dcterms:modified>
  <cp:revision>192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