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ppt/slideLayouts/slideLayout25.xml" ContentType="application/vnd.openxmlformats-officedocument.presentationml.slideLayout+xml"/>
  <Override PartName="/ppt/theme/theme25.xml" ContentType="application/vnd.openxmlformats-officedocument.theme+xml"/>
  <Override PartName="/ppt/slideLayouts/slideLayout26.xml" ContentType="application/vnd.openxmlformats-officedocument.presentationml.slideLayout+xml"/>
  <Override PartName="/ppt/theme/theme26.xml" ContentType="application/vnd.openxmlformats-officedocument.theme+xml"/>
  <Override PartName="/ppt/slideLayouts/slideLayout27.xml" ContentType="application/vnd.openxmlformats-officedocument.presentationml.slideLayout+xml"/>
  <Override PartName="/ppt/theme/theme27.xml" ContentType="application/vnd.openxmlformats-officedocument.theme+xml"/>
  <Override PartName="/ppt/slideLayouts/slideLayout28.xml" ContentType="application/vnd.openxmlformats-officedocument.presentationml.slideLayout+xml"/>
  <Override PartName="/ppt/theme/theme28.xml" ContentType="application/vnd.openxmlformats-officedocument.theme+xml"/>
  <Override PartName="/ppt/slideLayouts/slideLayout29.xml" ContentType="application/vnd.openxmlformats-officedocument.presentationml.slideLayout+xml"/>
  <Override PartName="/ppt/theme/theme29.xml" ContentType="application/vnd.openxmlformats-officedocument.theme+xml"/>
  <Override PartName="/ppt/slideLayouts/slideLayout30.xml" ContentType="application/vnd.openxmlformats-officedocument.presentationml.slideLayout+xml"/>
  <Override PartName="/ppt/theme/theme30.xml" ContentType="application/vnd.openxmlformats-officedocument.theme+xml"/>
  <Override PartName="/ppt/slideLayouts/slideLayout31.xml" ContentType="application/vnd.openxmlformats-officedocument.presentationml.slideLayout+xml"/>
  <Override PartName="/ppt/theme/theme31.xml" ContentType="application/vnd.openxmlformats-officedocument.theme+xml"/>
  <Override PartName="/ppt/slideLayouts/slideLayout32.xml" ContentType="application/vnd.openxmlformats-officedocument.presentationml.slideLayout+xml"/>
  <Override PartName="/ppt/theme/theme3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  <p:sldMasterId id="2147483678" r:id="rId16"/>
    <p:sldMasterId id="2147483680" r:id="rId17"/>
    <p:sldMasterId id="2147483682" r:id="rId18"/>
    <p:sldMasterId id="2147483684" r:id="rId19"/>
    <p:sldMasterId id="2147483686" r:id="rId20"/>
    <p:sldMasterId id="2147483688" r:id="rId21"/>
    <p:sldMasterId id="2147483690" r:id="rId22"/>
    <p:sldMasterId id="2147483692" r:id="rId23"/>
    <p:sldMasterId id="2147483694" r:id="rId24"/>
    <p:sldMasterId id="2147483696" r:id="rId25"/>
    <p:sldMasterId id="2147483708" r:id="rId26"/>
    <p:sldMasterId id="2147483710" r:id="rId27"/>
    <p:sldMasterId id="2147483712" r:id="rId28"/>
    <p:sldMasterId id="2147483714" r:id="rId29"/>
    <p:sldMasterId id="2147483716" r:id="rId30"/>
    <p:sldMasterId id="2147483718" r:id="rId31"/>
    <p:sldMasterId id="2147483720" r:id="rId32"/>
  </p:sldMasterIdLst>
  <p:sldIdLst>
    <p:sldId id="256" r:id="rId33"/>
    <p:sldId id="257" r:id="rId34"/>
    <p:sldId id="258" r:id="rId35"/>
    <p:sldId id="259" r:id="rId36"/>
    <p:sldId id="260" r:id="rId37"/>
    <p:sldId id="261" r:id="rId38"/>
    <p:sldId id="262" r:id="rId39"/>
    <p:sldId id="263" r:id="rId40"/>
    <p:sldId id="264" r:id="rId41"/>
    <p:sldId id="265" r:id="rId42"/>
    <p:sldId id="266" r:id="rId43"/>
    <p:sldId id="267" r:id="rId44"/>
    <p:sldId id="268" r:id="rId45"/>
    <p:sldId id="269" r:id="rId46"/>
    <p:sldId id="270" r:id="rId47"/>
    <p:sldId id="271" r:id="rId48"/>
    <p:sldId id="272" r:id="rId49"/>
    <p:sldId id="273" r:id="rId50"/>
    <p:sldId id="274" r:id="rId51"/>
    <p:sldId id="275" r:id="rId52"/>
    <p:sldId id="276" r:id="rId53"/>
    <p:sldId id="277" r:id="rId54"/>
    <p:sldId id="278" r:id="rId55"/>
    <p:sldId id="279" r:id="rId56"/>
    <p:sldId id="280" r:id="rId57"/>
    <p:sldId id="281" r:id="rId58"/>
    <p:sldId id="282" r:id="rId59"/>
    <p:sldId id="283" r:id="rId60"/>
    <p:sldId id="284" r:id="rId61"/>
    <p:sldId id="285" r:id="rId62"/>
    <p:sldId id="286" r:id="rId63"/>
    <p:sldId id="287" r:id="rId64"/>
    <p:sldId id="288" r:id="rId65"/>
    <p:sldId id="289" r:id="rId66"/>
    <p:sldId id="290" r:id="rId67"/>
    <p:sldId id="291" r:id="rId68"/>
    <p:sldId id="292" r:id="rId69"/>
    <p:sldId id="293" r:id="rId70"/>
    <p:sldId id="316" r:id="rId71"/>
    <p:sldId id="317" r:id="rId72"/>
    <p:sldId id="318" r:id="rId73"/>
    <p:sldId id="319" r:id="rId74"/>
    <p:sldId id="320" r:id="rId75"/>
    <p:sldId id="321" r:id="rId76"/>
    <p:sldId id="322" r:id="rId77"/>
  </p:sldIdLst>
  <p:sldSz cx="10080625" cy="5670550"/>
  <p:notesSz cx="7559675" cy="10691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737" autoAdjust="0"/>
  </p:normalViewPr>
  <p:slideViewPr>
    <p:cSldViewPr snapToGrid="0" showGuides="1">
      <p:cViewPr varScale="1">
        <p:scale>
          <a:sx n="85" d="100"/>
          <a:sy n="85" d="100"/>
        </p:scale>
        <p:origin x="816" y="90"/>
      </p:cViewPr>
      <p:guideLst>
        <p:guide orient="horz" pos="1786"/>
        <p:guide pos="3175"/>
      </p:guideLst>
    </p:cSldViewPr>
  </p:slideViewPr>
  <p:outlineViewPr>
    <p:cViewPr>
      <p:scale>
        <a:sx n="33" d="100"/>
        <a:sy n="33" d="100"/>
      </p:scale>
      <p:origin x="0" y="-828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42" Type="http://schemas.openxmlformats.org/officeDocument/2006/relationships/slide" Target="slides/slide10.xml"/><Relationship Id="rId47" Type="http://schemas.openxmlformats.org/officeDocument/2006/relationships/slide" Target="slides/slide15.xml"/><Relationship Id="rId63" Type="http://schemas.openxmlformats.org/officeDocument/2006/relationships/slide" Target="slides/slide31.xml"/><Relationship Id="rId68" Type="http://schemas.openxmlformats.org/officeDocument/2006/relationships/slide" Target="slides/slide36.xml"/><Relationship Id="rId16" Type="http://schemas.openxmlformats.org/officeDocument/2006/relationships/slideMaster" Target="slideMasters/slideMaster16.xml"/><Relationship Id="rId11" Type="http://schemas.openxmlformats.org/officeDocument/2006/relationships/slideMaster" Target="slideMasters/slideMaster11.xml"/><Relationship Id="rId32" Type="http://schemas.openxmlformats.org/officeDocument/2006/relationships/slideMaster" Target="slideMasters/slideMaster32.xml"/><Relationship Id="rId37" Type="http://schemas.openxmlformats.org/officeDocument/2006/relationships/slide" Target="slides/slide5.xml"/><Relationship Id="rId53" Type="http://schemas.openxmlformats.org/officeDocument/2006/relationships/slide" Target="slides/slide21.xml"/><Relationship Id="rId58" Type="http://schemas.openxmlformats.org/officeDocument/2006/relationships/slide" Target="slides/slide26.xml"/><Relationship Id="rId74" Type="http://schemas.openxmlformats.org/officeDocument/2006/relationships/slide" Target="slides/slide42.xml"/><Relationship Id="rId79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29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3.xml"/><Relationship Id="rId43" Type="http://schemas.openxmlformats.org/officeDocument/2006/relationships/slide" Target="slides/slide11.xml"/><Relationship Id="rId48" Type="http://schemas.openxmlformats.org/officeDocument/2006/relationships/slide" Target="slides/slide16.xml"/><Relationship Id="rId56" Type="http://schemas.openxmlformats.org/officeDocument/2006/relationships/slide" Target="slides/slide24.xml"/><Relationship Id="rId64" Type="http://schemas.openxmlformats.org/officeDocument/2006/relationships/slide" Target="slides/slide32.xml"/><Relationship Id="rId69" Type="http://schemas.openxmlformats.org/officeDocument/2006/relationships/slide" Target="slides/slide37.xml"/><Relationship Id="rId77" Type="http://schemas.openxmlformats.org/officeDocument/2006/relationships/slide" Target="slides/slide45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9.xml"/><Relationship Id="rId72" Type="http://schemas.openxmlformats.org/officeDocument/2006/relationships/slide" Target="slides/slide40.xml"/><Relationship Id="rId80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1.xml"/><Relationship Id="rId38" Type="http://schemas.openxmlformats.org/officeDocument/2006/relationships/slide" Target="slides/slide6.xml"/><Relationship Id="rId46" Type="http://schemas.openxmlformats.org/officeDocument/2006/relationships/slide" Target="slides/slide14.xml"/><Relationship Id="rId59" Type="http://schemas.openxmlformats.org/officeDocument/2006/relationships/slide" Target="slides/slide27.xml"/><Relationship Id="rId67" Type="http://schemas.openxmlformats.org/officeDocument/2006/relationships/slide" Target="slides/slide35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9.xml"/><Relationship Id="rId54" Type="http://schemas.openxmlformats.org/officeDocument/2006/relationships/slide" Target="slides/slide22.xml"/><Relationship Id="rId62" Type="http://schemas.openxmlformats.org/officeDocument/2006/relationships/slide" Target="slides/slide30.xml"/><Relationship Id="rId70" Type="http://schemas.openxmlformats.org/officeDocument/2006/relationships/slide" Target="slides/slide38.xml"/><Relationship Id="rId75" Type="http://schemas.openxmlformats.org/officeDocument/2006/relationships/slide" Target="slides/slide4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4.xml"/><Relationship Id="rId49" Type="http://schemas.openxmlformats.org/officeDocument/2006/relationships/slide" Target="slides/slide17.xml"/><Relationship Id="rId57" Type="http://schemas.openxmlformats.org/officeDocument/2006/relationships/slide" Target="slides/slide25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12.xml"/><Relationship Id="rId52" Type="http://schemas.openxmlformats.org/officeDocument/2006/relationships/slide" Target="slides/slide20.xml"/><Relationship Id="rId60" Type="http://schemas.openxmlformats.org/officeDocument/2006/relationships/slide" Target="slides/slide28.xml"/><Relationship Id="rId65" Type="http://schemas.openxmlformats.org/officeDocument/2006/relationships/slide" Target="slides/slide33.xml"/><Relationship Id="rId73" Type="http://schemas.openxmlformats.org/officeDocument/2006/relationships/slide" Target="slides/slide41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7.xml"/><Relationship Id="rId34" Type="http://schemas.openxmlformats.org/officeDocument/2006/relationships/slide" Target="slides/slide2.xml"/><Relationship Id="rId50" Type="http://schemas.openxmlformats.org/officeDocument/2006/relationships/slide" Target="slides/slide18.xml"/><Relationship Id="rId55" Type="http://schemas.openxmlformats.org/officeDocument/2006/relationships/slide" Target="slides/slide23.xml"/><Relationship Id="rId76" Type="http://schemas.openxmlformats.org/officeDocument/2006/relationships/slide" Target="slides/slide44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39.xml"/><Relationship Id="rId2" Type="http://schemas.openxmlformats.org/officeDocument/2006/relationships/slideMaster" Target="slideMasters/slideMaster2.xml"/><Relationship Id="rId29" Type="http://schemas.openxmlformats.org/officeDocument/2006/relationships/slideMaster" Target="slideMasters/slideMaster29.xml"/><Relationship Id="rId24" Type="http://schemas.openxmlformats.org/officeDocument/2006/relationships/slideMaster" Target="slideMasters/slideMaster24.xml"/><Relationship Id="rId40" Type="http://schemas.openxmlformats.org/officeDocument/2006/relationships/slide" Target="slides/slide8.xml"/><Relationship Id="rId45" Type="http://schemas.openxmlformats.org/officeDocument/2006/relationships/slide" Target="slides/slide13.xml"/><Relationship Id="rId66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Varsayı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Varsayıl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Varsayıl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arsayıla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arsayıla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arsayıla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Varsayılan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rsayılan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arsayılan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Varsayılan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Varsayılan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Varsayılan 4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Varsayılan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Varsayılan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Varsayılan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arsayılan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rsayılan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Varsayılan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Varsayılan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5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6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7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28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30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31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F276DA4C-027F-41B9-86B1-C0C18CC18470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Yuvarlatılmış Dikdörtgen 1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" name="Yuvarlatılmış Dikdörtgen 2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Dikdörtgen 86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8" name="Dikdörtgen 87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865582C-87B6-4D45-BB29-CDCDB7E7E68B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9" name="Yuvarlatılmış Dikdörtgen 88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0" name="Yuvarlatılmış Dikdörtgen 89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1" name="Serbest Form 90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Dikdörtgen 91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3" name="Dikdörtgen 92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32BEB41-A7A5-4200-8B9B-21931A35D18E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4" name="Yuvarlatılmış Dikdörtgen 93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5" name="Yuvarlatılmış Dikdörtgen 94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6" name="Serbest Form 95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Dikdörtgen 104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6" name="Dikdörtgen 105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F1BCCEC2-E7B1-40EF-B4B3-47DF5B849E22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7" name="Yuvarlatılmış Dikdörtgen 106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8" name="Yuvarlatılmış Dikdörtgen 107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9" name="Serbest Form 108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Dikdörtgen 117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9" name="Dikdörtgen 118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A08D23C4-6E58-4C7F-8561-0926751A6EAB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0" name="Yuvarlatılmış Dikdörtgen 119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1" name="Yuvarlatılmış Dikdörtgen 120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2" name="Serbest Form 121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Dikdörtgen 130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2" name="Dikdörtgen 131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47B107B-8EBE-47AC-8E78-6E6B4DB5A3B2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3" name="Yuvarlatılmış Dikdörtgen 132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4" name="Yuvarlatılmış Dikdörtgen 133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5" name="Serbest Form 134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Dikdörtgen 141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3" name="Dikdörtgen 142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98DC676A-794E-4A4F-8487-D6CF9E1A2573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4" name="Yuvarlatılmış Dikdörtgen 143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5" name="Yuvarlatılmış Dikdörtgen 144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6" name="Serbest Form 145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5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Dikdörtgen 156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8" name="Dikdörtgen 157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DCE2230-FC96-4BE1-B76A-F77A627EF2F3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9" name="Yuvarlatılmış Dikdörtgen 158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0" name="Yuvarlatılmış Dikdörtgen 159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1" name="Serbest Form 160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Dikdörtgen 161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3" name="Dikdörtgen 162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AE8AB8B-858C-40FB-B7C6-A0E73A259C18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4" name="Yuvarlatılmış Dikdörtgen 163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5" name="Yuvarlatılmış Dikdörtgen 164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6" name="Serbest Form 165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tr-TR" sz="44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32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4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Dikdörtgen 168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0" name="Dikdörtgen 169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8CD7EBBF-E63B-42B7-98F2-E11190756439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1" name="Yuvarlatılmış Dikdörtgen 170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2" name="Yuvarlatılmış Dikdörtgen 171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3" name="Serbest Form 172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Dikdörtgen 177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9" name="Dikdörtgen 178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C5DAC17-5486-44CB-B296-310C4F693B4D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0" name="Yuvarlatılmış Dikdörtgen 179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1" name="Yuvarlatılmış Dikdörtgen 180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2" name="Serbest Form 181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392FF0E-E771-4D2A-BE59-63B145553FB7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" name="Serbest Form 16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Dikdörtgen 186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8" name="Dikdörtgen 187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3C9E61B-FA9B-42BE-831F-D84B53579522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9" name="Yuvarlatılmış Dikdörtgen 188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0" name="Yuvarlatılmış Dikdörtgen 189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1" name="Serbest Form 190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Dikdörtgen 197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9" name="Dikdörtgen 198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A9C470CF-754F-49D6-85DF-DA65E3F91534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0" name="Yuvarlatılmış Dikdörtgen 199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1" name="Yuvarlatılmış Dikdörtgen 200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2" name="Serbest Form 201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Dikdörtgen 204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6" name="Dikdörtgen 205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51DED7E2-7B3B-4B77-A45C-CF69C482102F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7" name="Yuvarlatılmış Dikdörtgen 206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8" name="Yuvarlatılmış Dikdörtgen 207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9" name="Serbest Form 208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Dikdörtgen 209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1" name="Dikdörtgen 210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7A65CD2D-00B2-4291-B57E-FB107B4EE675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2" name="Yuvarlatılmış Dikdörtgen 211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3" name="Yuvarlatılmış Dikdörtgen 212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4" name="Serbest Form 213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1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Dikdörtgen 222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4" name="Dikdörtgen 223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9C144513-EF63-4B66-8F2D-6217BA49295A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5" name="Yuvarlatılmış Dikdörtgen 224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6" name="Yuvarlatılmış Dikdörtgen 225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7" name="Serbest Form 226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3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Dikdörtgen 235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7" name="Dikdörtgen 236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7281DC4-A51C-4F3A-ADB3-6F100C9DB807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8" name="Yuvarlatılmış Dikdörtgen 237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9" name="Yuvarlatılmış Dikdörtgen 238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0" name="Serbest Form 239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4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Dikdörtgen 281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3" name="Dikdörtgen 282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FD3E932D-279C-432D-BB26-D19D2C745210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84" name="Yuvarlatılmış Dikdörtgen 283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5" name="Yuvarlatılmış Dikdörtgen 284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6" name="Serbest Form 285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9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Dikdörtgen 294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6" name="Dikdörtgen 295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D360A332-34D2-474A-A34E-E3E2049660D5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7" name="Yuvarlatılmış Dikdörtgen 296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8" name="Yuvarlatılmış Dikdörtgen 297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9" name="Serbest Form 298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Dikdörtgen 305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07" name="Dikdörtgen 306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DD6FC436-89AD-40E9-966B-0866D0E76A1E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8" name="Yuvarlatılmış Dikdörtgen 307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09" name="Yuvarlatılmış Dikdörtgen 308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10" name="Serbest Form 309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1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Dikdörtgen 320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22" name="Dikdörtgen 321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84CEA6BB-FE9E-4A7F-A99E-935CCD43FEFF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3" name="Yuvarlatılmış Dikdörtgen 322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24" name="Yuvarlatılmış Dikdörtgen 323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25" name="Serbest Form 324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ikdörtgen 23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14850DD-0B42-4A55-A2DE-BBB504BEDE07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" name="Yuvarlatılmış Dikdörtgen 25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7" name="Yuvarlatılmış Dikdörtgen 26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" name="Serbest Form 27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Dikdörtgen 329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31" name="Dikdörtgen 330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29DF2E75-7627-4253-BE26-0D1CECCDD7BF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2" name="Yuvarlatılmış Dikdörtgen 331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33" name="Yuvarlatılmış Dikdörtgen 332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34" name="Serbest Form 333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Dikdörtgen 336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38" name="Dikdörtgen 337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B18FE4AF-D8D8-4241-AEC2-2B5D4FEA637B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9" name="Yuvarlatılmış Dikdörtgen 338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40" name="Yuvarlatılmış Dikdörtgen 339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41" name="Serbest Form 340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4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Dikdörtgen 347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49" name="Dikdörtgen 348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851DA45C-0B80-47BC-8AAC-587BB956827F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0" name="Yuvarlatılmış Dikdörtgen 349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51" name="Yuvarlatılmış Dikdörtgen 350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52" name="Serbest Form 351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5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ikdörtgen 38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0" name="Dikdörtgen 39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2F194FF4-56FE-4316-BB88-867A86854FAB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1" name="Yuvarlatılmış Dikdörtgen 40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2" name="Yuvarlatılmış Dikdörtgen 41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3" name="Serbest Form 42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ikdörtgen 43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AF3EFA8-376A-470E-BD2B-606FC09D6FD3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6" name="Yuvarlatılmış Dikdörtgen 45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7" name="Yuvarlatılmış Dikdörtgen 46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8" name="Serbest Form 47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tr-TR" sz="44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32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4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Dikdörtgen 50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2" name="Dikdörtgen 51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3A862FB4-634B-41D1-AC96-7266869D1ED1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3" name="Yuvarlatılmış Dikdörtgen 52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4" name="Yuvarlatılmış Dikdörtgen 53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5" name="Serbest Form 54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ikdörtgen 59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1" name="Dikdörtgen 60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EB21EED5-7EE4-415A-9C41-4DC2E32F69EA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2" name="Yuvarlatılmış Dikdörtgen 61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3" name="Yuvarlatılmış Dikdörtgen 62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4" name="Serbest Form 63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ikdörtgen 68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64AE8052-FEAB-4E5D-9D19-81194D7454C6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1" name="Yuvarlatılmış Dikdörtgen 70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2" name="Yuvarlatılmış Dikdörtgen 71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3" name="Serbest Form 72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Dikdörtgen 79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1" name="Dikdörtgen 80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4AD5DFE7-9B86-45A9-8586-12E1F5754090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2" name="Yuvarlatılmış Dikdörtgen 81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3" name="Yuvarlatılmış Dikdörtgen 82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4" name="Serbest Form 83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372600" y="78120"/>
            <a:ext cx="8996040" cy="654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1</a:t>
            </a:r>
          </a:p>
        </p:txBody>
      </p:sp>
      <p:sp>
        <p:nvSpPr>
          <p:cNvPr id="362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5160" cy="441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C9211E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https://ets.anadolu.edu.tr/storage/nfs/HIT102U/ebook/HIT102U-13V6S1-8-0-1-SV1-ebook.pdf</a:t>
            </a: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383" y="732600"/>
            <a:ext cx="7817618" cy="3106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faaliyetlerini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 yürütebilmeleri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kaynağın, inanılır, güvenilir, saygın, uzman, sevilen, sunduğu </a:t>
            </a:r>
            <a:r>
              <a:rPr lang="tr-TR" sz="2800" u="sng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fikrin akla 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uygun, mesajın açık, net ve etkin bir şekilde sunması önerdiği fikrin </a:t>
            </a:r>
            <a:r>
              <a:rPr lang="tr-TR" sz="2800" u="sng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uygulanabilir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9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Alıcı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muhatap olmak durumunda olduğu kişi ya da gruplar ya da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kurumlar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kitlelerdir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ilişkilerde 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 kuruluşun dikkate alması gereken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ortak 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beklentileri olan, kuruluşla doğrudan ya da dolaylı bağı olan insan topluluklarıdır.</a:t>
            </a:r>
          </a:p>
          <a:p>
            <a:pPr marL="0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7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Kanal: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İletileri hedef kitleye ulaştıracak 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türlü iletişim araç ve yöntemidir.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Mesajlar halkla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ilişkilerde 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çeşitli faaliyetlerin yerine getirilmesini gerektirir.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faaliyetlerin araç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yöntemleri 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 şekilde sıralanabilir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21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457200" lvl="1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için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 çıkarmak, yazışma yapmak, basın, radyo ve TV bülteni hazırlamak</a:t>
            </a:r>
            <a:r>
              <a:rPr lang="tr-TR" sz="2800" u="sng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senaryo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yapmak, broşür hazırlamak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çok farklı alanda metin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yazmayı gerektirir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ve dışına yönelik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</a:t>
            </a:r>
            <a:r>
              <a:rPr lang="tr-TR" sz="2800" u="sng" dirty="0" err="1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metaryallerinin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hazırlanması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ile ilişki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durumu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bu ilişkinin sürdürülebilmesi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Basın toplantısı, yıldönümü toplantısı, organizasyon, tören ve yarışmalar gibi </a:t>
            </a:r>
            <a:r>
              <a:rPr lang="tr-TR" sz="2800" u="sng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olayların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düzenlenmesi</a:t>
            </a:r>
            <a:endParaRPr lang="tr-TR" sz="2800" b="0" u="sng" strike="noStrike" dirty="0">
              <a:solidFill>
                <a:schemeClr val="bg2">
                  <a:lumMod val="9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31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457200" lvl="1" indent="0" algn="just">
              <a:buNone/>
            </a:pPr>
            <a:endParaRPr lang="tr-TR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tr-T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tr-TR" sz="2800" u="sng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sözcülüğünün üstlenilmesi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konuşma metinlerinin yapılması</a:t>
            </a:r>
          </a:p>
          <a:p>
            <a:pPr marL="457200" lvl="1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tr-TR" sz="2800" u="sng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Resim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fotoğraf, broşür, kitapçık, TV program, web sitesi sosyal medyada yer </a:t>
            </a:r>
            <a:r>
              <a:rPr lang="tr-TR" sz="2800" u="sng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alması için 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yapım işleminin gerçekleştirilmesi</a:t>
            </a:r>
          </a:p>
          <a:p>
            <a:pPr marL="457200" lvl="1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faaliyetlerinin düzenlenmesinde ve etkinliğinin ölçülmesinde</a:t>
            </a:r>
            <a:r>
              <a:rPr lang="tr-TR" sz="2800" u="sng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gerçekleştirilmesi</a:t>
            </a:r>
            <a:endParaRPr lang="tr-TR" sz="2800" b="0" u="sng" strike="noStrike" dirty="0">
              <a:solidFill>
                <a:schemeClr val="bg2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98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lvl="1"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457200" lvl="1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Programlama ve danışmanlık yapılması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hizmet içi eğitimlerin düzenlenmesi ve kurum yönetimlerinin eğitimi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faaliyetlerinde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personelin, bütçenin ve organizasyonun yönetilmesi</a:t>
            </a:r>
          </a:p>
          <a:p>
            <a:pPr lvl="1"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9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228600" lvl="1"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uzmanları tarafından tasarlanmış iletilerdir.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30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İLİŞKİLERDE İLETİŞİM MODELLERİ</a:t>
            </a:r>
          </a:p>
          <a:p>
            <a:pPr marL="0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Bireyler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günlük yaşamda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yazılı, sözlü ya da sözsüz, araçlı ya da araçsız, tasarlanmış </a:t>
            </a:r>
            <a:r>
              <a:rPr lang="tr-TR" sz="2800" u="sng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da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 zamanlarının büyük bir bölümünü iletişim halinde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geçirmektedirler.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İletişimde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paylaşım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kitleyi dikkate alma ve onu dinleme çok </a:t>
            </a:r>
            <a:r>
              <a:rPr lang="tr-TR" sz="2800" u="sng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önemlidir.</a:t>
            </a:r>
            <a:endParaRPr lang="tr-TR" sz="2800" b="0" u="sng" strike="noStrike" dirty="0">
              <a:solidFill>
                <a:schemeClr val="bg2">
                  <a:lumMod val="9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40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kitlesi olan her şeyin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iletişimini yönetmeye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yani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ilişkilere ihtiyacı vardır</a:t>
            </a:r>
            <a:r>
              <a:rPr lang="tr-TR" sz="2800" u="sng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800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faaliyetlerin hedefine ulaşmasında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büyük ölçüde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 iletişim </a:t>
            </a:r>
            <a:r>
              <a:rPr lang="tr-TR" sz="2800" u="sng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araçları kullanılmaktadır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Dahası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yönlü ve etkileşimi esas olan bir </a:t>
            </a:r>
            <a:r>
              <a:rPr lang="tr-TR" sz="2800" u="sng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disiplindir.</a:t>
            </a:r>
            <a:endParaRPr lang="tr-TR" sz="2800" b="0" u="sng" strike="noStrike" dirty="0">
              <a:solidFill>
                <a:schemeClr val="bg2">
                  <a:lumMod val="9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04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Yüz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yüze,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araçlı iletişim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derken, günümüzde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sayısal ortama taşınan iletişim,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ilişkilerin var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olabilmesinin temel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nedeni,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damarıdır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nedenle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iletişim araç ve yöntemleri en </a:t>
            </a:r>
            <a:r>
              <a:rPr lang="tr-TR" sz="2800" u="sng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 sürede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araç ve yöntemine dönüşmekte hatta halkla ilişkiler </a:t>
            </a:r>
            <a:r>
              <a:rPr lang="tr-TR" sz="2800" u="sng" dirty="0" smtClean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uygulamalarını da </a:t>
            </a:r>
            <a:r>
              <a:rPr lang="tr-TR" sz="2800" u="sng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dönüştürmektedir.</a:t>
            </a:r>
            <a:endParaRPr lang="tr-TR" sz="2800" b="0" u="sng" strike="noStrike" dirty="0">
              <a:solidFill>
                <a:schemeClr val="bg2">
                  <a:lumMod val="9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50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İLİŞKİLER VE İLETİŞİM</a:t>
            </a:r>
          </a:p>
          <a:p>
            <a:pPr marL="0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Toplumda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yaşanan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değişim, yoğun rekabet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çeşitli birimler arasında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iletişimi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güçleştirirken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güçlüklerden kaynaklanan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sakıncaları önleme çabası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bir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meslek haline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dönüşüm sürecini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hızlandırmıştır.</a:t>
            </a:r>
            <a:endParaRPr lang="tr-TR" sz="2800" b="0" u="sng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Bağlamında </a:t>
            </a:r>
            <a:r>
              <a:rPr lang="tr-TR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Reaktif İletişim</a:t>
            </a:r>
          </a:p>
          <a:p>
            <a:pPr marL="0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İşletmelerde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 kişilerin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hedefi, ortaya çıkarılan ürün ya da hizmeti kullanan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kişilerin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"güven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memnuniyetini"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sağlamaktır</a:t>
            </a:r>
            <a:r>
              <a:rPr lang="tr-T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nedenle hedef kitlede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oluşacak imaj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yapılan çalışmaların tesadüfi değil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 halkla ilişkiler faaliyetleri ile bilinçli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yapılması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gerekir.</a:t>
            </a:r>
            <a:endParaRPr lang="tr-TR" sz="2800" b="0" u="sng" strike="noStrike" dirty="0">
              <a:solidFill>
                <a:schemeClr val="tx2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0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Bunun için yapılan halkla ilişkiler faaliyetlerinin yürütülmesinde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fırsat yaratmaya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yönelik olarak </a:t>
            </a:r>
            <a:r>
              <a:rPr lang="tr-TR" sz="2800" u="sng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(öngörülü olma)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da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tepkisel olarak reaktif bir yol izlenebilir.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Kurumların çevresindeki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insanlarda oluşacak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imajın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tesadüflere bırakılmaması, bilinçli biçimde oluşturulması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sv-SE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ilişkilerin en önemli görevlerinden biridir.</a:t>
            </a:r>
            <a:endParaRPr lang="tr-TR" sz="2800" b="0" u="sng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68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iletişiminin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sürekliliği ve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planlı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olmasının gerekliliği nedeniyle </a:t>
            </a:r>
            <a:r>
              <a:rPr lang="tr-TR" sz="2800" u="sng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proaktif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iletişimin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beklenmeyen olaylarla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 çıkabilme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becerisinin geliştirilmesi için ise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reaktif iletişimin gücünden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yararlanılmalıdır.</a:t>
            </a:r>
            <a:endParaRPr lang="tr-TR" sz="2800" b="0" u="sng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Bazı İletişim Kuramları</a:t>
            </a:r>
          </a:p>
          <a:p>
            <a:pPr marL="0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Kuramsal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bilginin uygulama ile buluşması ve uygulamanın bir temelinin olması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alanında çalışanların iletişimi etkili biçimde kullanabilmeleriyle olanaklıdır.</a:t>
            </a:r>
            <a:endParaRPr lang="tr-TR" sz="2800" b="0" u="sng" strike="noStrike" dirty="0">
              <a:solidFill>
                <a:schemeClr val="tx2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34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 halkla ilişkiler alanında çalışanların hedef kitlede tutum ve davranış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değişikliği yaratabilmek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da mevcut tutumları ve davranışları pekiştirebilmek için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ikna kuramları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hakkında bilgi sahibi olmaları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gerekir.</a:t>
            </a:r>
            <a:endParaRPr lang="tr-TR" sz="2800" b="0" u="sng" strike="noStrike" dirty="0">
              <a:solidFill>
                <a:schemeClr val="tx2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11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Halkla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kampanyalarında hedef kitle ile iletişimde çoğu zaman kanal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görevi gören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 önderleri ve medya arasındaki ilişki,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Sihirli Mermi Kuramı, İki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Aşamalı Akış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Kuramı, Fikir Grupları Teorisi ve </a:t>
            </a:r>
            <a:r>
              <a:rPr lang="tr-TR" sz="2800" u="sng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/Yayılma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Kuramlarını</a:t>
            </a:r>
            <a:r>
              <a:rPr lang="tr-T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akla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getirmektedir.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83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i="1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Sihirli Mermi Kuramı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kurama göre tasarlanan iletiler kitle iletişim araçlarıyla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kamuoyuna ulaştırılacak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böylece ikna süreci başlamış olacaktır.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kurama göre,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kitleye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düşünce kalıpları, tutumları, hiç dirençle karşılaşılmadan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oluşturulabilir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iletinin sorgulanmadan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alınacağı esasına dayanması,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kuramın eleştirilebilir noktasıdır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b="0" u="sng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800" i="1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İki </a:t>
            </a:r>
            <a:r>
              <a:rPr lang="tr-TR" sz="2800" i="1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Aşamalı Akış </a:t>
            </a:r>
            <a:r>
              <a:rPr lang="tr-TR" sz="2800" i="1" u="sng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Kuram’a</a:t>
            </a:r>
            <a:r>
              <a:rPr lang="tr-TR" sz="2800" i="1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 önderlerinin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medyadan aldıkları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bilgileri analiz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ederek ve yorumlayarak vardıkları sonuçları çevrelerindeki kişilerle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paylaşmaları sonucunda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 ve düşünceler benimsenmekte ve yayılmaktadır.</a:t>
            </a:r>
            <a:r>
              <a:rPr lang="tr-T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kurama göre,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 iletişim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araçlarının etkisi, kişisel etkileşime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"daha azdır"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kanaat önderlerinin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iletişimin amacına ulaşmasında "etkili"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olduğudur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14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2" y="1"/>
            <a:ext cx="999874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11376"/>
            <a:ext cx="1008062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94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800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Fikir </a:t>
            </a:r>
            <a:r>
              <a:rPr lang="tr-TR" sz="2800" i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Grupları Kuramı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oldukça kabul gören bu kurama göre;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önderlerinin etkisi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kabul edilmekle birlikte, kamuoyu üzerindeki tek etkili kişi ya da gruplar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düşünülmemelidir.</a:t>
            </a:r>
            <a:endParaRPr lang="tr-TR" sz="2800" b="0" u="sng" strike="noStrike" dirty="0">
              <a:solidFill>
                <a:schemeClr val="tx2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81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faaliyetleri öncelikle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kitle iletişim etkinliğidir.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Genel olarak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ilişkilerde iletişim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kaynak, mesaj (ileti) ve alıcı (hedef kitle)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öğelerinden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oluşmaktadır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Kaynak                  Mesaj </a:t>
            </a:r>
            <a:r>
              <a:rPr lang="tr-T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(ileti) </a:t>
            </a:r>
            <a:r>
              <a:rPr lang="tr-T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Alıcı </a:t>
            </a:r>
            <a:r>
              <a:rPr lang="tr-T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(hedef kitle)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Düz Ok Bağlayıcısı 3"/>
          <p:cNvCxnSpPr/>
          <p:nvPr/>
        </p:nvCxnSpPr>
        <p:spPr>
          <a:xfrm>
            <a:off x="1576847" y="2741463"/>
            <a:ext cx="994787" cy="0"/>
          </a:xfrm>
          <a:prstGeom prst="straightConnector1">
            <a:avLst/>
          </a:prstGeom>
          <a:ln w="76200">
            <a:solidFill>
              <a:schemeClr val="tx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5020016" y="2741463"/>
            <a:ext cx="994787" cy="0"/>
          </a:xfrm>
          <a:prstGeom prst="straightConnector1">
            <a:avLst/>
          </a:prstGeom>
          <a:ln w="76200">
            <a:solidFill>
              <a:schemeClr val="tx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37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İlgi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alanları benzer olan kişilerin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ortak karara varmaları ile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çoğunluğa/gruba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uyma eğiliminin diğerlerinin de görüşlerini etkileyeceği temeline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dayanır.</a:t>
            </a:r>
            <a:endParaRPr lang="tr-TR" sz="2800" b="0" u="sng" strike="noStrike" dirty="0">
              <a:solidFill>
                <a:schemeClr val="tx2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41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800" i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Difüzyon </a:t>
            </a:r>
            <a:r>
              <a:rPr lang="tr-TR" sz="2800" i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i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sz="2800" i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Kuramı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Stanford Üniversitesi İletişim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Araştırmaları Enstitüsü Profesörlerinden </a:t>
            </a:r>
            <a:r>
              <a:rPr lang="tr-TR" sz="2800" u="sng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Everett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M.Rogers’ın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bir fikrin kabul edilme sürecini açıklayan </a:t>
            </a:r>
            <a:r>
              <a:rPr lang="tr-TR" sz="28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 5 </a:t>
            </a:r>
            <a:r>
              <a:rPr lang="tr-TR" sz="28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adımdan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oluşmaktadır.</a:t>
            </a:r>
            <a:endParaRPr lang="tr-TR" sz="2800" b="0" u="sng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9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Farkındalık </a:t>
            </a:r>
            <a:r>
              <a:rPr lang="tr-TR" sz="28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yaratılması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ana fikrin farkına varılması,</a:t>
            </a:r>
          </a:p>
          <a:p>
            <a:pPr algn="just"/>
            <a:r>
              <a:rPr lang="tr-TR" sz="28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İlgi Uyandırılması</a:t>
            </a:r>
            <a:r>
              <a:rPr lang="tr-TR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fazla bilgiye gereksinim duyulması,</a:t>
            </a:r>
          </a:p>
          <a:p>
            <a:pPr algn="just"/>
            <a:r>
              <a:rPr lang="tr-TR" sz="28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Paylaşma</a:t>
            </a:r>
            <a:r>
              <a:rPr lang="tr-TR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edinilen bilgilerin diğer insanlarla paylaşılması,</a:t>
            </a:r>
          </a:p>
          <a:p>
            <a:pPr algn="just"/>
            <a:r>
              <a:rPr lang="tr-TR" sz="28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</a:t>
            </a:r>
            <a:r>
              <a:rPr lang="tr-TR" sz="280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kişinin, düşüncelerin kendi görüşleri olup olmadığını farkına varması,</a:t>
            </a:r>
          </a:p>
          <a:p>
            <a:pPr algn="just"/>
            <a:r>
              <a:rPr lang="tr-TR" sz="28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edinilen bilgilerin davranış biçimine dönüştürülmesi süreci.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0000"/>
              </a:lnSpc>
              <a:spcAft>
                <a:spcPts val="329"/>
              </a:spcAft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0000"/>
              </a:lnSpc>
              <a:spcAft>
                <a:spcPts val="329"/>
              </a:spcAft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0000"/>
              </a:lnSpc>
              <a:spcAft>
                <a:spcPts val="329"/>
              </a:spcAft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0000"/>
              </a:lnSpc>
              <a:spcAft>
                <a:spcPts val="329"/>
              </a:spcAft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 algn="just">
              <a:lnSpc>
                <a:spcPct val="100000"/>
              </a:lnSpc>
              <a:spcBef>
                <a:spcPts val="1417"/>
              </a:spcBef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0000"/>
              </a:lnSpc>
              <a:spcBef>
                <a:spcPts val="1417"/>
              </a:spcBef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0000"/>
              </a:lnSpc>
              <a:spcBef>
                <a:spcPts val="1417"/>
              </a:spcBef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04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Gündem </a:t>
            </a:r>
            <a:r>
              <a:rPr lang="tr-TR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 (Ajanda </a:t>
            </a:r>
            <a:r>
              <a:rPr lang="tr-TR" sz="28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r>
              <a:rPr lang="tr-TR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Kuramı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zamanlarda medyanın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 üzerindeki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etkilerini tartışan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Gündem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medyanın kamuoyuna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düşüneceğini değilse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</a:t>
            </a:r>
            <a:r>
              <a:rPr lang="tr-TR" sz="28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28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tr-TR" sz="2800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hakkında </a:t>
            </a:r>
            <a:r>
              <a:rPr lang="tr-TR" sz="28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düşünmesi"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konusunda yönlendirdiği varsayımına dayanmaktadır.</a:t>
            </a:r>
            <a:endParaRPr lang="tr-TR" sz="2800" b="0" u="sng" strike="noStrike" dirty="0">
              <a:solidFill>
                <a:schemeClr val="tx2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46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En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anlamda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 çıkarlarını ilgilendiren bir konuda veya konular hakkında halkın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kanaat ve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görüşlerinin toplamı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tanımlanabilir.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14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Kamuoyunun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oluşmasında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bireylerin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deneyimleri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kitle iletişim araçları, baskı grupları, siyasal partiler ve hükümet etkilidir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Ancak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sz="28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önemli kamuoyu oluşturma </a:t>
            </a:r>
            <a:r>
              <a:rPr lang="tr-TR" sz="28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aracı"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görülmektedir.</a:t>
            </a:r>
            <a:endParaRPr lang="tr-TR" sz="2800" b="0" u="sng" strike="noStrike" dirty="0">
              <a:solidFill>
                <a:schemeClr val="tx2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290" y="3255593"/>
            <a:ext cx="78867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08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DEĞERLENDİRME SORULARI</a:t>
            </a:r>
          </a:p>
          <a:p>
            <a:pPr marL="742950" indent="-51435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Font typeface="Arial" panose="020B0604020202020204" pitchFamily="34" charset="0"/>
              <a:buAutoNum type="arabicPeriod"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Aşağıdakilerden hangisi halkla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ilişkilerde iletişim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 öğelerinden değildir ?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Kodlama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b. Yorum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tr-TR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Alıcı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(hedef kitle) </a:t>
            </a:r>
            <a:endParaRPr lang="tr-TR" sz="2800" b="0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(ileti) 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1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ilişkilerde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iletişim faaliyetlerinde </a:t>
            </a:r>
            <a:r>
              <a:rPr lang="tr-TR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mesajı oluşturan kaynak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aşağıdakilerden hangisidir?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a. Mesaj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Broşür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c. İşletme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Alıcı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e. Hedef kitle</a:t>
            </a: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98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Resim, fotoğraf, broşür, kitapçık, TV program, web sitesi sosyal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aşağıdakilerden hangisinin kapsamı içindedir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Kod açma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kodlama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Mesaj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d. Alıcı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Kanal 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96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uzmanları tarafından tasarlanmış iletilerdir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Tanımı aşağıdakilerden hangisidir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Kaynak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Kanal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Alıcı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d. Mesaj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kodlama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2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Bu süreçte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mesajı düşünüp tasarlar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mesajlar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daha sonra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uygulamaya dönüşür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kodlanır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belli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 iletişim aracı ya da ortamı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kitleye iletilir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 de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mesajı yorumlar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mesajın anlaşılıp anlaşılmadığını belirten bir sinyali kaynağa geri besleme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geri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gönderir.</a:t>
            </a:r>
            <a:endParaRPr lang="tr-TR" sz="2800" b="0" u="sng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şağıdakilerden hangisi kitle iletişim kuramlarından değildir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Yapısalcı kuram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Sihirli Mermi Kuramı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İki Aşamalı Akış Kuramı</a:t>
            </a:r>
            <a:endParaRPr lang="tr-TR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Fikir Grupları Teorisi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/Yayılma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Kuramları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5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800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 kurama göre tasarlanan iletiler kitle iletişim araçlarıyla kamuoyuna ulaştırılacak ve böylece ikna süreci başlamış olacaktır.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hangi kurama aittir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Yapısalcı kuram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Sihirli Mermi Kuramı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İki Aşamalı Akış Kuramı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Fikir Grupları Teorisi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/Yayılma Kuramları</a:t>
            </a: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32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önderlerinin medyadan aldıkları bilgileri analiz ederek ve yorumlayarak vardıkları sonuçları çevrelerindeki kişilerle paylaşmaları sonucunda görüş ve düşünceler benimsenmekte ve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yayılmaktadır.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hangi kurama aittir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Yapısalcı kuram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Sihirli Mermi Kuramı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İki Aşamalı Akış Kuramı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Fikir Grupları Teorisi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/Yayılma Kuramları</a:t>
            </a: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03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tr-TR" sz="2800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önderlerinin etkisi kabul edilmekle birlikte, kamuoyu üzerindeki tek etkili kişi ya da gruplar olarak düşünülmemelidir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hangi kurama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aittir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Yapısalcı kuram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Sihirli Mermi Kuramı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İki Aşamalı Akış Kuramı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Fikir Grupları Teorisi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/Yayılma Kuramları</a:t>
            </a: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21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Stanford Üniversitesi İletişim Araştırmaları Enstitüsü Profesörlerinden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Everett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M.Rogers’ın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yeni bir fikrin kabul edilme sürecini açıklayan kuram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aşağıdakilerden hangisidir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Yapısalcı kuram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Sihirli Mermi Kuramı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İki Aşamalı Akış Kuramı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Fikir Grupları Teorisi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/Yayılma Kuramları</a:t>
            </a: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49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edyanın kamuoyuna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düşüneceğini değilse bile ne hakkında düşünmesi konusunda yönlendirdiği varsayımına dayanmaktadır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 kuram hangisine aittir</a:t>
            </a:r>
            <a:r>
              <a:rPr lang="tr-TR" sz="2800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Gündem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 (Ajanda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Kuramı </a:t>
            </a:r>
            <a:endParaRPr lang="tr-TR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Sihirli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Mermi Kuramı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İki Aşamalı Akış Kuramı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Fikir Grupları Teorisi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Diffusion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/Yayılma Kuramları</a:t>
            </a: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97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ilişkilerde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iletişim faaliyetlerinde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mesajı oluşturan kaynak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(işletme, halkla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şirketi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mesajın hedef kitle ile buluştuğu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faaliyeti (basım bülteni,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 program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broşür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faaliyetin işlenebilmesi /dinlenebilmesi/ okunabilmesi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temkinli bir </a:t>
            </a:r>
            <a:r>
              <a:rPr lang="tr-T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yapıyı gerektirir.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faaliyetleri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kitleye ulaşmak ve onları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etkilemek için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gerçekleştirilir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800" b="0" strike="noStrike" dirty="0" smtClean="0">
                <a:solidFill>
                  <a:schemeClr val="tx2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tr-TR" sz="2800" b="0" strike="noStrike" dirty="0" smtClean="0">
                <a:solidFill>
                  <a:schemeClr val="tx2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İşletme                       Araçlar                          </a:t>
            </a:r>
            <a:r>
              <a:rPr lang="tr-T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800" b="0" strike="noStrike" dirty="0" smtClean="0">
                <a:solidFill>
                  <a:schemeClr val="tx2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lıcı </a:t>
            </a:r>
            <a:endParaRPr lang="tr-TR" sz="2800" b="0" strike="noStrike" dirty="0">
              <a:solidFill>
                <a:schemeClr val="tx2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ağ Ok 2"/>
          <p:cNvSpPr/>
          <p:nvPr/>
        </p:nvSpPr>
        <p:spPr>
          <a:xfrm>
            <a:off x="1480209" y="3786494"/>
            <a:ext cx="1738365" cy="2612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4793201" y="3775081"/>
            <a:ext cx="1738365" cy="2612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66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indent="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852" y="287100"/>
            <a:ext cx="8762163" cy="224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53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21064" y="183600"/>
            <a:ext cx="9623496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iletişim etkinliğinin olduğu gibi,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faaliyetlerindeki iletişimin de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çeşitli amaçları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vardır. 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ilişkilerde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çalışmaların </a:t>
            </a:r>
            <a:r>
              <a:rPr lang="tr-T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amaçları genel olarak;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Kurumun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geleceğini tahmin etmek, eğilimleri belirlemek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lvl="1" indent="0" algn="just"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•Kamuoyu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tutum ve beklentileri ve faaliyetlerinin planlanması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araştırma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yapmak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Güvenilir tam ve doğru bilgilerde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 ile çift yönlü iletişimi sağlamak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sürekli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hale getirmek,</a:t>
            </a:r>
            <a:endParaRPr lang="tr-TR" sz="2800" b="0" u="sng" strike="noStrike" dirty="0">
              <a:solidFill>
                <a:schemeClr val="tx2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0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1" algn="just"/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Anlaşmazlıkları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yanlış anlaşılmaları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engelleyerek karşılıklı saygıyı sağlamak,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 yararını düşünmek, kurumsal yararı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 ardı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etmemek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Çalışanlarla olumlu işbirliği içinde olarak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aidiyet duygusunu geliştirmek,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Tutundurma faaliyetlerine destek olmak,</a:t>
            </a:r>
          </a:p>
          <a:p>
            <a:pPr marL="457200" lvl="1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Kârlılığı sağlamak, kurum kimliğini oluşturmak, pekiştirmek olarak sıralanabilir.</a:t>
            </a:r>
            <a:endParaRPr lang="tr-TR" sz="2800" b="0" u="sng" strike="noStrike" dirty="0">
              <a:solidFill>
                <a:schemeClr val="tx2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5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Adına halkla ilişkiler eylemi gerçekleştirecek olan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ya da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kuruluştur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 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mesajları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amaç doğrultusunda </a:t>
            </a:r>
            <a:r>
              <a:rPr lang="tr-TR" sz="2800" u="sng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kurmak, </a:t>
            </a:r>
            <a:r>
              <a:rPr lang="tr-TR" sz="2800" u="sng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yürütmekte</a:t>
            </a:r>
            <a:r>
              <a:rPr lang="tr-TR" sz="28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sorumludur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53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1954</TotalTime>
  <Words>1741</Words>
  <Application>Microsoft Office PowerPoint</Application>
  <PresentationFormat>Özel</PresentationFormat>
  <Paragraphs>419</Paragraphs>
  <Slides>45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32</vt:i4>
      </vt:variant>
      <vt:variant>
        <vt:lpstr>Slayt Başlıkları</vt:lpstr>
      </vt:variant>
      <vt:variant>
        <vt:i4>45</vt:i4>
      </vt:variant>
    </vt:vector>
  </HeadingPairs>
  <TitlesOfParts>
    <vt:vector size="82" baseType="lpstr">
      <vt:lpstr>Arial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Halkla İlişkiler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Lights</dc:title>
  <dc:subject/>
  <dc:creator>erhan çitil</dc:creator>
  <dc:description/>
  <cp:lastModifiedBy>erhan çitil</cp:lastModifiedBy>
  <cp:revision>208</cp:revision>
  <dcterms:created xsi:type="dcterms:W3CDTF">2024-02-24T12:41:21Z</dcterms:created>
  <dcterms:modified xsi:type="dcterms:W3CDTF">2024-10-17T01:09:41Z</dcterms:modified>
  <dc:language>tr-TR</dc:language>
</cp:coreProperties>
</file>