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584000" y="648000"/>
            <a:ext cx="6477480" cy="259668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"/>
          <p:cNvSpPr/>
          <p:nvPr/>
        </p:nvSpPr>
        <p:spPr>
          <a:xfrm>
            <a:off x="4104000" y="4896000"/>
            <a:ext cx="4389840" cy="3441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E0F9F953-1B09-4DC3-B3EC-5BDD25438932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25920" y="4628880"/>
            <a:ext cx="6117840" cy="158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1520" bIns="115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"/>
          <p:cNvSpPr/>
          <p:nvPr/>
        </p:nvSpPr>
        <p:spPr>
          <a:xfrm>
            <a:off x="3859200" y="5324400"/>
            <a:ext cx="6238080" cy="5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600" bIns="36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"/>
          <p:cNvSpPr/>
          <p:nvPr/>
        </p:nvSpPr>
        <p:spPr>
          <a:xfrm>
            <a:off x="4044960" y="4944960"/>
            <a:ext cx="5040" cy="485280"/>
          </a:xfrm>
          <a:custGeom>
            <a:avLst/>
            <a:gdLst>
              <a:gd name="textAreaLeft" fmla="*/ 1080 w 5040"/>
              <a:gd name="textAreaRight" fmla="*/ 6120 w 5040"/>
              <a:gd name="textAreaTop" fmla="*/ 1080 h 485280"/>
              <a:gd name="textAreaBottom" fmla="*/ 486360 h 48528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1584000" y="648000"/>
            <a:ext cx="6477480" cy="259668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"/>
          <p:cNvSpPr/>
          <p:nvPr/>
        </p:nvSpPr>
        <p:spPr>
          <a:xfrm>
            <a:off x="4104000" y="4896000"/>
            <a:ext cx="4389840" cy="3441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E4753F79-6079-4B30-A35A-45E96E082EC6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25920" y="4628880"/>
            <a:ext cx="6117840" cy="158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1520" bIns="1152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"/>
          <p:cNvSpPr/>
          <p:nvPr/>
        </p:nvSpPr>
        <p:spPr>
          <a:xfrm>
            <a:off x="3859200" y="5324400"/>
            <a:ext cx="6238080" cy="504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600" bIns="36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"/>
          <p:cNvSpPr/>
          <p:nvPr/>
        </p:nvSpPr>
        <p:spPr>
          <a:xfrm>
            <a:off x="4044960" y="4944960"/>
            <a:ext cx="5040" cy="485280"/>
          </a:xfrm>
          <a:custGeom>
            <a:avLst/>
            <a:gdLst>
              <a:gd name="textAreaLeft" fmla="*/ 1080 w 5040"/>
              <a:gd name="textAreaRight" fmla="*/ 6120 w 5040"/>
              <a:gd name="textAreaTop" fmla="*/ 1080 h 485280"/>
              <a:gd name="textAreaBottom" fmla="*/ 486360 h 48528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7760"/>
            <a:ext cx="8997840" cy="656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00"/>
                </a:solidFill>
                <a:latin typeface="Arial"/>
              </a:rPr>
              <a:t>KONGRE VE FUAR YÖNETİMİ 3. HAFTA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6960" cy="44128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           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İçeriklerine Göre Etkinlik Türleri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ETKİNLİK PAZARLAMASI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Pazarlama Enstitüsü tarafından </a:t>
            </a:r>
            <a:r>
              <a:rPr b="0" lang="tr-TR" sz="3200" spc="-1" strike="noStrike">
                <a:solidFill>
                  <a:srgbClr val="ffffd7"/>
                </a:solidFill>
                <a:latin typeface="Arial"/>
                <a:ea typeface="MyriadPro-Bold"/>
              </a:rPr>
              <a:t>Pazarlama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; “müşteri gereksinimlerini belirlemek, tahmin etmek ve karşılamaktan sorumlu olan yönetim süreci”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olarak tanımlamaktadır.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ETKİNLİK PAZARLAMASININ AVANTAJLARI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Etkinlik pazarlaması temelde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iki amaç üzerine kurulmuştur.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Bunlar,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iletişim ve satıştır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İletişim amaçları,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imaj ve farkındalık artırma, itibar oluşturma, ilişki geliştirme, konum değiştirme, kurumsal iletişimi kuvvetlendirme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iken;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Satış amaçları ise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satış ve pazar payını artırmaktır.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Olimpiyatlar, Rio Festivali ve Dünya Fuarları gibi mega etkinlikler,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destinasyonların pazarlamasına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da önemli katkı sağlamaktadır.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ETKİNLİK PAZARLAMASI YÖNETİMİ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 süreç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araştırma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ile başlamakta,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etkinlik planlaması, düzenleme ve uygulama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ile devam etmekte,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etkinliğin değerlendirilmesi</a:t>
            </a:r>
            <a:r>
              <a:rPr b="0" lang="tr-TR" sz="3200" spc="-1" strike="noStrike" u="sng">
                <a:solidFill>
                  <a:srgbClr val="ffffff"/>
                </a:solidFill>
                <a:uFillTx/>
                <a:latin typeface="Arial"/>
                <a:ea typeface="MyriadPro-Bold"/>
              </a:rPr>
              <a:t> ile sonuçlanmaktadır.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Araştırma, etkinlik planlaması, düzenleme, uygulama, etkinliğin değerlendirmesi.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Etkinliklerin başarılı bir şekilde pazarlaması icin Hoyle (2002)’ye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göre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beş pazarlama karmasının önemli rolü vardır.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Bunlar;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</a:rPr>
              <a:t>ürün, fiyat, mekan, halkla ilişkiler ve konumlandırmadır.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Armstrong (2001) ise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</a:rPr>
              <a:t>ürün, fiyat ve tanıtımı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 etkinlik pazarlamasının önemli karmaları olarak nitelendirmektedir.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Etkinlik Pazar Araştırması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Pazarlama araştırması, işletmenin pazarlama durumu ile ilgili olarak gerekli olan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verilerin sistemli şekilde tasarlanması, toplanması, analiz edilmesi ve raporlanmasıdır.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Pazarlama araştırmasının başarılı olması için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yedi temel özelliğe sahip olması gerekir. Bunlar :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• </a:t>
            </a:r>
            <a:r>
              <a:rPr b="1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Bilimsel yöntem: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D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ikkatli bir gözlem, hipotezlerin oluşturulması, öngörü ve test etmektir.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• </a:t>
            </a:r>
            <a:r>
              <a:rPr b="1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Yaratıcı araştırma: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 Bir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firma,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ürün maskotunu giyerek, sokakta dolaşmış ve yetişkinlerin bile ürün ile eğlendiğini ve keyif aldığını saptamıştır.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Bu konumlandırma ile birlikte satışların arttığı görülmüştür.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•</a:t>
            </a:r>
            <a:r>
              <a:rPr b="1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Çoklu yöntemler: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Araştırmanın sonuçları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birkaç farklı yöntem ile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elde edilmelidir. Bu da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güvenilirliği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arttıracaktır.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•</a:t>
            </a:r>
            <a:r>
              <a:rPr b="1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Model ve verilerin bağımlılığı: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P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inionPro-Regular"/>
              </a:rPr>
              <a:t>azarlama araştırmacıları,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araştırılan bilgi türünü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yönlendiren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yriadPro-Bold"/>
              </a:rPr>
              <a:t>modellerden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bilgiler elde edilmektedir.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•</a:t>
            </a:r>
            <a:r>
              <a:rPr b="1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Bilginin değeri ve maliyeti: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i="1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inionPro-It"/>
              </a:rPr>
              <a:t>A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inionPro-Regular"/>
              </a:rPr>
              <a:t>raştırmacılar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maliyetine rağmen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inionPro-Regular"/>
              </a:rPr>
              <a:t>bilginin değerini ölçmeye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ç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alışmaktadır.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• </a:t>
            </a:r>
            <a:r>
              <a:rPr b="1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Şüphecilik: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A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raştırmacıların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inionPro-Regular"/>
              </a:rPr>
              <a:t>bir pazarın ne şekilde çalıştığına dair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yöneticilerin düşüncelerine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karşı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yriadPro-Bold"/>
              </a:rPr>
              <a:t>şüpheci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olmak zorundadır.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• </a:t>
            </a:r>
            <a:r>
              <a:rPr b="1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Etik pazarlama:</a:t>
            </a:r>
            <a:r>
              <a:rPr b="0" i="1" lang="tr-TR" sz="3200" spc="-1" strike="noStrike">
                <a:solidFill>
                  <a:srgbClr val="ffffff"/>
                </a:solidFill>
                <a:latin typeface="Times New Roman"/>
                <a:ea typeface="MinionPro-It"/>
              </a:rPr>
              <a:t> </a:t>
            </a:r>
            <a:r>
              <a:rPr b="0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P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azarlama araştırması hem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inionPro-Regular"/>
              </a:rPr>
              <a:t>sponsor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inionPro-Regular"/>
              </a:rPr>
              <a:t>firmayı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hem de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inionPro-Regular"/>
              </a:rPr>
              <a:t>müşterileri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etkilemektedir. Bu nedenle yanlış şekilde kullanılması müşterilere zarar verebilir.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Etkinlik Pazarlamasının Amacı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Etkinlik pazarlamasının temel amaçları,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yenilikçi ürün/teknoloji veya faaliyet tanıtmak, hedef pazarlara ulaşmak, bilgi, fikir ve teknolojiyi paylaşmak, işbirliği geliştirmek, satışları arttırmak, yeni etkinlikler tasarlamaktır.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Bu bağlamda işletmeler, özel etkinlikleri tasarlayarak hedef kitlesini yani potansiyel müşterileri kendi markasına yönlendirebilmektedir.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29664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Çeşitli etkinliklerin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sınıflandırılması ve seçeneklerin azaltılması için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bir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Spor Etkinliği Piramidi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geliştirilmiştir.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Küresel etkinlikler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uluslararası etkinlikler,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ulusal etkinlikler,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bölgesel etkinlikler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 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yerel etkinlikler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Küresel etkinlikler piramidin tepe noktasında ve yerel etkinlikler de en alt noktasındadır.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Genişlik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, çeşitli iletişim araçları aracılığı ile ulaşılan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coğrafi büyüklüğü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ifade eder.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Derinlik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ise müşteriler arasındaki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ilgi düzeyini belirtmektedir.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Hedef Pazar Seçimi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Hedef pazar,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işletmenin pazarlama, satış ve ürün  geliştirme çabalarını odaklayacağı tüketici grubudur.</a:t>
            </a: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Bu noktada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temel amaç, işletmenin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Times New Roman"/>
                <a:ea typeface="MyriadPro-Bold"/>
              </a:rPr>
              <a:t>güçlü olduğu alanda rekabet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etmesidir.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Pazar bölümlendirme sonrasında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“aday”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pazar bölümleri arasından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“hedef ”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pazar seçilir. Pazar bölümlendirme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büyük bir pazarın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benzer ihtiyaç veya yaşam tarzına dayalı olarak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daha küçük ve homojen pazarlara bölünmesidir.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Etkinlik pazarlamasında da, benzer şekilde hedef pazar dilimi belirlenmelidir.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Etkinlikte hedef pazar, yani katılımcılar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(satış ekibi, dernek üyeleri, delegeler, sunum yapacaklar, yöneticiler vb.)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tanımlanmalı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ve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demografik özellikleri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(yaş, eğitim vs.)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belirlenmelidir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Bundan sonraki aşamada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hedef pazar içinde yer alan katılımcıların neden etkinliklere yöneleceğinin belirlenmesi gerekmektedir.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Televizyonlarda yayınlanmış olan 2012 Londra Olimpiyat Oyunları reklam filmi,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inionPro-Regular"/>
              </a:rPr>
              <a:t> “Stadium UK” (Stadyum Birleşik Krallık) başlığı ile birlikte BBC tarafından hazırlanmış ve sunulmuştur.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inionPro-Regular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inionPro-Regular"/>
              </a:rPr>
              <a:t>Sağda ise 1986 yılında Kanada’da düzenlenen EXPO tanıtım filmidir. Bu reklam filmi de televizyonlarda, EXPO ile ilgilenmeyenlere de gösterilmiştir.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15" name="" descr=""/>
          <p:cNvPicPr/>
          <p:nvPr/>
        </p:nvPicPr>
        <p:blipFill>
          <a:blip r:embed="rId1"/>
          <a:stretch/>
        </p:blipFill>
        <p:spPr>
          <a:xfrm>
            <a:off x="114120" y="295200"/>
            <a:ext cx="9847800" cy="41652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Etkinliklerin Konumlandırması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Konumlandırma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, rakip ürünlere kıyasla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ürüne dair müşterinin zihnindeki yer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olarak tanımlanmaktadır.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Bu, pazarlama karmaları aracılığı ile gerçekleştirilmektedir.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                        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                         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                        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                                   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Bu özel etkinlikler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spor yarışmaları, müzik gösterileri, eğlence şovları, sanatsal sergiler, festivaller, fuarlar ve benzeri gibi geniş bir çerçevede organizasyonları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içermektedir.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Konumlandırma, müşteri odağında etkin bir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değer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yaratılmasını sağlamaktadır. Müşterinin gözünde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özgün bir algı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yaratmaktadır. Diğer yandan konumlandırma,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rekabetçi avantajın sağlanması için önemli bir kaynaktır.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Etkinlik pazarlamasında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konumlandırma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,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söz konusu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</a:rPr>
              <a:t>etkinliğin tüketicinin zihninde rakip ürünlere kıyasla bulunduğu yer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 olarak tanımlanmaktadır.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Etkinlik pazarlamasında,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etkinlik mekanı ve destinasyonlarının başarılı bir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konumlandırma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yapması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ve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hedef pazara etkin bir şekilde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iletilmesi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gerekmektedir.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Ayrıca etkinlikte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konumlandırma sürecinde kullanılan sloganlar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da etkinliğin diğer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etkinliklerden ayrışmasına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yardımcı olmaktadır.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Örneğin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kongre, toplantı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gibi iş etkinliklerinin yapıldığı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Polonya’daki Wroclaw şehri</a:t>
            </a:r>
            <a:r>
              <a:rPr b="0" lang="tr-TR" sz="3200" spc="-1" strike="noStrike" u="sng">
                <a:solidFill>
                  <a:srgbClr val="ffffff"/>
                </a:solidFill>
                <a:uFillTx/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“etkinlik yeri”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sloganıyla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pazarlanmaktadır.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 </a:t>
            </a:r>
            <a:r>
              <a:rPr b="0" lang="tr-TR" sz="2600" spc="-1" strike="noStrike">
                <a:solidFill>
                  <a:srgbClr val="ffe994"/>
                </a:solidFill>
                <a:latin typeface="Arial"/>
                <a:ea typeface="MyriadPro-Bold"/>
              </a:rPr>
              <a:t>İşletmeler, tüketicileri etkilemek ve marka etkisini arttırmak için alternatif iletişim platformlarına ve tüketiciler ile farklı temas noktalarına gittikçe ilgi göstermektedir.</a:t>
            </a:r>
            <a:r>
              <a:rPr b="0" lang="tr-TR" sz="2600" spc="-1" strike="noStrike">
                <a:solidFill>
                  <a:srgbClr val="ffffff"/>
                </a:solidFill>
                <a:latin typeface="Arial"/>
                <a:ea typeface="MyriadPro-Bold"/>
              </a:rPr>
              <a:t> Bu alternatif platformlardan </a:t>
            </a:r>
            <a:r>
              <a:rPr b="0" lang="tr-TR" sz="2600" spc="-1" strike="noStrike">
                <a:solidFill>
                  <a:srgbClr val="ffe994"/>
                </a:solidFill>
                <a:latin typeface="Arial"/>
                <a:ea typeface="MyriadPro-Bold"/>
              </a:rPr>
              <a:t>biri de</a:t>
            </a:r>
            <a:r>
              <a:rPr b="0" lang="tr-TR" sz="26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r>
              <a:rPr b="0" lang="tr-TR" sz="2600" spc="-1" strike="noStrike" u="sng">
                <a:solidFill>
                  <a:srgbClr val="ffe994"/>
                </a:solidFill>
                <a:uFillTx/>
                <a:latin typeface="Arial"/>
                <a:ea typeface="MyriadPro-Bold"/>
              </a:rPr>
              <a:t>etkinlik pazarlamasıdır.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Etkinlikler ile birlikte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işletmeler, tüketicilere eğlence, görsel zevk, öğrenme imkanı, kaçış, mesleki uzmanlaşma, boş zaman değerlendirme, sosyalleşme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gibi imkanlar sağlamaktadır.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Etkinlikler ile işletmeler,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hedef kitleyle anında, doğrudan, samimi bir şekilde ve etkisi uzun sürecek şekilde iletişim kurmaktadırlar.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Etkinliği üstlenen işletmelerin etkinlikleri pazarlama faaliyetlerine entegre ederek yaptığı uygulamalara </a:t>
            </a:r>
            <a:r>
              <a:rPr b="1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“E</a:t>
            </a:r>
            <a:r>
              <a:rPr b="1" lang="tr-TR" sz="3200" spc="-1" strike="noStrike">
                <a:solidFill>
                  <a:srgbClr val="ffe994"/>
                </a:solidFill>
                <a:latin typeface="Times New Roman"/>
                <a:ea typeface="MinionPro-Bold"/>
              </a:rPr>
              <a:t>tkinlik Pazarlaması</a:t>
            </a:r>
            <a:r>
              <a:rPr b="1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”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denilmektedir.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Amerikalı şirketlerin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</a:rPr>
              <a:t>% 96’dan fazlasının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da tanıtım stratejilerinde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etkinlik pazarlamasına yer verdiğini belirtmektedir.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Bu anlamda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Amerika Birleşik Devletlerinde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etkinlik pazarlamasına </a:t>
            </a:r>
            <a:r>
              <a:rPr b="0" lang="tr-TR" sz="3200" spc="-1" strike="noStrike" u="sng">
                <a:solidFill>
                  <a:srgbClr val="ffe994"/>
                </a:solidFill>
                <a:uFillTx/>
                <a:latin typeface="Arial"/>
              </a:rPr>
              <a:t>ayrılan para yılda 37 milyar dolardır.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</a:t>
            </a: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Türkiye’de ise etkinlik pazarlamasına önem veren ve etkinliklerini özel ekipleriyle yöneten firmalar,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Coca‐Cola, Turkcell ve Efes Pilsen’dir.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960" cy="49813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İki veya daha fazla işletme benzer hedef kitleye ulaştığında, işbirlikçi bir çaba, gönderdikleri mesajın etkisini büyütmektedir. örneğin Coca-Cola müşterisi aynı zamanda Citibank müşterisi ve Nike müşterisidir.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</a:rPr>
              <a:t>                                        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940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2024-03-28T18:14:27Z</dcterms:modified>
  <cp:revision>121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