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_rels/slide35.xml.rels" ContentType="application/vnd.openxmlformats-package.relationships+xml"/>
  <Override PartName="/ppt/slides/_rels/slide1.xml.rels" ContentType="application/vnd.openxmlformats-package.relationships+xml"/>
  <Override PartName="/ppt/slides/_rels/slide22.xml.rels" ContentType="application/vnd.openxmlformats-package.relationships+xml"/>
  <Override PartName="/ppt/slides/_rels/slide36.xml.rels" ContentType="application/vnd.openxmlformats-package.relationships+xml"/>
  <Override PartName="/ppt/slides/_rels/slide2.xml.rels" ContentType="application/vnd.openxmlformats-package.relationships+xml"/>
  <Override PartName="/ppt/slides/_rels/slide37.xml.rels" ContentType="application/vnd.openxmlformats-package.relationships+xml"/>
  <Override PartName="/ppt/slides/_rels/slide3.xml.rels" ContentType="application/vnd.openxmlformats-package.relationships+xml"/>
  <Override PartName="/ppt/slides/_rels/slide20.xml.rels" ContentType="application/vnd.openxmlformats-package.relationships+xml"/>
  <Override PartName="/ppt/slides/_rels/slide4.xml.rels" ContentType="application/vnd.openxmlformats-package.relationships+xml"/>
  <Override PartName="/ppt/slides/_rels/slide38.xml.rels" ContentType="application/vnd.openxmlformats-package.relationships+xml"/>
  <Override PartName="/ppt/slides/_rels/slide21.xml.rels" ContentType="application/vnd.openxmlformats-package.relationships+xml"/>
  <Override PartName="/ppt/slides/_rels/slide5.xml.rels" ContentType="application/vnd.openxmlformats-package.relationships+xml"/>
  <Override PartName="/ppt/slides/_rels/slide39.xml.rels" ContentType="application/vnd.openxmlformats-package.relationships+xml"/>
  <Override PartName="/ppt/slides/_rels/slide6.xml.rels" ContentType="application/vnd.openxmlformats-package.relationships+xml"/>
  <Override PartName="/ppt/slides/_rels/slide50.xml.rels" ContentType="application/vnd.openxmlformats-package.relationships+xml"/>
  <Override PartName="/ppt/slides/_rels/slide23.xml.rels" ContentType="application/vnd.openxmlformats-package.relationships+xml"/>
  <Override PartName="/ppt/slides/_rels/slide7.xml.rels" ContentType="application/vnd.openxmlformats-package.relationships+xml"/>
  <Override PartName="/ppt/slides/_rels/slide51.xml.rels" ContentType="application/vnd.openxmlformats-package.relationships+xml"/>
  <Override PartName="/ppt/slides/_rels/slide24.xml.rels" ContentType="application/vnd.openxmlformats-package.relationships+xml"/>
  <Override PartName="/ppt/slides/_rels/slide8.xml.rels" ContentType="application/vnd.openxmlformats-package.relationships+xml"/>
  <Override PartName="/ppt/slides/_rels/slide52.xml.rels" ContentType="application/vnd.openxmlformats-package.relationships+xml"/>
  <Override PartName="/ppt/slides/_rels/slide25.xml.rels" ContentType="application/vnd.openxmlformats-package.relationships+xml"/>
  <Override PartName="/ppt/slides/_rels/slide9.xml.rels" ContentType="application/vnd.openxmlformats-package.relationships+xml"/>
  <Override PartName="/ppt/slides/_rels/slide53.xml.rels" ContentType="application/vnd.openxmlformats-package.relationships+xml"/>
  <Override PartName="/ppt/slides/_rels/slide26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7.xml.rels" ContentType="application/vnd.openxmlformats-package.relationships+xml"/>
  <Override PartName="/ppt/slides/_rels/slide28.xml.rels" ContentType="application/vnd.openxmlformats-package.relationships+xml"/>
  <Override PartName="/ppt/slides/_rels/slide29.xml.rels" ContentType="application/vnd.openxmlformats-package.relationships+xml"/>
  <Override PartName="/ppt/slides/_rels/slide30.xml.rels" ContentType="application/vnd.openxmlformats-package.relationships+xml"/>
  <Override PartName="/ppt/slides/_rels/slide31.xml.rels" ContentType="application/vnd.openxmlformats-package.relationships+xml"/>
  <Override PartName="/ppt/slides/_rels/slide32.xml.rels" ContentType="application/vnd.openxmlformats-package.relationships+xml"/>
  <Override PartName="/ppt/slides/_rels/slide33.xml.rels" ContentType="application/vnd.openxmlformats-package.relationships+xml"/>
  <Override PartName="/ppt/slides/_rels/slide34.xml.rels" ContentType="application/vnd.openxmlformats-package.relationships+xml"/>
  <Override PartName="/ppt/slides/_rels/slide40.xml.rels" ContentType="application/vnd.openxmlformats-package.relationships+xml"/>
  <Override PartName="/ppt/slides/_rels/slide41.xml.rels" ContentType="application/vnd.openxmlformats-package.relationships+xml"/>
  <Override PartName="/ppt/slides/_rels/slide42.xml.rels" ContentType="application/vnd.openxmlformats-package.relationships+xml"/>
  <Override PartName="/ppt/slides/_rels/slide43.xml.rels" ContentType="application/vnd.openxmlformats-package.relationships+xml"/>
  <Override PartName="/ppt/slides/_rels/slide44.xml.rels" ContentType="application/vnd.openxmlformats-package.relationships+xml"/>
  <Override PartName="/ppt/slides/_rels/slide45.xml.rels" ContentType="application/vnd.openxmlformats-package.relationships+xml"/>
  <Override PartName="/ppt/slides/_rels/slide46.xml.rels" ContentType="application/vnd.openxmlformats-package.relationships+xml"/>
  <Override PartName="/ppt/slides/_rels/slide47.xml.rels" ContentType="application/vnd.openxmlformats-package.relationships+xml"/>
  <Override PartName="/ppt/slides/_rels/slide48.xml.rels" ContentType="application/vnd.openxmlformats-package.relationships+xml"/>
  <Override PartName="/ppt/slides/_rels/slide49.xml.rels" ContentType="application/vnd.openxmlformats-package.relationships+xml"/>
  <Override PartName="/ppt/slides/_rels/slide54.xml.rels" ContentType="application/vnd.openxmlformats-package.relationships+xml"/>
  <Override PartName="/ppt/slides/_rels/slide55.xml.rels" ContentType="application/vnd.openxmlformats-package.relationships+xml"/>
  <Override PartName="/ppt/slides/_rels/slide56.xml.rels" ContentType="application/vnd.openxmlformats-package.relationships+xml"/>
  <Override PartName="/ppt/slides/_rels/slide57.xml.rels" ContentType="application/vnd.openxmlformats-package.relationships+xml"/>
  <Override PartName="/ppt/slides/_rels/slide58.xml.rels" ContentType="application/vnd.openxmlformats-package.relationships+xml"/>
  <Override PartName="/ppt/slides/_rels/slide59.xml.rels" ContentType="application/vnd.openxmlformats-package.relationships+xml"/>
  <Override PartName="/ppt/slides/_rels/slide60.xml.rels" ContentType="application/vnd.openxmlformats-package.relationships+xml"/>
  <Override PartName="/ppt/slides/_rels/slide61.xml.rels" ContentType="application/vnd.openxmlformats-package.relationships+xml"/>
  <Override PartName="/ppt/slides/_rels/slide62.xml.rels" ContentType="application/vnd.openxmlformats-package.relationships+xml"/>
  <Override PartName="/ppt/slides/_rels/slide63.xml.rels" ContentType="application/vnd.openxmlformats-package.relationships+xml"/>
  <Override PartName="/ppt/slides/_rels/slide64.xml.rels" ContentType="application/vnd.openxmlformats-package.relationships+xml"/>
  <Override PartName="/ppt/slides/_rels/slide65.xml.rels" ContentType="application/vnd.openxmlformats-package.relationships+xml"/>
  <Override PartName="/ppt/slides/_rels/slide66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09" r:id="rId57"/>
    <p:sldId id="310" r:id="rId58"/>
    <p:sldId id="311" r:id="rId59"/>
    <p:sldId id="312" r:id="rId60"/>
    <p:sldId id="313" r:id="rId61"/>
    <p:sldId id="314" r:id="rId62"/>
    <p:sldId id="315" r:id="rId63"/>
    <p:sldId id="316" r:id="rId64"/>
    <p:sldId id="317" r:id="rId65"/>
    <p:sldId id="318" r:id="rId66"/>
    <p:sldId id="319" r:id="rId67"/>
    <p:sldId id="320" r:id="rId68"/>
    <p:sldId id="321" r:id="rId6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37" Type="http://schemas.openxmlformats.org/officeDocument/2006/relationships/slide" Target="slides/slide34.xml"/><Relationship Id="rId38" Type="http://schemas.openxmlformats.org/officeDocument/2006/relationships/slide" Target="slides/slide35.xml"/><Relationship Id="rId39" Type="http://schemas.openxmlformats.org/officeDocument/2006/relationships/slide" Target="slides/slide36.xml"/><Relationship Id="rId40" Type="http://schemas.openxmlformats.org/officeDocument/2006/relationships/slide" Target="slides/slide37.xml"/><Relationship Id="rId41" Type="http://schemas.openxmlformats.org/officeDocument/2006/relationships/slide" Target="slides/slide38.xml"/><Relationship Id="rId42" Type="http://schemas.openxmlformats.org/officeDocument/2006/relationships/slide" Target="slides/slide39.xml"/><Relationship Id="rId43" Type="http://schemas.openxmlformats.org/officeDocument/2006/relationships/slide" Target="slides/slide40.xml"/><Relationship Id="rId44" Type="http://schemas.openxmlformats.org/officeDocument/2006/relationships/slide" Target="slides/slide41.xml"/><Relationship Id="rId45" Type="http://schemas.openxmlformats.org/officeDocument/2006/relationships/slide" Target="slides/slide42.xml"/><Relationship Id="rId46" Type="http://schemas.openxmlformats.org/officeDocument/2006/relationships/slide" Target="slides/slide43.xml"/><Relationship Id="rId47" Type="http://schemas.openxmlformats.org/officeDocument/2006/relationships/slide" Target="slides/slide44.xml"/><Relationship Id="rId48" Type="http://schemas.openxmlformats.org/officeDocument/2006/relationships/slide" Target="slides/slide45.xml"/><Relationship Id="rId49" Type="http://schemas.openxmlformats.org/officeDocument/2006/relationships/slide" Target="slides/slide46.xml"/><Relationship Id="rId50" Type="http://schemas.openxmlformats.org/officeDocument/2006/relationships/slide" Target="slides/slide47.xml"/><Relationship Id="rId51" Type="http://schemas.openxmlformats.org/officeDocument/2006/relationships/slide" Target="slides/slide48.xml"/><Relationship Id="rId52" Type="http://schemas.openxmlformats.org/officeDocument/2006/relationships/slide" Target="slides/slide49.xml"/><Relationship Id="rId53" Type="http://schemas.openxmlformats.org/officeDocument/2006/relationships/slide" Target="slides/slide50.xml"/><Relationship Id="rId54" Type="http://schemas.openxmlformats.org/officeDocument/2006/relationships/slide" Target="slides/slide51.xml"/><Relationship Id="rId55" Type="http://schemas.openxmlformats.org/officeDocument/2006/relationships/slide" Target="slides/slide52.xml"/><Relationship Id="rId56" Type="http://schemas.openxmlformats.org/officeDocument/2006/relationships/slide" Target="slides/slide53.xml"/><Relationship Id="rId57" Type="http://schemas.openxmlformats.org/officeDocument/2006/relationships/slide" Target="slides/slide54.xml"/><Relationship Id="rId58" Type="http://schemas.openxmlformats.org/officeDocument/2006/relationships/slide" Target="slides/slide55.xml"/><Relationship Id="rId59" Type="http://schemas.openxmlformats.org/officeDocument/2006/relationships/slide" Target="slides/slide56.xml"/><Relationship Id="rId60" Type="http://schemas.openxmlformats.org/officeDocument/2006/relationships/slide" Target="slides/slide57.xml"/><Relationship Id="rId61" Type="http://schemas.openxmlformats.org/officeDocument/2006/relationships/slide" Target="slides/slide58.xml"/><Relationship Id="rId62" Type="http://schemas.openxmlformats.org/officeDocument/2006/relationships/slide" Target="slides/slide59.xml"/><Relationship Id="rId63" Type="http://schemas.openxmlformats.org/officeDocument/2006/relationships/slide" Target="slides/slide60.xml"/><Relationship Id="rId64" Type="http://schemas.openxmlformats.org/officeDocument/2006/relationships/slide" Target="slides/slide61.xml"/><Relationship Id="rId65" Type="http://schemas.openxmlformats.org/officeDocument/2006/relationships/slide" Target="slides/slide62.xml"/><Relationship Id="rId66" Type="http://schemas.openxmlformats.org/officeDocument/2006/relationships/slide" Target="slides/slide63.xml"/><Relationship Id="rId67" Type="http://schemas.openxmlformats.org/officeDocument/2006/relationships/slide" Target="slides/slide64.xml"/><Relationship Id="rId68" Type="http://schemas.openxmlformats.org/officeDocument/2006/relationships/slide" Target="slides/slide65.xml"/><Relationship Id="rId69" Type="http://schemas.openxmlformats.org/officeDocument/2006/relationships/slide" Target="slides/slide66.xml"/><Relationship Id="rId7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4294967295 Dikdörtgen"/>
          <p:cNvSpPr/>
          <p:nvPr/>
        </p:nvSpPr>
        <p:spPr>
          <a:xfrm>
            <a:off x="1584000" y="648000"/>
            <a:ext cx="6468840" cy="258804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1" name="4294967295 Dikdörtgen"/>
          <p:cNvSpPr/>
          <p:nvPr/>
        </p:nvSpPr>
        <p:spPr>
          <a:xfrm>
            <a:off x="4104000" y="4896000"/>
            <a:ext cx="4381200" cy="33552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fld id="{75BC3A27-CCB2-4EC1-94A2-238CCBAA163D}" type="author">
              <a:rPr b="0" lang="tr-TR" sz="1800" spc="-1" strike="noStrike">
                <a:solidFill>
                  <a:srgbClr val="ffffff"/>
                </a:solidFill>
                <a:latin typeface="Arial"/>
                <a:ea typeface="DejaVu Sans"/>
              </a:rPr>
              <a:t> </a:t>
            </a:fld>
            <a:endParaRPr b="0" lang="tr-TR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" name="1 Yuvarlatılmış Dikdörtgen"/>
          <p:cNvSpPr/>
          <p:nvPr/>
        </p:nvSpPr>
        <p:spPr>
          <a:xfrm>
            <a:off x="25920" y="4628880"/>
            <a:ext cx="6109200" cy="720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196"/>
                </a:srgbClr>
              </a:gs>
              <a:gs pos="100000">
                <a:srgbClr val="333333">
                  <a:alpha val="70196"/>
                </a:srgbClr>
              </a:gs>
            </a:gsLst>
            <a:lin ang="0"/>
          </a:gra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5040" bIns="504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" name="2 Yuvarlatılmış Dikdörtgen"/>
          <p:cNvSpPr/>
          <p:nvPr/>
        </p:nvSpPr>
        <p:spPr>
          <a:xfrm>
            <a:off x="3859200" y="5324400"/>
            <a:ext cx="6229440" cy="36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196"/>
                </a:srgbClr>
              </a:gs>
              <a:gs pos="100000">
                <a:srgbClr val="333333">
                  <a:alpha val="70196"/>
                </a:srgbClr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720" bIns="72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" name="3 Serbest Form"/>
          <p:cNvSpPr/>
          <p:nvPr/>
        </p:nvSpPr>
        <p:spPr>
          <a:xfrm>
            <a:off x="4044960" y="4944960"/>
            <a:ext cx="360" cy="476640"/>
          </a:xfrm>
          <a:custGeom>
            <a:avLst/>
            <a:gdLst>
              <a:gd name="textAreaLeft" fmla="*/ 2211840 w 360"/>
              <a:gd name="textAreaRight" fmla="*/ 12533760 w 360"/>
              <a:gd name="textAreaTop" fmla="*/ 1080 h 476640"/>
              <a:gd name="textAreaBottom" fmla="*/ 486360 h 476640"/>
            </a:gdLst>
            <a:ah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tr-TR" sz="4400" spc="-1" strike="noStrike">
                <a:solidFill>
                  <a:srgbClr val="ffffff"/>
                </a:solidFill>
                <a:latin typeface="Arial"/>
              </a:rPr>
              <a:t>Ana başlık metnini düzenlemek için tıklayın</a:t>
            </a: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Anahat metninin biçimini düzenlemek için tıklayın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2800" spc="-1" strike="noStrike">
                <a:solidFill>
                  <a:srgbClr val="ffffff"/>
                </a:solidFill>
                <a:latin typeface="Arial"/>
              </a:rPr>
              <a:t>İkinci Anahat Düzeyi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Üçüncü Anahat Düzeyi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Dördüncü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Beşinci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Altıncı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Yedinci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4294967295 Dikdörtgen"/>
          <p:cNvSpPr/>
          <p:nvPr/>
        </p:nvSpPr>
        <p:spPr>
          <a:xfrm>
            <a:off x="1584000" y="648000"/>
            <a:ext cx="6468840" cy="258804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44" name="4294967295 Dikdörtgen"/>
          <p:cNvSpPr/>
          <p:nvPr/>
        </p:nvSpPr>
        <p:spPr>
          <a:xfrm>
            <a:off x="4104000" y="4896000"/>
            <a:ext cx="4381200" cy="33552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fld id="{5054A7A4-FD6C-4EF0-8D9D-8906454C1902}" type="author">
              <a:rPr b="0" lang="tr-TR" sz="1800" spc="-1" strike="noStrike">
                <a:solidFill>
                  <a:srgbClr val="ffffff"/>
                </a:solidFill>
                <a:latin typeface="Arial"/>
                <a:ea typeface="DejaVu Sans"/>
              </a:rPr>
              <a:t> </a:t>
            </a:fld>
            <a:endParaRPr b="0" lang="tr-TR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5" name="1 Yuvarlatılmış Dikdörtgen"/>
          <p:cNvSpPr/>
          <p:nvPr/>
        </p:nvSpPr>
        <p:spPr>
          <a:xfrm>
            <a:off x="25920" y="4628880"/>
            <a:ext cx="6109200" cy="720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196"/>
                </a:srgbClr>
              </a:gs>
              <a:gs pos="100000">
                <a:srgbClr val="333333">
                  <a:alpha val="70196"/>
                </a:srgbClr>
              </a:gs>
            </a:gsLst>
            <a:lin ang="0"/>
          </a:gra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5040" bIns="504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6" name="2 Yuvarlatılmış Dikdörtgen"/>
          <p:cNvSpPr/>
          <p:nvPr/>
        </p:nvSpPr>
        <p:spPr>
          <a:xfrm>
            <a:off x="3859200" y="5324400"/>
            <a:ext cx="6229440" cy="36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196"/>
                </a:srgbClr>
              </a:gs>
              <a:gs pos="100000">
                <a:srgbClr val="333333">
                  <a:alpha val="70196"/>
                </a:srgbClr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720" bIns="72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7" name="3 Serbest Form"/>
          <p:cNvSpPr/>
          <p:nvPr/>
        </p:nvSpPr>
        <p:spPr>
          <a:xfrm>
            <a:off x="4044960" y="4944960"/>
            <a:ext cx="360" cy="476640"/>
          </a:xfrm>
          <a:custGeom>
            <a:avLst/>
            <a:gdLst>
              <a:gd name="textAreaLeft" fmla="*/ 2211840 w 360"/>
              <a:gd name="textAreaRight" fmla="*/ 12533760 w 360"/>
              <a:gd name="textAreaTop" fmla="*/ 1080 h 476640"/>
              <a:gd name="textAreaBottom" fmla="*/ 486360 h 476640"/>
            </a:gdLst>
            <a:ah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tr-TR" sz="4400" spc="-1" strike="noStrike">
                <a:solidFill>
                  <a:srgbClr val="ffffff"/>
                </a:solidFill>
                <a:latin typeface="Arial"/>
              </a:rPr>
              <a:t>Ana başlık metnini düzenlemek için tıklayın</a:t>
            </a: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Anahat metninin biçimini düzenlemek için tıklayın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2800" spc="-1" strike="noStrike">
                <a:solidFill>
                  <a:srgbClr val="ffffff"/>
                </a:solidFill>
                <a:latin typeface="Arial"/>
              </a:rPr>
              <a:t>İkinci Anahat Düzeyi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Üçüncü Anahat Düzeyi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Dördüncü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Beşinci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Altıncı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Yedinci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372600" y="78120"/>
            <a:ext cx="8989200" cy="647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icrosoft YaHei"/>
              </a:rPr>
              <a:t>SPONSORLUK PLANLAMASI </a:t>
            </a:r>
            <a:br>
              <a:rPr sz="3200"/>
            </a:b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icrosoft YaHei"/>
              </a:rPr>
              <a:t>VE HEDEF KİTLE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/>
          </p:nvPr>
        </p:nvSpPr>
        <p:spPr>
          <a:xfrm>
            <a:off x="368280" y="863640"/>
            <a:ext cx="8968320" cy="440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1700" spc="-1" strike="noStrike">
                <a:solidFill>
                  <a:srgbClr val="ffffff"/>
                </a:solidFill>
                <a:latin typeface="Arial"/>
              </a:rPr>
              <a:t>•  </a:t>
            </a:r>
            <a:r>
              <a:rPr b="0" lang="tr-TR" sz="1700" spc="-1" strike="noStrike">
                <a:solidFill>
                  <a:srgbClr val="ffffff"/>
                </a:solidFill>
                <a:latin typeface="Arial"/>
              </a:rPr>
              <a:t>Sponsorluk Planlaması</a:t>
            </a:r>
            <a:endParaRPr b="0" lang="tr-TR" sz="17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1700" spc="-1" strike="noStrike">
                <a:solidFill>
                  <a:srgbClr val="ffffff"/>
                </a:solidFill>
                <a:latin typeface="Arial"/>
              </a:rPr>
              <a:t>• </a:t>
            </a:r>
            <a:r>
              <a:rPr b="0" lang="tr-TR" sz="1700" spc="-1" strike="noStrike">
                <a:solidFill>
                  <a:srgbClr val="ffffff"/>
                </a:solidFill>
                <a:latin typeface="Arial"/>
              </a:rPr>
              <a:t>Sponsorluk Politikasının Hedefleri</a:t>
            </a:r>
            <a:endParaRPr b="0" lang="tr-TR" sz="17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1700" spc="-1" strike="noStrike">
                <a:solidFill>
                  <a:srgbClr val="ffffff"/>
                </a:solidFill>
                <a:latin typeface="Arial"/>
              </a:rPr>
              <a:t>• </a:t>
            </a:r>
            <a:r>
              <a:rPr b="0" lang="tr-TR" sz="1700" spc="-1" strike="noStrike">
                <a:solidFill>
                  <a:srgbClr val="ffffff"/>
                </a:solidFill>
                <a:latin typeface="Arial"/>
              </a:rPr>
              <a:t>Hedef Kitle ve İkna Stratejiler </a:t>
            </a:r>
            <a:endParaRPr b="0" lang="tr-TR" sz="17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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Firma ve marka ile ilgili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toplumsal farkındalığı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arttırmak,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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Genel işletme imajını olumlu hâle getirerek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ticari değeri yükseltmek,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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Hedeflenen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pazara daha etkin ulaşabilmek ve pazarı genişletmek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,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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Hedef kitlede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olumlu bir imaj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bırakmak,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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Medya yönetimini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etkinleştirebilmek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,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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Rekabete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karşı koymak,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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Sosyal sorumluluğu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geliştirmek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ve toplumla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bütünleşmek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,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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Hedeflenen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satış amaçlarını ve rakamlarını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gerçekleştirebilmektir.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Sponsorlukta başarı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,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sponsor olunan kurum veya markanın pazardaki pozisyonuna ve hedef pazarın kurum veya markayı algılama düzeyine uygun bir organizasyon kurulmasına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bağlıdır.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Kurum pozisyonu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Hedef pazarın kurum-markayı algılama düzeyi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Bu açıdan değerlendirildiğinde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sponsorluk yapacak kurum ya da kuruluş sponsorluk politikasını, pazarlama ve iletişim hedeflerini dikkate alarak oluşturmalıdır.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Sponsorluk faaliyetindeki başarı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, sponsor kuruluşun belirlediği hedeflere ulaşabilmek amacıyla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sponsorluk yapacağı alanın planlamasını ve uygulamasını yaparak hedef kitleye vermek istediği mesajları medya ve diğer iletişim yollarını etkin bir biçimde kullanılarak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elde edilebilir.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Sponsorluk faaliyetlerinden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elde edilecek her türlü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yararın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ancak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sponsorluk faaliyetinin süreklilik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içermesine bağlı olarak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uzun vadede gerçekleşebileceği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de unutulmamalıdır.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Kısa vadeli yapılan sponsorluk faaliyetinin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kuruluşa sağlayacağı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kazançlar pek yoktur.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/>
          </p:nvPr>
        </p:nvSpPr>
        <p:spPr>
          <a:xfrm>
            <a:off x="368280" y="23184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4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Sponsorluk politikasının birçok hedefi olmakla birlikte temel olarak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sponsorluk faaliyetleri, kuruluşun satışlarının artmasını ve kâr elde etmesini sağlayacak satışa yönelik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yani </a:t>
            </a:r>
            <a:r>
              <a:rPr b="0" lang="tr-TR" sz="2800" spc="-1" strike="noStrike" u="sng">
                <a:solidFill>
                  <a:srgbClr val="ffff00"/>
                </a:solidFill>
                <a:uFillTx/>
                <a:latin typeface="Arial"/>
              </a:rPr>
              <a:t>ekonomik hedefler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;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kuruluşun ya da markanın tanınırlığını, imajını ve hedef kitlede kuruluş hakkında iyi izlenim ve iyi niyetin oluşmasını sağlamayı amaçlayan </a:t>
            </a:r>
            <a:r>
              <a:rPr b="0" lang="tr-TR" sz="2800" spc="-1" strike="noStrike" u="sng">
                <a:solidFill>
                  <a:srgbClr val="ffff00"/>
                </a:solidFill>
                <a:uFillTx/>
                <a:latin typeface="Arial"/>
              </a:rPr>
              <a:t>algıya yönelik hedefler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olarak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iki ana çerçevede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ele alınabilir.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Sponsorluk politikalarının ekonomik ve algılamaya yönelik hedefleri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, sponsorluk faaliyetiyle birlikte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zaman içinde marka ya da kuruluşa farklı kazançlar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sağlayacaktır.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Sponsorluk planlanmasında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yapılması gereken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öncelikli iş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,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sponsorluk amaçlarının ne olduğunun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belirlenmesidir.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Sponsorluğun pazarlama ve tutundurma yöntemleriyle ilgili olması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,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sponsorluk amaçlarının planlama süreci içinde özenle belirlenmesini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gerekli kılar.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Sponsorluk amaçları doğrudan ya da dolaylı olarak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kategorize edilebilir. Kısa dönemli bir etkiye sahip olan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doğrudan sponsorluk amaçları, satışlar ve tüketici davranışını merkeze alır.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Doğrudan sponsorluk  :  satışlar ve tüketici davranışı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7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SPONSORLUK PLANLAMASI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Sponsorluk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,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karmaşık bir yöntem olduğundan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iyi bir plana ihtiyaç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vardır.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Planlama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önceden belirlenmiş amaç ya da amaçlara ulaşmak için gerekli olan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araç, yol ve zamanlamanın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önceden tayin ve tespit edilmesidir.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Planlama :          Araç,Yol, Planlama               Amaçlar ulaşmak.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9" name=""/>
          <p:cNvSpPr/>
          <p:nvPr/>
        </p:nvSpPr>
        <p:spPr>
          <a:xfrm flipV="1">
            <a:off x="4547520" y="3707280"/>
            <a:ext cx="952560" cy="10440"/>
          </a:xfrm>
          <a:prstGeom prst="line">
            <a:avLst/>
          </a:prstGeom>
          <a:ln w="144000">
            <a:solidFill>
              <a:srgbClr val="3465a4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162000" rIns="162000" tIns="117000" bIns="117000" anchor="ctr">
            <a:noAutofit/>
          </a:bodyPr>
          <a:p>
            <a:endParaRPr b="0" lang="tr-TR" sz="1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Dolaylı sponsorluk ise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satışları artırma amacını geri plana atarak daha çok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tüketici farkındalığı ve bu farkındalığın kurum imajı ya da tutumları üzerindeki etkisine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odaklanır.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Dolaylı sponsorluk : tüketici farkındalığı, kurum imajı, tutumlar üzerindeki etkisi.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Her işletmenin sponsorluk için belirleyeceği amaçlar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farklı olsa da genel itibarıyla bu amaçları çerçeveleyen belli birtakım kategoriler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aşağıda sıralanmıştır.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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Firma/İşletme/Kurum Amaçları,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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Pazarlama Amaçları,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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Medya Amaçları,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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Kişisel Amaçlar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Firma Amaçları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Halk Farkındalığı: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Sponsorluk yapacak kurumun en temel amacı genel halk farkındalığını arttırmak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olacaktır. Bu çerçevede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kurum için kullanılan logo, isim, sembol ve işaretlerin konumunun sponsor olunan faaliyet alanında iyi bir şekilde belirlenmesi, medya aracılığıyla halka yapılacak duyuru işlemlerinin planlı biçimde yapılması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gerekmektedir.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Kurum İmajı: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Kurum imajını geliştirmek, düzeltmek ve değiştirmek iyi bir sponsorluk amacıdır.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Kuruluşlar, kurum ve ürün imajını desteklemek, kurumsal kimliği yerleştirmek, hedef kitlede iyi niyet ve anlayış oluşturmak gibi nedenlerle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diğer iletişim yöntemlerine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ek olarak sponsorluk üstlenebilmektedir.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Kurum imajı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insanların bir kuruluşu nasıl algıladıklarıyla ilgilidir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ve kuruluşun tanınmasında kurumsal kimlik gibi fiziksel bakımdan tamamlayıcı unsurlardan ziyade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duygusal yönde bir algı oluşturmayı amaçlar.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Kurumsal imajda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temel hedef, firmanın doğru ve açık bir biçimde </a:t>
            </a:r>
            <a:r>
              <a:rPr b="0" lang="tr-TR" sz="2400" spc="-1" strike="noStrike" u="sng">
                <a:solidFill>
                  <a:srgbClr val="cccccc"/>
                </a:solidFill>
                <a:uFillTx/>
                <a:latin typeface="Arial"/>
              </a:rPr>
              <a:t>anlaşılmasını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 sağlamaktır.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7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Kurum imajı veya kurum kimliğinin pekiştirilmesi kurum ya da kuruluşun fiziksel olarak nasıl tanındığıyla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ilgilidir.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Kuruluşun 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Arial"/>
              </a:rPr>
              <a:t>logosu, rengi, yazı karakteri, sloganlar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 kurum kimliğinin tanınmasında önemli rol oynadığından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sponsorluk faaliyetleri çerçevesinde defalarca tekrarlanan 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Arial"/>
              </a:rPr>
              <a:t>logo, kurumsal renk ve görüntü sayesinde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 kurumsal kimliğin tanınmasına ve yerleşmesi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olanaklı hâle gelmektedir.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Kamu Algısı: Sponsorluk açısından diğer bir amaç da kamu algısı üzerine odaklanmaktır.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Bu durum daha çok kurumun ya da firmanın 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Arial"/>
              </a:rPr>
              <a:t>sosyal algısına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 yöneliktir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.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Kuruluşlar çeşitli alanlara yaptıkları desteklemelerle 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Arial"/>
              </a:rPr>
              <a:t>halkın iyi niyetini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 kazanmayı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da amaçlarlar.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Sponsorluk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,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özellikle sosyal sorumluluklarının bilincinde olduklarını topluma gösterebilmek açısından kuruluşlar için iyi bir araç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olabilmektedir. Yapılan desteklemeler her ne kadar sosyal amaçlı görünse de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kuruluşun bundan sağlayacağı yararlar bulunmaktadır.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Örneğin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zaten toplumda çok yaygın olan ve endüstrileşmiş bir spor dalı olan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futbol yerine, insanları daha farklı spor dallarına yönlendirecek, ilgilerini o tarafa çekecek spor dallarına sponsor olması, farkındalık ve bilinç uyandırması bakımından önemli bir sosyal görevdir.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Daha detaylı olarak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geleceği yönetme ve kaynakları dağıtma aracı olan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planlama neyin, nasıl, ne zaman yapılacağını ve iş bölümünün nasıl olacağının saptanması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aşamasını da kapsamaktadır.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Toplumsal İlgi: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Kurum ya da firma, toplumla olan ilişkisini 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Arial"/>
              </a:rPr>
              <a:t>toplumla bütünleşme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 amacıyla kurmalıdır.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Bu yüzden de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sponsor olacağı etkinlik ve organizasyonların kurumun toplumla </a:t>
            </a:r>
            <a:r>
              <a:rPr b="0" lang="tr-TR" sz="2800" spc="-1" strike="noStrike" u="sng">
                <a:solidFill>
                  <a:srgbClr val="e0c2cd"/>
                </a:solidFill>
                <a:uFillTx/>
                <a:latin typeface="Arial"/>
              </a:rPr>
              <a:t>bütünleştirmesi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 beklenmektedir.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Finansal İlişkiler: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Kurum ve firmalar finansal ilişki kurmak ve mevcut ekonomik ilişkileri daha da iyileştirmek için sponsorluk yaparak 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Arial"/>
              </a:rPr>
              <a:t>finansal güvenilirlik mesajını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 vermeyi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amaçlamaktadır. Özellikle 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Arial"/>
              </a:rPr>
              <a:t>bankacılık, sigortacılık vb. finans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 kuruluşlarının güvenirliklerini yeniden tesis etmeleri için finansal ilişkiler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önemli bir amaçtır.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Müşteri Ağırlama ve Eğlendirme: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Sponsorluk faaliyetleri yoluyla işletmeler, mevcut ve potansiyel müşterileri eğlendirme fırsatı yakalar.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Zira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satışların gelecekte devam etmesi umuduyla, müşterileriyle ilişki kurmak veya ilişkiyi korumak için müşterileri misafir etme önemlidir.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Müşteri eğlendirme ve ağırlama sponsor kuruluşun 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Arial"/>
              </a:rPr>
              <a:t>önemli insanlarla tanışması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 ve bu insanların 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Arial"/>
              </a:rPr>
              <a:t>ağırlanması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 için yapılan eğlence olaylarını da içine alan faaliyettir.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Davetliler içinde yer alan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hükûmet görevlileri, 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Arial"/>
              </a:rPr>
              <a:t>kanaat önderleri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 gibi kimselerle 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Arial"/>
              </a:rPr>
              <a:t>fikir alışverişinde bulunmak, değerli ilişkiler ve faydalı ittifaklar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 elde etmek misafirperverlik faaliyetleriyle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mümkündür.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Örneğin 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Arial"/>
              </a:rPr>
              <a:t>Canon firması 3 yıl boyunca, 92 takımın yer aldığı futbol ligi sponsorluğu sırasında müşterilere bedava bilet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 vererek 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Arial"/>
              </a:rPr>
              <a:t>9 ay boyunca her hafta müşterilerini yerel bir maç seyreder gibi bu maçları seyretmeleri için davet etmiş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 ve maçın oynandığı stadyumda da 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Arial"/>
              </a:rPr>
              <a:t>Canon ürünlerinin gösterilerini, reklâmlarını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yapmıştır.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Çalışan (Personel) ilişkileri: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Sponsorluk faaliyetleri ile gerçekleştirilmek istenen diğer bir amaç ise 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Arial"/>
              </a:rPr>
              <a:t>kurum içi ilişkileri geliştirmek ve personelin motivasyonunu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arttırmaktır.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Sponsorluk faaliyetleri ile hem çalışanlar arasında 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Arial"/>
              </a:rPr>
              <a:t>birlik ve beraberliğin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 hem de çalışanların kuruluşa olan 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Arial"/>
              </a:rPr>
              <a:t>bağlılıklarının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 artması sağlanabilir.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Hükûmet ilişkileri: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Sponsorluk faaliyetine yönelen işletmenin bir diğer amacı da 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Arial"/>
              </a:rPr>
              <a:t>resmî makamlarla ilişki kurmak ya da mevcut ilişkiyi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geliştirmektir.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Sponsorluk yoluyla kurulacak ilişki yerel işletme ve idareler arasında olabileceği gibi,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özellikle uluslararası 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Arial"/>
              </a:rPr>
              <a:t>şirketler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, 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Arial"/>
              </a:rPr>
              <a:t>birçok ülkenin pazarlarına girebilmek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 için 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Arial"/>
              </a:rPr>
              <a:t>sponsorluğu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 bir araç olarak kullanabilirler.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Pazarlama Amaçları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Pazarlama faaliyeti içinde önemli bir konuma sahip olan 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Arial"/>
              </a:rPr>
              <a:t>sponsorluk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, özellikle 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Arial"/>
              </a:rPr>
              <a:t>hedef kitleyle iletişim sağlama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 açısından 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Arial"/>
              </a:rPr>
              <a:t>stratejik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 bir 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Arial"/>
              </a:rPr>
              <a:t>öneme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 sahiptir.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İşletmeler sponsorluk faaliyetiyle 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Arial"/>
              </a:rPr>
              <a:t>iş ilişkilerini geliştirebilmek, markayı bir pazarda konumlandırmak, hedef pazara ulaşabilmek, satışları artırabilmek, yeni bir ürün tanıtabilmek, satıcıları desteklemek ve pazarlama politikalarında değişiklik yapmak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 gibi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çeşitli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pazarlama hedeflerine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ulaşmak isterler.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İyi bir planlama, eylem ya da uygulama esnasında karşılaşılan güçlükler karşısında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alternatif yol ve uygulamaları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da barındırmalıdır.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Sponsorluk planlama süreci ise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doğru hedefe istenilen mesajları gönderme sürecinin nasıl yürütüleceğiyle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ilgilidir.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Doğru mesajlar               hedef kitle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2" name=""/>
          <p:cNvSpPr/>
          <p:nvPr/>
        </p:nvSpPr>
        <p:spPr>
          <a:xfrm>
            <a:off x="2591280" y="3482280"/>
            <a:ext cx="839880" cy="0"/>
          </a:xfrm>
          <a:prstGeom prst="line">
            <a:avLst/>
          </a:prstGeom>
          <a:ln w="144000">
            <a:solidFill>
              <a:srgbClr val="3465a4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162000" rIns="162000" tIns="117000" bIns="117000" anchor="ctr">
            <a:noAutofit/>
          </a:bodyPr>
          <a:p>
            <a:endParaRPr b="0" lang="tr-TR" sz="1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İş İlişkileri: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İşletmeler sponsorluk aracılığıyla kurdukları iş ilişkileri neticesinde 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Arial"/>
              </a:rPr>
              <a:t>lisans, patent alma ve pazarlama olanaklarında avantajlı bir konuma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sahip olabilirler.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Hedef Pazara Ulaşma: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Pazara yeni bir ürün sunan firmalar, bu ürünün pazarını da oluşturmak zorundadırlar.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Ürünü pazarlamak istedikleri ve tüketicilerin özelliklerini dikkate alarak hedefledikleri pazara ulaşabilirler.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Sponsorluk,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hedef alınan tüketicilere ulaşmada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son yıllarda sıklıkla başvurulan pazarlama yöntemlerinden biri hâline gelmiştir.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Marka Konumlandırma: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Sponsorluk hem marka farkındalığı oluşturmak için  kullanılan bir yol hem de marka imajını inşa etmek için yürütülen bir faaliyettir.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İşletmeler bir markayı bir pazarda tanıtarak konumlandırmak veya markanın var olan imajını değiştirmek için sponsorluk faaliyetini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yürütebilirler.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Satışları Artırma: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İşletmeler sponsorluk faaliyetini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nihai olarak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satışları artırma amacıyla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yürütürler. Ancak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sponsorluğa ilişkin kazanımların uzun vadede gerçekleşeceği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unutulmamalıdır. Örneğin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reklamların kazanım ve etkileri sponsorluğa oranla 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Arial"/>
              </a:rPr>
              <a:t>çok daha kısa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dönemde kendisini gösterir.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Örnek Ürün Dağıtma: Örnek ürün dağıtma sayesinde işletmeler, 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Arial"/>
              </a:rPr>
              <a:t>hedef kitlelerinin doğru olarak belirlenip belirlenemediğini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 test edebilirler.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Öte yandan firmalar örnek ürün dağıtma yöntemiyle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kitlelerin 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Arial"/>
              </a:rPr>
              <a:t>ürünlerini denemelerine zemin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 hazırlayarak ürün tanıtımını yaparlar ve hedef kitlenin oluşmasını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sağlarlar.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Uluslararası Pazarlama: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Sponsorluk uluslararası pazara yeni giren bir ürünün tanıtımını yapmak ve benzerlerinden daha iyi olduğunu vurgulamak için de yapılabilir.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Uluslararası nitelikte yapılacak sponsorluklar için 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Arial"/>
              </a:rPr>
              <a:t>büyük kaynaklara</a:t>
            </a:r>
            <a:r>
              <a:rPr b="0" lang="tr-TR" sz="2400" spc="-1" strike="noStrike">
                <a:solidFill>
                  <a:srgbClr val="e0c2cd"/>
                </a:solidFill>
                <a:latin typeface="Arial"/>
              </a:rPr>
              <a:t> ihtiyaç duyulmaktadır.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Medya Amaçları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Medyanın kamuoyu oluşturan güçlerden biri olması kurumların 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Arial"/>
              </a:rPr>
              <a:t>medyayla ilişki kurmalarını ve ilişkilerini geliştirmelerini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 gerekli kılmıştır.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İşletmeler sponsorluk faaliyetiyle medyada yer almayı hedeflerler.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Tanıtım Oluşturma: Sponsorluğun medya ile ilgili diğer bir amacı da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marka ve ürünün tanıtımını halka iletmektir.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Sponsorluğu tanıtım oluşturma amacıyla yapan işletmeler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genellikle medyada geniş yer bulan 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Arial"/>
              </a:rPr>
              <a:t>organizasyonlara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 sponsor olmayı tercih ederler.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Reklam Kampanyalarını Geliştirmek: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İşletmeler 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Arial"/>
              </a:rPr>
              <a:t>reklam kampanyalarının etkinliğini artırmak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 ve medyada 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Arial"/>
              </a:rPr>
              <a:t>reklamı yasaklanan ürünlerin medyada görülmesini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 sağlamak için sponsorluk yapabilirler.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Dağınıklığı Önleme: Sponsorluğun işletmeler açısından diğer bir avantajı da 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Arial"/>
              </a:rPr>
              <a:t>geleneksel reklam mecralarının zayıflıklarına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 ilişkin yeni bir yöntem olarak kullanılmaya başlanmasıdır.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Planlamayı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, sponsorluk işini üstlenen kurum ya da kuruluştan kopuk, bağımsız hareket edecek bir anlayış yerine,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kurum/kuruluşun diğer birimleriyle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koordineli bir biçimde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tasarlamak gerekmektedir.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Uygun Hedef Belirleme: Sponsorluğun medya amaçlarından biri de uygun hedef belirlemedir.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Bu doğrultuda hareket eden firmalar 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Arial"/>
              </a:rPr>
              <a:t>hedef kitlelerini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Arial"/>
              </a:rPr>
              <a:t>çok iyi analiz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 etmelidirler.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Kişisel Amaçlar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Yönetim İlgisi: Yönetim ilgisi işletmelerin herhangi bir organizasyona sponsor olmaya karar vermedeki faktörlerden biridir. 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Arial"/>
              </a:rPr>
              <a:t>Yönetimin ve yöneticinin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Arial"/>
              </a:rPr>
              <a:t>özel ilgisi ve tutumu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 sponsorluk alanının belirlenmesinde başat bir rol üstlenebilir.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HEDEF KİTLE VE İKNA STRATEJİLERİ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Sponsorluk planlanmasında, sponsorluk amaçlarının tespit edilmesinden sonra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ikinci adım olarak 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Arial"/>
              </a:rPr>
              <a:t>hedef kitlenin belirlenmesi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 gerekir.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İşletmelerin başlıca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hedef kitleleri arasında 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Arial"/>
              </a:rPr>
              <a:t>firma çalışanları, müşterileri ve potansiyel müşterileri, işverenler, ortaklar, yerel yönetimler, kamuoyu önderleri, finans kuruluşları, ticari birlikler, tüketici örgütleri, baskı grupları, mal ve hizmet sunanlar, potansiyel iş gücü ve hükûmetler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sayılabilir.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Hedef Kitlenin Belirlenmesi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Sponsorluk stratejisinin konusunu, ürününü hedef kitlesine duyurmak için 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Arial"/>
              </a:rPr>
              <a:t>sponsorluk faaliyetine girişen kurumun vereceği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Arial"/>
              </a:rPr>
              <a:t>mesajlar, logo ve sloganla sponsorluğunu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 üstlendiği aktivitesi, 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Arial"/>
              </a:rPr>
              <a:t>grubu ya da kişiyi, tespit edilen bir süre için desteklemesi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 ve bu bağlamda yapılacak 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Arial"/>
              </a:rPr>
              <a:t>tüm faaliyetleri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oluşturmaktadır.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İşletmelerin Temel Hedef Grupları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marL="159840" indent="-159840" algn="just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Toplumsal çevre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marL="159840" indent="-159840" algn="just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Potansiyel iş gücü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marL="159840" indent="-159840" algn="just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Çalışanlar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marL="159840" indent="-159840" algn="just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Ham madde ve hizmet sağlayanlar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marL="159840" indent="-159840" algn="just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Dağıtımcılar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marL="159840" indent="-159840" algn="just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Finansal hedef kitle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marL="159840" indent="-159840" algn="just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Tüketiciler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marL="159840" indent="-159840" algn="just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Kanaat önderleri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Sponsorluk Faaliyetinin Hedef Grupları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marL="216000" indent="-216000" algn="just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Aktif katılımcılar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marL="216000" indent="-216000" algn="just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Ziyaretçiler/izleyiciler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marL="216000" indent="-216000" algn="just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Medya İzleyicileridir.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0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DEĞERLENDİRME SORULARI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1. Sponsorluk planlaması yapılırken aşağıdakilerden hangisine dikkat edilmez?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a) Sponsorluğu yürüten kurumun amaçları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b) Sponsorluğu yürüten kurumun hedef pazarı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c) Sponsorluğun boyutu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d) Sponsorluğun değeri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e) Sponsorluğun süresi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2. Sponsorluk politikasının hedefleriyle ilgili aşağıdaki ifadelerden hangisi söylenemez?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a) İşletmeler sponsorluk yoluyla firma ve marka ile ilgili toplumsal farkındalığı arttırırlar.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b) Sponsorluk işletme imajını olumlu hâle getirerek ticari değeri yükseltir.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c) Sponsorluk sayesinde işletmeler hedefledikleri pazara etkin bir şekilde ulaşabilirler.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d) İşletmeler sponsorluk yoluyla hedef kitlede olumlu bir imaj bırakabilirler.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e) Sponsorluk sayesinde işletmeler, satış amaçlarını ve rakamlarını reklam faaliyetlerinden çok daha kısa sürede gerçekleştirebilirler.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0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3. Aşağıdakilerden hangisi bir işletmenin sponsorluk için belirleyeceği amaçlar arasında değildir?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a) Firma kurum amaçları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b) Dağıtım amaçları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c) Medya amaçları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d) Kişisel amaçlar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e) Pazarlama amaçları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Sponsorluk planlaması,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sponsorluğun amaçlarının, hedef pazarının, alanının, süresinin, türünün ve boyutlarının belirlenmesini içeren uzun bir süreci içerir.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2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4. Aşağıdakilerden hangisisponsorluğun pazarlama amaçları çerçevesinde değerlendirilemez?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a) Hedef pazara ulaşma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b) Marka konumlandırma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c) Satışları artırma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d) Örnek ürün dağıtma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e) Görünürlüğü artırma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0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5. Kuruluşların çeşitli alanlara yaptıkları desteklemelerle halkın iyi niyetini kazanmayı amaçlamaları aşağıdakilerden hangisiyle ifade edilir?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a) Kamu algısı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b) Finansal ilişkiler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c) İş ilişkileri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d) Hedef pazara ulaşma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e) Marka konumlandırma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0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6. Aşağıdakilerden hangisi sponsorluğun medya amaçları arasında yer almaz?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a) Uygun hedef belirleme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b) Reklam kampanyalarını geliştirmek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c) Tanıtım oluşturma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d) Örnek ürün dağıtma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e) Görünürlüğü arttırma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4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7. İşletmeler için diğer kuruluşlarda çalışanlar, işletmenin faaliyet alanına ilişkin eğitim kurum mezunları, öğrenciler ve alan bilgisine sahip olanlar, kısaca fiziksel ve zihinsel olarak çalışma yetkinliğine sahip olanlara ne ad verilir?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a) İş gücü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b) Tüketici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c) Potansiyel iş gücü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d) Aktif izleyenler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e) Dağıtıcılar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8. Sponsorluk faaliyetinin hedef grupları; sponsorluk faaliyetine aktif katılanlar, bu faaliyeti faaliyetin yapıldığı yerden seyredenler ve ………………………… olmak üzere üç biçimde ele alınabilir.Cümlede boş bırakılan yere aşağıdakilerden hangisi getirilmelidir?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a) Kitle iletişim aracılığıyla izleyenler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b) İşletme çalışanları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c) İşletmenin potansiyel iş gücü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d) İşletme yöneticileri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e) Ürün dağıtıcıları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4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9. Aşağıdakilerden hangisi işletmelerin temel hedef gruplarından biri değildir?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a) Toplumsal çevre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b) Potansiyel iş gücü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c) Medya izleyicileri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d) Finansal hedef kitle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e) Çalışanlar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0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10. Aşağıdakilerden hangisi sponsorluk faaliyetinin hedef grupları arasında yer alır?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a) Dağıtımcılar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b) Aktif izleyiciler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c) Çalışanlar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d) Ham madde ve hizmet sağlayanlar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e) Toplumsal çevre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96" name="" descr=""/>
          <p:cNvPicPr/>
          <p:nvPr/>
        </p:nvPicPr>
        <p:blipFill>
          <a:blip r:embed="rId1"/>
          <a:stretch/>
        </p:blipFill>
        <p:spPr>
          <a:xfrm>
            <a:off x="368280" y="124560"/>
            <a:ext cx="9137160" cy="539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ctr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SPONSORLUK POLİTİKASININ HEDEFLERİ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Sponsorluk politikasının hedeflerinin neler olduğu birçok çalışmada ele alınmış ve bu konuda bir dizi amaç sıralanmıştır.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8320" cy="512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Genel itibarıyla bakıldığında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sponsorluk politikasının hedeflerini belirlemeye ilişkin yapılan çalışmalarda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birkaç küçük farklılık dışında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vurgulanan unsurlar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şu şekilde sıralanabilir: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3303</TotalTime>
  <Application>LibreOffice/7.4.3.2$Windows_x86 LibreOffice_project/1048a8393ae2eeec98dff31b5c133c5f1d08b890</Application>
  <AppVersion>15.0000</AppVersion>
  <Words>2214</Words>
  <Paragraphs>185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2024-02-24T12:41:21Z</dcterms:created>
  <dc:creator/>
  <dc:description/>
  <dc:language>tr-TR</dc:language>
  <cp:lastModifiedBy/>
  <dcterms:modified xsi:type="dcterms:W3CDTF">2024-05-16T17:46:06Z</dcterms:modified>
  <cp:revision>371</cp:revision>
  <dc:subject/>
  <dc:title>Lights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Özel</vt:lpwstr>
  </property>
  <property fmtid="{D5CDD505-2E9C-101B-9397-08002B2CF9AE}" pid="3" name="Slides">
    <vt:i4>50</vt:i4>
  </property>
</Properties>
</file>