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4294967295 Dikdörtgen"/>
          <p:cNvSpPr/>
          <p:nvPr/>
        </p:nvSpPr>
        <p:spPr>
          <a:xfrm>
            <a:off x="1584000" y="648000"/>
            <a:ext cx="6476400" cy="25956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4294967295 Dikdörtgen"/>
          <p:cNvSpPr/>
          <p:nvPr/>
        </p:nvSpPr>
        <p:spPr>
          <a:xfrm>
            <a:off x="4104000" y="4896000"/>
            <a:ext cx="4388760" cy="3430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4E76D483-B61A-44FC-845C-FAB91020F3EE}"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1 Yuvarlatılmış Dikdörtgen"/>
          <p:cNvSpPr/>
          <p:nvPr/>
        </p:nvSpPr>
        <p:spPr>
          <a:xfrm>
            <a:off x="25920" y="4628880"/>
            <a:ext cx="6116760" cy="1476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0800" bIns="10800" anchor="ctr">
            <a:noAutofit/>
          </a:bodyPr>
          <a:p>
            <a:pPr>
              <a:lnSpc>
                <a:spcPct val="100000"/>
              </a:lnSpc>
            </a:pPr>
            <a:endParaRPr b="0" lang="tr-TR" sz="1800" spc="-1" strike="noStrike">
              <a:solidFill>
                <a:srgbClr val="000000"/>
              </a:solidFill>
              <a:latin typeface="Arial"/>
              <a:ea typeface="DejaVu Sans"/>
            </a:endParaRPr>
          </a:p>
        </p:txBody>
      </p:sp>
      <p:sp>
        <p:nvSpPr>
          <p:cNvPr id="3" name="2 Yuvarlatılmış Dikdörtgen"/>
          <p:cNvSpPr/>
          <p:nvPr/>
        </p:nvSpPr>
        <p:spPr>
          <a:xfrm>
            <a:off x="3859200" y="5324400"/>
            <a:ext cx="6237000" cy="39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 name="3 Serbest Form"/>
          <p:cNvSpPr/>
          <p:nvPr/>
        </p:nvSpPr>
        <p:spPr>
          <a:xfrm>
            <a:off x="4044960" y="4944960"/>
            <a:ext cx="3960" cy="484200"/>
          </a:xfrm>
          <a:custGeom>
            <a:avLst/>
            <a:gdLst>
              <a:gd name="textAreaLeft" fmla="*/ 1080 w 3960"/>
              <a:gd name="textAreaRight" fmla="*/ 6120 w 3960"/>
              <a:gd name="textAreaTop" fmla="*/ 1080 h 484200"/>
              <a:gd name="textAreaBottom" fmla="*/ 486360 h 48420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4294967295 Dikdörtgen"/>
          <p:cNvSpPr/>
          <p:nvPr/>
        </p:nvSpPr>
        <p:spPr>
          <a:xfrm>
            <a:off x="1584000" y="648000"/>
            <a:ext cx="6476400" cy="25956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4294967295 Dikdörtgen"/>
          <p:cNvSpPr/>
          <p:nvPr/>
        </p:nvSpPr>
        <p:spPr>
          <a:xfrm>
            <a:off x="4104000" y="4896000"/>
            <a:ext cx="4388760" cy="3430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3D96D560-DAE9-464B-8EC5-D7AAD43502D2}"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1 Yuvarlatılmış Dikdörtgen"/>
          <p:cNvSpPr/>
          <p:nvPr/>
        </p:nvSpPr>
        <p:spPr>
          <a:xfrm>
            <a:off x="25920" y="4628880"/>
            <a:ext cx="6116760" cy="1476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0800" bIns="10800" anchor="ctr">
            <a:noAutofit/>
          </a:bodyPr>
          <a:p>
            <a:pPr>
              <a:lnSpc>
                <a:spcPct val="100000"/>
              </a:lnSpc>
            </a:pPr>
            <a:endParaRPr b="0" lang="tr-TR" sz="1800" spc="-1" strike="noStrike">
              <a:solidFill>
                <a:srgbClr val="000000"/>
              </a:solidFill>
              <a:latin typeface="Arial"/>
              <a:ea typeface="DejaVu Sans"/>
            </a:endParaRPr>
          </a:p>
        </p:txBody>
      </p:sp>
      <p:sp>
        <p:nvSpPr>
          <p:cNvPr id="46" name="2 Yuvarlatılmış Dikdörtgen"/>
          <p:cNvSpPr/>
          <p:nvPr/>
        </p:nvSpPr>
        <p:spPr>
          <a:xfrm>
            <a:off x="3859200" y="5324400"/>
            <a:ext cx="6237000" cy="39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7" name="3 Serbest Form"/>
          <p:cNvSpPr/>
          <p:nvPr/>
        </p:nvSpPr>
        <p:spPr>
          <a:xfrm>
            <a:off x="4044960" y="4944960"/>
            <a:ext cx="3960" cy="484200"/>
          </a:xfrm>
          <a:custGeom>
            <a:avLst/>
            <a:gdLst>
              <a:gd name="textAreaLeft" fmla="*/ 1080 w 3960"/>
              <a:gd name="textAreaRight" fmla="*/ 6120 w 3960"/>
              <a:gd name="textAreaTop" fmla="*/ 1080 h 484200"/>
              <a:gd name="textAreaBottom" fmla="*/ 486360 h 48420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8120"/>
            <a:ext cx="8996760" cy="655200"/>
          </a:xfrm>
          <a:prstGeom prst="rect">
            <a:avLst/>
          </a:prstGeom>
          <a:noFill/>
          <a:ln w="0">
            <a:noFill/>
          </a:ln>
        </p:spPr>
        <p:txBody>
          <a:bodyPr lIns="0" rIns="0" tIns="0" bIns="0" anchor="ctr">
            <a:noAutofit/>
          </a:bodyPr>
          <a:p>
            <a:pPr indent="0" algn="ctr">
              <a:lnSpc>
                <a:spcPct val="100000"/>
              </a:lnSpc>
              <a:buNone/>
              <a:tabLst>
                <a:tab algn="l" pos="0"/>
              </a:tabLst>
            </a:pPr>
            <a:r>
              <a:rPr b="0" lang="tr-TR" sz="4400" spc="-1" strike="noStrike">
                <a:solidFill>
                  <a:srgbClr val="ffffff"/>
                </a:solidFill>
                <a:latin typeface="Arial"/>
              </a:rPr>
              <a:t>Sponsorluk</a:t>
            </a:r>
            <a:endParaRPr b="0" lang="tr-TR" sz="4400" spc="-1" strike="noStrike">
              <a:solidFill>
                <a:srgbClr val="ffffff"/>
              </a:solidFill>
              <a:latin typeface="Arial"/>
            </a:endParaRPr>
          </a:p>
        </p:txBody>
      </p:sp>
      <p:sp>
        <p:nvSpPr>
          <p:cNvPr id="87" name="PlaceHolder 2"/>
          <p:cNvSpPr>
            <a:spLocks noGrp="1"/>
          </p:cNvSpPr>
          <p:nvPr>
            <p:ph/>
          </p:nvPr>
        </p:nvSpPr>
        <p:spPr>
          <a:xfrm>
            <a:off x="368280" y="863640"/>
            <a:ext cx="8975880" cy="441180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 </a:t>
            </a:r>
            <a:r>
              <a:rPr b="0" lang="tr-TR" sz="1700" spc="-1" strike="noStrike">
                <a:solidFill>
                  <a:srgbClr val="ffffff"/>
                </a:solidFill>
                <a:latin typeface="Arial"/>
              </a:rPr>
              <a:t>Sponsorluğun Genel Amaçları</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Sponsorluğun Reklam Amaçları</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Sponsorluğun Halkla İlişkiler Amaçları</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Sponsorluğun Pazarlama Amaçları</a:t>
            </a: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faaliyeti sayesinde kurum veya ürün imajının istenilen duruma ve düzeye getirilebilmesinde </a:t>
            </a:r>
            <a:r>
              <a:rPr b="0" lang="tr-TR" sz="2400" spc="-1" strike="noStrike">
                <a:solidFill>
                  <a:srgbClr val="b3cac7"/>
                </a:solidFill>
                <a:latin typeface="Arial"/>
              </a:rPr>
              <a:t>desteklenen faaliyetin niteliği</a:t>
            </a:r>
            <a:r>
              <a:rPr b="0" lang="tr-TR" sz="2400" spc="-1" strike="noStrike">
                <a:solidFill>
                  <a:srgbClr val="ffff00"/>
                </a:solidFill>
                <a:latin typeface="Arial"/>
              </a:rPr>
              <a:t> de önem taşımaktadır. Örneğin yoğun olarak takip edilen bir </a:t>
            </a:r>
            <a:r>
              <a:rPr b="0" lang="tr-TR" sz="2400" spc="-1" strike="noStrike">
                <a:solidFill>
                  <a:srgbClr val="b3cac7"/>
                </a:solidFill>
                <a:latin typeface="Arial"/>
              </a:rPr>
              <a:t>off-road turnuvasının desteklenmesi</a:t>
            </a:r>
            <a:r>
              <a:rPr b="0" lang="tr-TR" sz="2400" spc="-1" strike="noStrike">
                <a:solidFill>
                  <a:srgbClr val="ffff00"/>
                </a:solidFill>
                <a:latin typeface="Arial"/>
              </a:rPr>
              <a:t> </a:t>
            </a:r>
            <a:r>
              <a:rPr b="0" lang="tr-TR" sz="2400" spc="-1" strike="noStrike">
                <a:solidFill>
                  <a:srgbClr val="b3cac7"/>
                </a:solidFill>
                <a:latin typeface="Arial"/>
              </a:rPr>
              <a:t>etkili bir sponsorluk</a:t>
            </a:r>
            <a:r>
              <a:rPr b="0" lang="tr-TR" sz="2400" spc="-1" strike="noStrike">
                <a:solidFill>
                  <a:srgbClr val="ffff00"/>
                </a:solidFill>
                <a:latin typeface="Arial"/>
              </a:rPr>
              <a:t> </a:t>
            </a:r>
            <a:r>
              <a:rPr b="0" lang="tr-TR" sz="2400" spc="-1" strike="noStrike">
                <a:solidFill>
                  <a:srgbClr val="b3cac7"/>
                </a:solidFill>
                <a:latin typeface="Arial"/>
              </a:rPr>
              <a:t>faaliyeti olacaktır. petlas</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56880" y="139680"/>
            <a:ext cx="981972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SPONSORLUĞUN REKLAM AMAÇLARI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reklam amaçları içerisinde; </a:t>
            </a:r>
            <a:r>
              <a:rPr b="0" lang="tr-TR" sz="2400" spc="-1" strike="noStrike">
                <a:solidFill>
                  <a:srgbClr val="b4c7dc"/>
                </a:solidFill>
                <a:latin typeface="Arial"/>
              </a:rPr>
              <a:t>“radyo ve televizyonda reklamı yasak olan ürünlerin duyurulması”, “ürünlerin desteklenmesi”</a:t>
            </a:r>
            <a:r>
              <a:rPr b="0" lang="tr-TR" sz="2400" spc="-1" strike="noStrike">
                <a:solidFill>
                  <a:srgbClr val="ffff00"/>
                </a:solidFill>
                <a:latin typeface="Arial"/>
              </a:rPr>
              <a:t> ve </a:t>
            </a:r>
            <a:r>
              <a:rPr b="0" lang="tr-TR" sz="2400" spc="-1" strike="noStrike">
                <a:solidFill>
                  <a:srgbClr val="b4c7dc"/>
                </a:solidFill>
                <a:latin typeface="Arial"/>
              </a:rPr>
              <a:t>“başka reklam olanaklarının kullanılması”</a:t>
            </a:r>
            <a:r>
              <a:rPr b="0" lang="tr-TR" sz="2400" spc="-1" strike="noStrike">
                <a:solidFill>
                  <a:srgbClr val="ffff00"/>
                </a:solidFill>
                <a:latin typeface="Arial"/>
              </a:rPr>
              <a:t> gibi unsurları saymak mümkündür.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56880" y="139680"/>
            <a:ext cx="981972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ffff00"/>
                </a:solidFill>
                <a:latin typeface="Arial"/>
              </a:rPr>
              <a:t>Reklamı yasak olan ürünler sırasıyla :</a:t>
            </a:r>
            <a:r>
              <a:rPr b="0" lang="tr-TR" sz="2400" spc="-1" strike="noStrike">
                <a:solidFill>
                  <a:srgbClr val="b4c7dc"/>
                </a:solidFill>
                <a:latin typeface="Arial"/>
              </a:rPr>
              <a:t> Alkollü ürünler, tütün ürünleri, uyuşturucular, silahlar, kumarhaneler, masaj salonları, hackerlık, piyangolar, takviye gıdalar.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139680"/>
            <a:ext cx="9194040" cy="5593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Reklam bir işin, bir malın ya da bir hizmetin </a:t>
            </a:r>
            <a:r>
              <a:rPr b="0" lang="tr-TR" sz="2400" spc="-1" strike="noStrike">
                <a:solidFill>
                  <a:srgbClr val="b4c7dc"/>
                </a:solidFill>
                <a:latin typeface="Arial"/>
              </a:rPr>
              <a:t>para karşılığında</a:t>
            </a:r>
            <a:r>
              <a:rPr b="0" lang="tr-TR" sz="2400" spc="-1" strike="noStrike">
                <a:solidFill>
                  <a:srgbClr val="ffff00"/>
                </a:solidFill>
                <a:latin typeface="Arial"/>
              </a:rPr>
              <a:t> (yer ve zaman satın alınarak) </a:t>
            </a:r>
            <a:r>
              <a:rPr b="0" lang="tr-TR" sz="2400" spc="-1" strike="noStrike">
                <a:solidFill>
                  <a:srgbClr val="b4c7dc"/>
                </a:solidFill>
                <a:latin typeface="Arial"/>
              </a:rPr>
              <a:t>kitle iletişim araçlarında</a:t>
            </a:r>
            <a:r>
              <a:rPr b="0" lang="tr-TR" sz="2400" spc="-1" strike="noStrike">
                <a:solidFill>
                  <a:srgbClr val="ffff00"/>
                </a:solidFill>
                <a:latin typeface="Arial"/>
              </a:rPr>
              <a:t> tarif edilerek </a:t>
            </a:r>
            <a:r>
              <a:rPr b="0" lang="tr-TR" sz="2400" spc="-1" strike="noStrike">
                <a:solidFill>
                  <a:srgbClr val="b4c7dc"/>
                </a:solidFill>
                <a:latin typeface="Arial"/>
              </a:rPr>
              <a:t>hedef kitleye duyurulması</a:t>
            </a:r>
            <a:r>
              <a:rPr b="0" lang="tr-TR" sz="2400" spc="-1" strike="noStrike">
                <a:solidFill>
                  <a:srgbClr val="ffff00"/>
                </a:solidFill>
                <a:latin typeface="Arial"/>
              </a:rPr>
              <a:t> olarak nitelenebilir.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Bu anlamda reklamda </a:t>
            </a:r>
            <a:r>
              <a:rPr b="0" lang="tr-TR" sz="2400" spc="-1" strike="noStrike">
                <a:solidFill>
                  <a:srgbClr val="b4c7dc"/>
                </a:solidFill>
                <a:latin typeface="Arial"/>
              </a:rPr>
              <a:t>verilecek mesajların</a:t>
            </a:r>
            <a:r>
              <a:rPr b="0" lang="tr-TR" sz="2400" spc="-1" strike="noStrike">
                <a:solidFill>
                  <a:srgbClr val="ffff00"/>
                </a:solidFill>
                <a:latin typeface="Arial"/>
              </a:rPr>
              <a:t>, kullanılacak </a:t>
            </a:r>
            <a:r>
              <a:rPr b="0" lang="tr-TR" sz="2400" spc="-1" strike="noStrike">
                <a:solidFill>
                  <a:srgbClr val="b4c7dc"/>
                </a:solidFill>
                <a:latin typeface="Arial"/>
              </a:rPr>
              <a:t>kanalların</a:t>
            </a:r>
            <a:r>
              <a:rPr b="0" lang="tr-TR" sz="2400" spc="-1" strike="noStrike">
                <a:solidFill>
                  <a:srgbClr val="ffff00"/>
                </a:solidFill>
                <a:latin typeface="Arial"/>
              </a:rPr>
              <a:t> önceden belirlenebildiği tamamıyla </a:t>
            </a:r>
            <a:r>
              <a:rPr b="0" lang="tr-TR" sz="2400" spc="-1" strike="noStrike">
                <a:solidFill>
                  <a:srgbClr val="b4c7dc"/>
                </a:solidFill>
                <a:latin typeface="Arial"/>
              </a:rPr>
              <a:t>ticari bir ilişki</a:t>
            </a:r>
            <a:r>
              <a:rPr b="0" lang="tr-TR" sz="2400" spc="-1" strike="noStrike">
                <a:solidFill>
                  <a:srgbClr val="ffff00"/>
                </a:solidFill>
                <a:latin typeface="Arial"/>
              </a:rPr>
              <a:t> söz konusudur. Bir kurumun, malın veya markanın hedef kitleye en geniş bir biçimde tanıtılması noktasında </a:t>
            </a:r>
            <a:r>
              <a:rPr b="0" lang="tr-TR" sz="2400" spc="-1" strike="noStrike">
                <a:solidFill>
                  <a:srgbClr val="b4c7dc"/>
                </a:solidFill>
                <a:latin typeface="Arial"/>
              </a:rPr>
              <a:t>reklamcılık diğer pazarlama yöntemleriyle de bağlantılıdır.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Radyo ve Televizyonda Reklamı Yasak Olan Ürünlerin Duyurulması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Günümüzde sponsorluk faaliyetlerine bakıldığında </a:t>
            </a:r>
            <a:r>
              <a:rPr b="0" lang="tr-TR" sz="2400" spc="-1" strike="noStrike">
                <a:solidFill>
                  <a:srgbClr val="b4c7dc"/>
                </a:solidFill>
                <a:latin typeface="Arial"/>
              </a:rPr>
              <a:t>sigara, alkol</a:t>
            </a:r>
            <a:r>
              <a:rPr b="0" lang="tr-TR" sz="2400" spc="-1" strike="noStrike">
                <a:solidFill>
                  <a:srgbClr val="ffff00"/>
                </a:solidFill>
                <a:latin typeface="Arial"/>
              </a:rPr>
              <a:t> gibi radyo ve televizyonda reklamı yasak olan ürünlerin veya markaların yoğun bir biçimde bu uygulamaya yöneldikleri dikkat çekmektedir. Bu tarz ürünlerin ve firmaların </a:t>
            </a:r>
            <a:r>
              <a:rPr b="0" lang="tr-TR" sz="2400" spc="-1" strike="noStrike">
                <a:solidFill>
                  <a:srgbClr val="b4c7dc"/>
                </a:solidFill>
                <a:latin typeface="Arial"/>
              </a:rPr>
              <a:t>ciddi kâr marjları olan büyük bir pazara</a:t>
            </a:r>
            <a:r>
              <a:rPr b="0" lang="tr-TR" sz="2400" spc="-1" strike="noStrike">
                <a:solidFill>
                  <a:srgbClr val="ffff00"/>
                </a:solidFill>
                <a:latin typeface="Arial"/>
              </a:rPr>
              <a:t> hitap ettikleri bilinmektedir.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Dolayısıyla ekonomik yaşamda bu sektörde isimleri bilinen dev uluslararası </a:t>
            </a:r>
            <a:r>
              <a:rPr b="0" lang="tr-TR" sz="2400" spc="-1" strike="noStrike">
                <a:solidFill>
                  <a:srgbClr val="b4c7dc"/>
                </a:solidFill>
                <a:latin typeface="Arial"/>
              </a:rPr>
              <a:t>firmalar</a:t>
            </a:r>
            <a:r>
              <a:rPr b="0" lang="tr-TR" sz="2400" spc="-1" strike="noStrike">
                <a:solidFill>
                  <a:srgbClr val="ffff00"/>
                </a:solidFill>
                <a:latin typeface="Arial"/>
              </a:rPr>
              <a:t> </a:t>
            </a:r>
            <a:r>
              <a:rPr b="0" lang="tr-TR" sz="2400" spc="-1" strike="noStrike">
                <a:solidFill>
                  <a:srgbClr val="b4c7dc"/>
                </a:solidFill>
                <a:latin typeface="Arial"/>
              </a:rPr>
              <a:t>rekabet</a:t>
            </a:r>
            <a:r>
              <a:rPr b="0" lang="tr-TR" sz="2400" spc="-1" strike="noStrike">
                <a:solidFill>
                  <a:srgbClr val="ffff00"/>
                </a:solidFill>
                <a:latin typeface="Arial"/>
              </a:rPr>
              <a:t> hâlindedir. Bu sektördeki yüksek kârlılığın bir sonucu olarak ilgili </a:t>
            </a:r>
            <a:r>
              <a:rPr b="0" lang="tr-TR" sz="2400" spc="-1" strike="noStrike">
                <a:solidFill>
                  <a:srgbClr val="b4c7dc"/>
                </a:solidFill>
                <a:latin typeface="Arial"/>
              </a:rPr>
              <a:t>firmalar pazar paylarını korumak</a:t>
            </a:r>
            <a:r>
              <a:rPr b="0" lang="tr-TR" sz="2400" spc="-1" strike="noStrike">
                <a:solidFill>
                  <a:srgbClr val="ffff00"/>
                </a:solidFill>
                <a:latin typeface="Arial"/>
              </a:rPr>
              <a:t> ve genişletebilmek için </a:t>
            </a:r>
            <a:r>
              <a:rPr b="0" lang="tr-TR" sz="2400" spc="-1" strike="noStrike">
                <a:solidFill>
                  <a:srgbClr val="b4c7dc"/>
                </a:solidFill>
                <a:latin typeface="Arial"/>
              </a:rPr>
              <a:t>pazarlama, reklamcılık, halkla ilişkiler</a:t>
            </a:r>
            <a:r>
              <a:rPr b="0" lang="tr-TR" sz="2400" spc="-1" strike="noStrike">
                <a:solidFill>
                  <a:srgbClr val="ffff00"/>
                </a:solidFill>
                <a:latin typeface="Arial"/>
              </a:rPr>
              <a:t> gibi çalışmaları ciddi bir biçimde uygulayagelmişlerdir.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Öncelikle Batı Avrupa’dan başlamak üzere </a:t>
            </a:r>
            <a:r>
              <a:rPr b="0" lang="tr-TR" sz="2400" spc="-1" strike="noStrike">
                <a:solidFill>
                  <a:srgbClr val="b4c7dc"/>
                </a:solidFill>
                <a:latin typeface="Arial"/>
              </a:rPr>
              <a:t>1970’lerin</a:t>
            </a:r>
            <a:r>
              <a:rPr b="0" lang="tr-TR" sz="2400" spc="-1" strike="noStrike">
                <a:solidFill>
                  <a:srgbClr val="ffff00"/>
                </a:solidFill>
                <a:latin typeface="Arial"/>
              </a:rPr>
              <a:t> başlarından itibaren birçok ülkede </a:t>
            </a:r>
            <a:r>
              <a:rPr b="0" lang="tr-TR" sz="2400" spc="-1" strike="noStrike">
                <a:solidFill>
                  <a:srgbClr val="b4c7dc"/>
                </a:solidFill>
                <a:latin typeface="Arial"/>
              </a:rPr>
              <a:t>sigara ve alkol reklamı konusundaki yasal kısıtlamalar</a:t>
            </a:r>
            <a:r>
              <a:rPr b="0" lang="tr-TR" sz="2400" spc="-1" strike="noStrike">
                <a:solidFill>
                  <a:srgbClr val="ffff00"/>
                </a:solidFill>
                <a:latin typeface="Arial"/>
              </a:rPr>
              <a:t> reklam ve tanıtım faaliyetlerine milyon dolarlar harcayan şirketleri yoğun biçimde </a:t>
            </a:r>
            <a:r>
              <a:rPr b="0" lang="tr-TR" sz="2400" spc="-1" strike="noStrike">
                <a:solidFill>
                  <a:srgbClr val="b4c7dc"/>
                </a:solidFill>
                <a:latin typeface="Arial"/>
              </a:rPr>
              <a:t>sponsorluk</a:t>
            </a:r>
            <a:r>
              <a:rPr b="0" lang="tr-TR" sz="2400" spc="-1" strike="noStrike">
                <a:solidFill>
                  <a:srgbClr val="ffff00"/>
                </a:solidFill>
                <a:latin typeface="Arial"/>
              </a:rPr>
              <a:t> </a:t>
            </a:r>
            <a:r>
              <a:rPr b="0" lang="tr-TR" sz="2400" spc="-1" strike="noStrike">
                <a:solidFill>
                  <a:srgbClr val="b4c7dc"/>
                </a:solidFill>
                <a:latin typeface="Arial"/>
              </a:rPr>
              <a:t>yapmaya yöneltmiştir.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Sigara, alkol ve benzeri ürünlerin tanıtımı,</a:t>
            </a:r>
            <a:r>
              <a:rPr b="0" lang="tr-TR" sz="2400" spc="-1" strike="noStrike">
                <a:solidFill>
                  <a:srgbClr val="ffff00"/>
                </a:solidFill>
                <a:latin typeface="Arial"/>
              </a:rPr>
              <a:t> pazarlanması ve satışı ile resmî kısıtlamalar </a:t>
            </a:r>
            <a:r>
              <a:rPr b="0" lang="tr-TR" sz="2400" spc="-1" strike="noStrike">
                <a:solidFill>
                  <a:srgbClr val="b4c7dc"/>
                </a:solidFill>
                <a:latin typeface="Arial"/>
              </a:rPr>
              <a:t>ülkeden ülkeye değişiklik</a:t>
            </a:r>
            <a:r>
              <a:rPr b="0" lang="tr-TR" sz="2400" spc="-1" strike="noStrike">
                <a:solidFill>
                  <a:srgbClr val="ffff00"/>
                </a:solidFill>
                <a:latin typeface="Arial"/>
              </a:rPr>
              <a:t> gösterebilmekle birlikte hemen </a:t>
            </a:r>
            <a:r>
              <a:rPr b="0" lang="tr-TR" sz="2400" spc="-1" strike="noStrike">
                <a:solidFill>
                  <a:srgbClr val="b4c7dc"/>
                </a:solidFill>
                <a:latin typeface="Arial"/>
              </a:rPr>
              <a:t>her ülkede</a:t>
            </a:r>
            <a:r>
              <a:rPr b="0" lang="tr-TR" sz="2400" spc="-1" strike="noStrike">
                <a:solidFill>
                  <a:srgbClr val="ffff00"/>
                </a:solidFill>
                <a:latin typeface="Arial"/>
              </a:rPr>
              <a:t> önemli </a:t>
            </a:r>
            <a:r>
              <a:rPr b="0" lang="tr-TR" sz="2400" spc="-1" strike="noStrike">
                <a:solidFill>
                  <a:srgbClr val="b4c7dc"/>
                </a:solidFill>
                <a:latin typeface="Arial"/>
              </a:rPr>
              <a:t>bir yasal düzenleme</a:t>
            </a:r>
            <a:r>
              <a:rPr b="0" lang="tr-TR" sz="2400" spc="-1" strike="noStrike">
                <a:solidFill>
                  <a:srgbClr val="ffff00"/>
                </a:solidFill>
                <a:latin typeface="Arial"/>
              </a:rPr>
              <a:t> konusu olmuş durumdadır.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139680"/>
            <a:ext cx="9346320" cy="5468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Bu tarz düzenlemelere örnek olarak </a:t>
            </a:r>
            <a:r>
              <a:rPr b="0" lang="tr-TR" sz="2400" spc="-1" strike="noStrike">
                <a:solidFill>
                  <a:srgbClr val="b4c7dc"/>
                </a:solidFill>
                <a:latin typeface="Arial"/>
              </a:rPr>
              <a:t>ülkemizde</a:t>
            </a:r>
            <a:r>
              <a:rPr b="0" lang="tr-TR" sz="2400" spc="-1" strike="noStrike">
                <a:solidFill>
                  <a:srgbClr val="ffff00"/>
                </a:solidFill>
                <a:latin typeface="Arial"/>
              </a:rPr>
              <a:t> de uygulanmakta olan </a:t>
            </a:r>
            <a:r>
              <a:rPr b="0" lang="tr-TR" sz="2400" spc="-1" strike="noStrike">
                <a:solidFill>
                  <a:srgbClr val="b4c7dc"/>
                </a:solidFill>
                <a:latin typeface="Arial"/>
              </a:rPr>
              <a:t>sigara paketleri üzerine</a:t>
            </a:r>
            <a:r>
              <a:rPr b="0" lang="tr-TR" sz="2400" spc="-1" strike="noStrike">
                <a:solidFill>
                  <a:srgbClr val="ffff00"/>
                </a:solidFill>
                <a:latin typeface="Arial"/>
              </a:rPr>
              <a:t> konulması zorunlu olan </a:t>
            </a:r>
            <a:r>
              <a:rPr b="0" lang="tr-TR" sz="2400" spc="-1" strike="noStrike">
                <a:solidFill>
                  <a:srgbClr val="b4c7dc"/>
                </a:solidFill>
                <a:latin typeface="Arial"/>
              </a:rPr>
              <a:t>uyarı yazı ve görsellerinden</a:t>
            </a:r>
            <a:r>
              <a:rPr b="0" lang="tr-TR" sz="2400" spc="-1" strike="noStrike">
                <a:solidFill>
                  <a:srgbClr val="ffff00"/>
                </a:solidFill>
                <a:latin typeface="Arial"/>
              </a:rPr>
              <a:t> söz edilebilir.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GENEL AMAÇLARI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Kurum veya kuruluşların </a:t>
            </a:r>
            <a:r>
              <a:rPr b="0" lang="tr-TR" sz="2400" spc="-1" strike="noStrike">
                <a:solidFill>
                  <a:srgbClr val="b4c7dc"/>
                </a:solidFill>
                <a:latin typeface="Arial"/>
              </a:rPr>
              <a:t>sportif, sanatsal, sosyal, kültürel, çevresel ve benzeri alanlardaki</a:t>
            </a:r>
            <a:r>
              <a:rPr b="0" lang="tr-TR" sz="2400" spc="-1" strike="noStrike">
                <a:solidFill>
                  <a:srgbClr val="ffff00"/>
                </a:solidFill>
                <a:latin typeface="Arial"/>
              </a:rPr>
              <a:t> çeşitli etkinlik ve organizasyonlara sponsor olarak destek vermeleri günümüzde yaygın bir uygulama olarak kendini göstermektedir.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Radyo ve televizyonda reklamı yasak olan ürünleri üreten </a:t>
            </a:r>
            <a:r>
              <a:rPr b="0" lang="tr-TR" sz="2400" spc="-1" strike="noStrike">
                <a:solidFill>
                  <a:srgbClr val="b4c7dc"/>
                </a:solidFill>
                <a:latin typeface="Arial"/>
              </a:rPr>
              <a:t>firmalar</a:t>
            </a:r>
            <a:r>
              <a:rPr b="0" lang="tr-TR" sz="2400" spc="-1" strike="noStrike">
                <a:solidFill>
                  <a:srgbClr val="ffff00"/>
                </a:solidFill>
                <a:latin typeface="Arial"/>
              </a:rPr>
              <a:t> medya yasağını aşmaya dönük faaliyetlerinde büyük ölçüde </a:t>
            </a:r>
            <a:r>
              <a:rPr b="0" lang="tr-TR" sz="2400" spc="-1" strike="noStrike">
                <a:solidFill>
                  <a:srgbClr val="b4c7dc"/>
                </a:solidFill>
                <a:latin typeface="Arial"/>
              </a:rPr>
              <a:t>gençlerin</a:t>
            </a:r>
            <a:r>
              <a:rPr b="0" lang="tr-TR" sz="2400" spc="-1" strike="noStrike">
                <a:solidFill>
                  <a:srgbClr val="ffff00"/>
                </a:solidFill>
                <a:latin typeface="Arial"/>
              </a:rPr>
              <a:t> de içinde bulunduğu hedef kitlesine en kolay şekilde </a:t>
            </a:r>
            <a:r>
              <a:rPr b="0" lang="tr-TR" sz="2400" spc="-1" strike="noStrike">
                <a:solidFill>
                  <a:srgbClr val="b4c7dc"/>
                </a:solidFill>
                <a:latin typeface="Arial"/>
              </a:rPr>
              <a:t>ulaşabildikleri</a:t>
            </a:r>
            <a:r>
              <a:rPr b="0" lang="tr-TR" sz="2400" spc="-1" strike="noStrike">
                <a:solidFill>
                  <a:srgbClr val="ffff00"/>
                </a:solidFill>
                <a:latin typeface="Arial"/>
              </a:rPr>
              <a:t> </a:t>
            </a:r>
            <a:r>
              <a:rPr b="0" lang="tr-TR" sz="2400" spc="-1" strike="noStrike">
                <a:solidFill>
                  <a:srgbClr val="b4c7dc"/>
                </a:solidFill>
                <a:latin typeface="Arial"/>
              </a:rPr>
              <a:t>spor organizasyonlarını tercih etmektedirler.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139680"/>
            <a:ext cx="8975880" cy="5606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Bunun yanı sıra </a:t>
            </a:r>
            <a:r>
              <a:rPr b="0" lang="tr-TR" sz="2400" spc="-1" strike="noStrike">
                <a:solidFill>
                  <a:srgbClr val="b4c7dc"/>
                </a:solidFill>
                <a:latin typeface="Arial"/>
              </a:rPr>
              <a:t>otomobil, yat vb. yarışlar, doğa ve turizm aktiviteleri, ayrıca çeşitli festivaller ve sanatsal faaliyetler</a:t>
            </a:r>
            <a:r>
              <a:rPr b="0" lang="tr-TR" sz="2400" spc="-1" strike="noStrike">
                <a:solidFill>
                  <a:srgbClr val="ffff00"/>
                </a:solidFill>
                <a:latin typeface="Arial"/>
              </a:rPr>
              <a:t> de söz konusu </a:t>
            </a:r>
            <a:r>
              <a:rPr b="0" lang="tr-TR" sz="2400" spc="-1" strike="noStrike">
                <a:solidFill>
                  <a:srgbClr val="b4c7dc"/>
                </a:solidFill>
                <a:latin typeface="Arial"/>
              </a:rPr>
              <a:t>firmaların sponsor olarak organize ettiği veya desteklediği</a:t>
            </a:r>
            <a:r>
              <a:rPr b="0" lang="tr-TR" sz="2400" spc="-1" strike="noStrike">
                <a:solidFill>
                  <a:srgbClr val="ffff00"/>
                </a:solidFill>
                <a:latin typeface="Arial"/>
              </a:rPr>
              <a:t> uygulamalar içindedir.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139680"/>
            <a:ext cx="938880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Sigara üreticisi bir firma olan </a:t>
            </a:r>
            <a:r>
              <a:rPr b="0" lang="tr-TR" sz="2400" spc="-1" strike="noStrike">
                <a:solidFill>
                  <a:srgbClr val="b4c7dc"/>
                </a:solidFill>
                <a:latin typeface="Arial"/>
              </a:rPr>
              <a:t>Philip Morris bayanlar profesyonel tenis turnuvası Virginia Slims’in sponsorluğunu üstlenmiş</a:t>
            </a:r>
            <a:r>
              <a:rPr b="0" lang="tr-TR" sz="2400" spc="-1" strike="noStrike">
                <a:solidFill>
                  <a:srgbClr val="ffff00"/>
                </a:solidFill>
                <a:latin typeface="Arial"/>
              </a:rPr>
              <a:t> ve bu sayede bir yandan bu organizasyonun tanıtımına katkı sağlarken asıl olarak da </a:t>
            </a:r>
            <a:r>
              <a:rPr b="0" lang="tr-TR" sz="2400" spc="-1" strike="noStrike">
                <a:solidFill>
                  <a:srgbClr val="b4c7dc"/>
                </a:solidFill>
                <a:latin typeface="Arial"/>
              </a:rPr>
              <a:t>kitle iletişim araçlarında reklamı yasak olmasına rağmen sigara markalarının medyada yer almasını ve tanıtılmasını sağlamıştır.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Ülkemizde de </a:t>
            </a:r>
            <a:r>
              <a:rPr b="0" lang="tr-TR" sz="2400" spc="-1" strike="noStrike">
                <a:solidFill>
                  <a:srgbClr val="b4c7dc"/>
                </a:solidFill>
                <a:latin typeface="Arial"/>
              </a:rPr>
              <a:t>Efes Pilsen</a:t>
            </a:r>
            <a:r>
              <a:rPr b="0" lang="tr-TR" sz="2400" spc="-1" strike="noStrike">
                <a:solidFill>
                  <a:srgbClr val="ffff00"/>
                </a:solidFill>
                <a:latin typeface="Arial"/>
              </a:rPr>
              <a:t> adlı basketbol takımı alkollü içecek üreticisi bir firmanın reklamı yasak olan ürünlerini ve de markasını tanıtmada başvurduğu etkili uygulama örneklerinden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Söz konusu spor ve benzeri uygulamalarda </a:t>
            </a:r>
            <a:r>
              <a:rPr b="0" lang="tr-TR" sz="2400" spc="-1" strike="noStrike">
                <a:solidFill>
                  <a:srgbClr val="b4c7dc"/>
                </a:solidFill>
                <a:latin typeface="Arial"/>
              </a:rPr>
              <a:t>firmaların görünürlüğü; hem sporcuların giysilerinde</a:t>
            </a:r>
            <a:r>
              <a:rPr b="0" lang="tr-TR" sz="2400" spc="-1" strike="noStrike">
                <a:solidFill>
                  <a:srgbClr val="ffff00"/>
                </a:solidFill>
                <a:latin typeface="Arial"/>
              </a:rPr>
              <a:t>, </a:t>
            </a:r>
            <a:r>
              <a:rPr b="0" lang="tr-TR" sz="2400" spc="-1" strike="noStrike">
                <a:solidFill>
                  <a:srgbClr val="b4c7dc"/>
                </a:solidFill>
                <a:latin typeface="Arial"/>
              </a:rPr>
              <a:t>mekânın dizaynında</a:t>
            </a:r>
            <a:r>
              <a:rPr b="0" lang="tr-TR" sz="2400" spc="-1" strike="noStrike">
                <a:solidFill>
                  <a:srgbClr val="ffff00"/>
                </a:solidFill>
                <a:latin typeface="Arial"/>
              </a:rPr>
              <a:t> ve benzeri alanlarda kendini hissettirmekte, hem de aynı etkinliğin haber olarak </a:t>
            </a:r>
            <a:r>
              <a:rPr b="0" lang="tr-TR" sz="2400" spc="-1" strike="noStrike">
                <a:solidFill>
                  <a:srgbClr val="b4c7dc"/>
                </a:solidFill>
                <a:latin typeface="Arial"/>
              </a:rPr>
              <a:t>kitle iletişim araçlarında yayınlaması</a:t>
            </a:r>
            <a:r>
              <a:rPr b="0" lang="tr-TR" sz="2400" spc="-1" strike="noStrike">
                <a:solidFill>
                  <a:srgbClr val="ffff00"/>
                </a:solidFill>
                <a:latin typeface="Arial"/>
              </a:rPr>
              <a:t> yoluyla mümkün olmaktadır.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139680"/>
            <a:ext cx="897588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Ürünlerin Desteklenmesi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Sponsorluğun diğer bir reklam amacı</a:t>
            </a:r>
            <a:r>
              <a:rPr b="0" lang="tr-TR" sz="2400" spc="-1" strike="noStrike">
                <a:solidFill>
                  <a:srgbClr val="ffff00"/>
                </a:solidFill>
                <a:latin typeface="Arial"/>
              </a:rPr>
              <a:t> da kuruluşların klasik reklam ve tanıtım uygulamalarının yanı sıra </a:t>
            </a:r>
            <a:r>
              <a:rPr b="0" lang="tr-TR" sz="2400" spc="-1" strike="noStrike">
                <a:solidFill>
                  <a:srgbClr val="b4c7dc"/>
                </a:solidFill>
                <a:latin typeface="Arial"/>
              </a:rPr>
              <a:t>ürünlerini desteklemek amacıyla bu yola başvurmalarıdır.</a:t>
            </a:r>
            <a:r>
              <a:rPr b="0" lang="tr-TR" sz="2400" spc="-1" strike="noStrike">
                <a:solidFill>
                  <a:srgbClr val="ffff00"/>
                </a:solidFill>
                <a:latin typeface="Arial"/>
              </a:rPr>
              <a:t> </a:t>
            </a:r>
            <a:r>
              <a:rPr b="0" lang="tr-TR" sz="2400" spc="-1" strike="noStrike">
                <a:solidFill>
                  <a:srgbClr val="b4c7dc"/>
                </a:solidFill>
                <a:latin typeface="Arial"/>
              </a:rPr>
              <a:t>Firmalar ürün ve hizmetlerinde</a:t>
            </a:r>
            <a:r>
              <a:rPr b="0" lang="tr-TR" sz="2400" spc="-1" strike="noStrike">
                <a:solidFill>
                  <a:srgbClr val="ffff00"/>
                </a:solidFill>
                <a:latin typeface="Arial"/>
              </a:rPr>
              <a:t> zaman içerisinde herhangi </a:t>
            </a:r>
            <a:r>
              <a:rPr b="0" lang="tr-TR" sz="2400" spc="-1" strike="noStrike">
                <a:solidFill>
                  <a:srgbClr val="b4c7dc"/>
                </a:solidFill>
                <a:latin typeface="Arial"/>
              </a:rPr>
              <a:t>bir yenilik meydana geldiğinde</a:t>
            </a:r>
            <a:r>
              <a:rPr b="0" lang="tr-TR" sz="2400" spc="-1" strike="noStrike">
                <a:solidFill>
                  <a:srgbClr val="ffff00"/>
                </a:solidFill>
                <a:latin typeface="Arial"/>
              </a:rPr>
              <a:t> bunu duyurmak için </a:t>
            </a:r>
            <a:r>
              <a:rPr b="0" lang="tr-TR" sz="2400" spc="-1" strike="noStrike">
                <a:solidFill>
                  <a:srgbClr val="b4c7dc"/>
                </a:solidFill>
                <a:latin typeface="Arial"/>
              </a:rPr>
              <a:t>sponsorluğa başvurabilmektedir.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Ürünlerin desteklenmesinin bir diğer yolu da </a:t>
            </a:r>
            <a:r>
              <a:rPr b="0" lang="tr-TR" sz="2400" spc="-1" strike="noStrike">
                <a:solidFill>
                  <a:srgbClr val="b4c7dc"/>
                </a:solidFill>
                <a:latin typeface="Arial"/>
              </a:rPr>
              <a:t>film veya dizilerde görülen ürün yerleştirme uygulamalarıdır.</a:t>
            </a:r>
            <a:r>
              <a:rPr b="0" lang="tr-TR" sz="2400" spc="-1" strike="noStrike">
                <a:solidFill>
                  <a:srgbClr val="ffff00"/>
                </a:solidFill>
                <a:latin typeface="Arial"/>
              </a:rPr>
              <a:t> </a:t>
            </a:r>
            <a:r>
              <a:rPr b="0" lang="tr-TR" sz="2400" spc="-1" strike="noStrike">
                <a:solidFill>
                  <a:srgbClr val="b4c7dc"/>
                </a:solidFill>
                <a:latin typeface="Arial"/>
              </a:rPr>
              <a:t>Firmalar ürünlerini filmdeki kahramanlara kullandırmak</a:t>
            </a:r>
            <a:r>
              <a:rPr b="0" lang="tr-TR" sz="2400" spc="-1" strike="noStrike">
                <a:solidFill>
                  <a:srgbClr val="ffff00"/>
                </a:solidFill>
                <a:latin typeface="Arial"/>
              </a:rPr>
              <a:t> veya çeşitli sahnelerde yerleştirmek suretiyle </a:t>
            </a:r>
            <a:r>
              <a:rPr b="0" lang="tr-TR" sz="2400" spc="-1" strike="noStrike">
                <a:solidFill>
                  <a:srgbClr val="b4c7dc"/>
                </a:solidFill>
                <a:latin typeface="Arial"/>
              </a:rPr>
              <a:t>marka ve ürünlerinin tanınırlık düzeyini artırmaya çalışabilmektedir.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139680"/>
            <a:ext cx="897588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Firmaların farklı alanlarda faaliyette bulundukları durumlarda da söz konusu </a:t>
            </a:r>
            <a:r>
              <a:rPr b="0" lang="tr-TR" sz="2400" spc="-1" strike="noStrike">
                <a:solidFill>
                  <a:srgbClr val="b4c7dc"/>
                </a:solidFill>
                <a:latin typeface="Arial"/>
              </a:rPr>
              <a:t>yeni iş koluyla ilgili ürünlerini tanıtmak ve benimsetebilmek</a:t>
            </a:r>
            <a:r>
              <a:rPr b="0" lang="tr-TR" sz="2400" spc="-1" strike="noStrike">
                <a:solidFill>
                  <a:srgbClr val="ffff00"/>
                </a:solidFill>
                <a:latin typeface="Arial"/>
              </a:rPr>
              <a:t> noktasında </a:t>
            </a:r>
            <a:r>
              <a:rPr b="0" lang="tr-TR" sz="2400" spc="-1" strike="noStrike">
                <a:solidFill>
                  <a:srgbClr val="b4c7dc"/>
                </a:solidFill>
                <a:latin typeface="Arial"/>
              </a:rPr>
              <a:t>sponsorluk</a:t>
            </a:r>
            <a:r>
              <a:rPr b="0" lang="tr-TR" sz="2400" spc="-1" strike="noStrike">
                <a:solidFill>
                  <a:srgbClr val="ffff00"/>
                </a:solidFill>
                <a:latin typeface="Arial"/>
              </a:rPr>
              <a:t> faaliyetlerine girişmeleriyle ilgili bir örnek olarak </a:t>
            </a:r>
            <a:r>
              <a:rPr b="0" lang="tr-TR" sz="2400" spc="-1" strike="noStrike">
                <a:solidFill>
                  <a:srgbClr val="b4c7dc"/>
                </a:solidFill>
                <a:latin typeface="Arial"/>
              </a:rPr>
              <a:t>Canon firmasının futbol stadyumlarındaki reklam panolarını kullanımı gösterilebilir.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139680"/>
            <a:ext cx="897588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Başka Reklam Olanaklarının Kullanılması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Firmalar ürettikleri yeni ürünleri çeşitli organizasyonlarda kullandırmak suretiyle tanıtım ve tutundurmaya yönelik girişimlerde bulunabilmektedir. Bunun dışında </a:t>
            </a:r>
            <a:r>
              <a:rPr b="0" lang="tr-TR" sz="2400" spc="-1" strike="noStrike">
                <a:solidFill>
                  <a:srgbClr val="b4c7dc"/>
                </a:solidFill>
                <a:latin typeface="Arial"/>
              </a:rPr>
              <a:t>bedava reklam programları</a:t>
            </a:r>
            <a:r>
              <a:rPr b="0" lang="tr-TR" sz="2400" spc="-1" strike="noStrike">
                <a:solidFill>
                  <a:srgbClr val="ffff00"/>
                </a:solidFill>
                <a:latin typeface="Arial"/>
              </a:rPr>
              <a:t> veya </a:t>
            </a:r>
            <a:r>
              <a:rPr b="0" lang="tr-TR" sz="2400" spc="-1" strike="noStrike">
                <a:solidFill>
                  <a:srgbClr val="b4c7dc"/>
                </a:solidFill>
                <a:latin typeface="Arial"/>
              </a:rPr>
              <a:t>çeşitli stadyumlarda bir ürünün gösterisi</a:t>
            </a:r>
            <a:r>
              <a:rPr b="0" lang="tr-TR" sz="2400" spc="-1" strike="noStrike">
                <a:solidFill>
                  <a:srgbClr val="ffff00"/>
                </a:solidFill>
                <a:latin typeface="Arial"/>
              </a:rPr>
              <a:t> için yapılan faaliyetler de bu kapsamdadır.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139680"/>
            <a:ext cx="8975880" cy="55850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Örnek olarak </a:t>
            </a:r>
            <a:r>
              <a:rPr b="0" lang="tr-TR" sz="2400" spc="-1" strike="noStrike">
                <a:solidFill>
                  <a:srgbClr val="b4c7dc"/>
                </a:solidFill>
                <a:latin typeface="Arial"/>
              </a:rPr>
              <a:t>Daihatsu</a:t>
            </a:r>
            <a:r>
              <a:rPr b="0" lang="tr-TR" sz="2400" spc="-1" strike="noStrike">
                <a:solidFill>
                  <a:srgbClr val="ffff00"/>
                </a:solidFill>
                <a:latin typeface="Arial"/>
              </a:rPr>
              <a:t> markasının bir </a:t>
            </a:r>
            <a:r>
              <a:rPr b="0" lang="tr-TR" sz="2400" spc="-1" strike="noStrike">
                <a:solidFill>
                  <a:srgbClr val="b4c7dc"/>
                </a:solidFill>
                <a:latin typeface="Arial"/>
              </a:rPr>
              <a:t>golf turnuvasında oyunculara yeni ürettiği golf arabasını vererek</a:t>
            </a:r>
            <a:r>
              <a:rPr b="0" lang="tr-TR" sz="2400" spc="-1" strike="noStrike">
                <a:solidFill>
                  <a:srgbClr val="ffff00"/>
                </a:solidFill>
                <a:latin typeface="Arial"/>
              </a:rPr>
              <a:t> bu arabanın tanıtımında kolaylık yapmış olması gösterilebilir.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Kurumların belirlediği amaçlar doğrultusunda </a:t>
            </a:r>
            <a:r>
              <a:rPr b="0" lang="tr-TR" sz="2400" spc="-1" strike="noStrike">
                <a:solidFill>
                  <a:srgbClr val="b4c7dc"/>
                </a:solidFill>
                <a:latin typeface="Arial"/>
              </a:rPr>
              <a:t>sponsorluk faaliyetlerine yönelmelerinde çeşitli etkenler</a:t>
            </a:r>
            <a:r>
              <a:rPr b="0" lang="tr-TR" sz="2400" spc="-1" strike="noStrike">
                <a:solidFill>
                  <a:srgbClr val="ffff00"/>
                </a:solidFill>
                <a:latin typeface="Arial"/>
              </a:rPr>
              <a:t> rol oynamakta, aşağıda sıralanan bu etkenler nedeniyle sponsorluk faaliyetlerinde günümüzde belirgin bir artış görülmektedir.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SPONSORLUĞUN HALKLA İLİŞKİLER AMAÇLARI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Halkla İlişkiler ve Tanıtım bölümü</a:t>
            </a:r>
            <a:r>
              <a:rPr b="0" lang="tr-TR" sz="2400" spc="-1" strike="noStrike">
                <a:solidFill>
                  <a:srgbClr val="ffff00"/>
                </a:solidFill>
                <a:latin typeface="Arial"/>
              </a:rPr>
              <a:t>, kamu kurumlarının veya özel sektörde faaliyet gösteren </a:t>
            </a:r>
            <a:r>
              <a:rPr b="0" lang="tr-TR" sz="2400" spc="-1" strike="noStrike">
                <a:solidFill>
                  <a:srgbClr val="b4c7dc"/>
                </a:solidFill>
                <a:latin typeface="Arial"/>
              </a:rPr>
              <a:t>kuruluşların iletişimsel süreçlerini yönetebilecek personel yetiştirir.</a:t>
            </a:r>
            <a:r>
              <a:rPr b="0" lang="tr-TR" sz="2400" spc="-1" strike="noStrike">
                <a:solidFill>
                  <a:srgbClr val="ffff00"/>
                </a:solidFill>
                <a:latin typeface="Arial"/>
              </a:rPr>
              <a:t> Hedef kitleyi tanımak, beklentilere uygun hizmet üretilmesini sağlar.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halka ilişkiler amaçları şu şekilde sıralanabilir: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Marka veya kuruluşun </a:t>
            </a:r>
            <a:r>
              <a:rPr b="0" lang="tr-TR" sz="2400" spc="-1" strike="noStrike">
                <a:solidFill>
                  <a:srgbClr val="b4c7dc"/>
                </a:solidFill>
                <a:latin typeface="Arial"/>
              </a:rPr>
              <a:t>tanınırlığını</a:t>
            </a:r>
            <a:r>
              <a:rPr b="0" lang="tr-TR" sz="2400" spc="-1" strike="noStrike">
                <a:solidFill>
                  <a:srgbClr val="ffff00"/>
                </a:solidFill>
                <a:latin typeface="Arial"/>
              </a:rPr>
              <a:t>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Marka veya kurum </a:t>
            </a:r>
            <a:r>
              <a:rPr b="0" lang="tr-TR" sz="2400" spc="-1" strike="noStrike">
                <a:solidFill>
                  <a:srgbClr val="b4c7dc"/>
                </a:solidFill>
                <a:latin typeface="Arial"/>
              </a:rPr>
              <a:t>imajını</a:t>
            </a:r>
            <a:r>
              <a:rPr b="0" lang="tr-TR" sz="2400" spc="-1" strike="noStrike">
                <a:solidFill>
                  <a:srgbClr val="ffff00"/>
                </a:solidFill>
                <a:latin typeface="Arial"/>
              </a:rPr>
              <a:t>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Kurum kimliğini</a:t>
            </a:r>
            <a:r>
              <a:rPr b="0" lang="tr-TR" sz="2400" spc="-1" strike="noStrike">
                <a:solidFill>
                  <a:srgbClr val="ffff00"/>
                </a:solidFill>
                <a:latin typeface="Arial"/>
              </a:rPr>
              <a:t>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Toplumun</a:t>
            </a:r>
            <a:r>
              <a:rPr b="0" lang="tr-TR" sz="2400" spc="-1" strike="noStrike">
                <a:solidFill>
                  <a:srgbClr val="b4c7dc"/>
                </a:solidFill>
                <a:latin typeface="Arial"/>
              </a:rPr>
              <a:t> iyi niyetini</a:t>
            </a:r>
            <a:r>
              <a:rPr b="0" lang="tr-TR" sz="2400" spc="-1" strike="noStrike">
                <a:solidFill>
                  <a:srgbClr val="ffff00"/>
                </a:solidFill>
                <a:latin typeface="Arial"/>
              </a:rPr>
              <a:t> kazanmak,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Medyanın ilgisini</a:t>
            </a:r>
            <a:r>
              <a:rPr b="0" lang="tr-TR" sz="2400" spc="-1" strike="noStrike">
                <a:solidFill>
                  <a:srgbClr val="ffff00"/>
                </a:solidFill>
                <a:latin typeface="Arial"/>
              </a:rPr>
              <a:t> çekmek,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Çalışanların motivasyonunu ve kurum içi ilişkileri</a:t>
            </a:r>
            <a:r>
              <a:rPr b="0" lang="tr-TR" sz="2400" spc="-1" strike="noStrike">
                <a:solidFill>
                  <a:srgbClr val="ffff00"/>
                </a:solidFill>
                <a:latin typeface="Arial"/>
              </a:rPr>
              <a:t>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Marka veya Kuruluşun Tanınırlığını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Sponsorluk</a:t>
            </a:r>
            <a:r>
              <a:rPr b="0" lang="tr-TR" sz="2400" spc="-1" strike="noStrike">
                <a:solidFill>
                  <a:srgbClr val="ffff00"/>
                </a:solidFill>
                <a:latin typeface="Arial"/>
              </a:rPr>
              <a:t> yapılarak desteklenen organizasyonlar çoğunlukla </a:t>
            </a:r>
            <a:r>
              <a:rPr b="0" lang="tr-TR" sz="2400" spc="-1" strike="noStrike">
                <a:solidFill>
                  <a:srgbClr val="b4c7dc"/>
                </a:solidFill>
                <a:latin typeface="Arial"/>
              </a:rPr>
              <a:t>kitle iletişim araçlarında</a:t>
            </a:r>
            <a:r>
              <a:rPr b="0" lang="tr-TR" sz="2400" spc="-1" strike="noStrike">
                <a:solidFill>
                  <a:srgbClr val="ffff00"/>
                </a:solidFill>
                <a:latin typeface="Arial"/>
              </a:rPr>
              <a:t> gerek haber değeri gerekse de eğlence unsurundan dolayı </a:t>
            </a:r>
            <a:r>
              <a:rPr b="0" lang="tr-TR" sz="2400" spc="-1" strike="noStrike">
                <a:solidFill>
                  <a:srgbClr val="b4c7dc"/>
                </a:solidFill>
                <a:latin typeface="Arial"/>
              </a:rPr>
              <a:t>yoğun bir şekilde yayınlanan </a:t>
            </a:r>
            <a:r>
              <a:rPr b="0" lang="tr-TR" sz="3200" spc="-1" strike="noStrike">
                <a:solidFill>
                  <a:srgbClr val="b4c7dc"/>
                </a:solidFill>
                <a:latin typeface="Arial"/>
              </a:rPr>
              <a:t>etkinliklerden</a:t>
            </a:r>
            <a:r>
              <a:rPr b="0" lang="tr-TR" sz="2400" spc="-1" strike="noStrike">
                <a:solidFill>
                  <a:srgbClr val="b4c7dc"/>
                </a:solidFill>
                <a:latin typeface="Arial"/>
              </a:rPr>
              <a:t> tercih edilmektedir.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139680"/>
            <a:ext cx="8975880" cy="5606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Firmanın </a:t>
            </a:r>
            <a:r>
              <a:rPr b="0" lang="tr-TR" sz="2400" spc="-1" strike="noStrike">
                <a:solidFill>
                  <a:srgbClr val="b4c7dc"/>
                </a:solidFill>
                <a:latin typeface="Arial"/>
              </a:rPr>
              <a:t>logosu</a:t>
            </a:r>
            <a:r>
              <a:rPr b="0" lang="tr-TR" sz="2400" spc="-1" strike="noStrike">
                <a:solidFill>
                  <a:srgbClr val="ffff00"/>
                </a:solidFill>
                <a:latin typeface="Arial"/>
              </a:rPr>
              <a:t> veya </a:t>
            </a:r>
            <a:r>
              <a:rPr b="0" lang="tr-TR" sz="2400" spc="-1" strike="noStrike">
                <a:solidFill>
                  <a:srgbClr val="b4c7dc"/>
                </a:solidFill>
                <a:latin typeface="Arial"/>
              </a:rPr>
              <a:t>markayı çağrıştırıcı her türlü mesaj</a:t>
            </a:r>
            <a:r>
              <a:rPr b="0" lang="tr-TR" sz="2400" spc="-1" strike="noStrike">
                <a:solidFill>
                  <a:srgbClr val="ffff00"/>
                </a:solidFill>
                <a:latin typeface="Arial"/>
              </a:rPr>
              <a:t> hem söz konusu etkinlik boyunca hem de bu </a:t>
            </a:r>
            <a:r>
              <a:rPr b="0" lang="tr-TR" sz="2400" spc="-1" strike="noStrike">
                <a:solidFill>
                  <a:srgbClr val="b4c7dc"/>
                </a:solidFill>
                <a:latin typeface="Arial"/>
              </a:rPr>
              <a:t>etkinlikle</a:t>
            </a:r>
            <a:r>
              <a:rPr b="0" lang="tr-TR" sz="2400" spc="-1" strike="noStrike">
                <a:solidFill>
                  <a:srgbClr val="ffff00"/>
                </a:solidFill>
                <a:latin typeface="Arial"/>
              </a:rPr>
              <a:t> ilgili çeşitli </a:t>
            </a:r>
            <a:r>
              <a:rPr b="0" lang="tr-TR" sz="2400" spc="-1" strike="noStrike">
                <a:solidFill>
                  <a:srgbClr val="b4c7dc"/>
                </a:solidFill>
                <a:latin typeface="Arial"/>
              </a:rPr>
              <a:t>basın açıklamaları ve benzeri etkinlikte görünürlük kazanabilmektedir.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Marka veya Kurum İmajını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İmaj; </a:t>
            </a:r>
            <a:r>
              <a:rPr b="0" lang="tr-TR" sz="2400" spc="-1" strike="noStrike">
                <a:solidFill>
                  <a:srgbClr val="b4c7dc"/>
                </a:solidFill>
                <a:latin typeface="Arial"/>
              </a:rPr>
              <a:t>herhangi bir kişi, kuruluş ya da durum hakkında tüm görüşlerin toplamı</a:t>
            </a:r>
            <a:r>
              <a:rPr b="0" lang="tr-TR" sz="2400" spc="-1" strike="noStrike">
                <a:solidFill>
                  <a:srgbClr val="ffff00"/>
                </a:solidFill>
                <a:latin typeface="Arial"/>
              </a:rPr>
              <a:t> olarak tanımlanabilecek olup </a:t>
            </a:r>
            <a:r>
              <a:rPr b="0" lang="tr-TR" sz="2400" spc="-1" strike="noStrike">
                <a:solidFill>
                  <a:srgbClr val="b4c7dc"/>
                </a:solidFill>
                <a:latin typeface="Arial"/>
              </a:rPr>
              <a:t>kendiliğinden oluşturulan</a:t>
            </a:r>
            <a:r>
              <a:rPr b="0" lang="tr-TR" sz="2400" spc="-1" strike="noStrike">
                <a:solidFill>
                  <a:srgbClr val="ffff00"/>
                </a:solidFill>
                <a:latin typeface="Arial"/>
              </a:rPr>
              <a:t> bir olgu niteliğindedir.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Bir kişi veya kurumla ilgili görüş ve düşüncelerin oluşturulması olarak nitelenebilecek imaj oluşturma faaliyetleri büyük ölçüde </a:t>
            </a:r>
            <a:r>
              <a:rPr b="0" lang="tr-TR" sz="2400" spc="-1" strike="noStrike">
                <a:solidFill>
                  <a:srgbClr val="b4c7dc"/>
                </a:solidFill>
                <a:latin typeface="Arial"/>
              </a:rPr>
              <a:t>medya vasıtasıyla gerçekleşmekte</a:t>
            </a:r>
            <a:r>
              <a:rPr b="0" lang="tr-TR" sz="2400" spc="-1" strike="noStrike">
                <a:solidFill>
                  <a:srgbClr val="ffff00"/>
                </a:solidFill>
                <a:latin typeface="Arial"/>
              </a:rPr>
              <a:t> olup günümüzde imaj oluşturma faaliyetleri </a:t>
            </a:r>
            <a:r>
              <a:rPr b="0" lang="tr-TR" sz="2400" spc="-1" strike="noStrike">
                <a:solidFill>
                  <a:srgbClr val="b4c7dc"/>
                </a:solidFill>
                <a:latin typeface="Arial"/>
              </a:rPr>
              <a:t>profesyonel bir uğraşı hâline gelmiş durumdadır.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139680"/>
            <a:ext cx="897588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Marka veya kurum imajını desteklemek</a:t>
            </a:r>
            <a:r>
              <a:rPr b="0" lang="tr-TR" sz="2400" spc="-1" strike="noStrike">
                <a:solidFill>
                  <a:srgbClr val="ffff00"/>
                </a:solidFill>
                <a:latin typeface="Arial"/>
              </a:rPr>
              <a:t> amacıyla girişilen </a:t>
            </a:r>
            <a:r>
              <a:rPr b="0" lang="tr-TR" sz="2400" spc="-1" strike="noStrike">
                <a:solidFill>
                  <a:srgbClr val="b4c7dc"/>
                </a:solidFill>
                <a:latin typeface="Arial"/>
              </a:rPr>
              <a:t>sponsorluk</a:t>
            </a:r>
            <a:r>
              <a:rPr b="0" lang="tr-TR" sz="2400" spc="-1" strike="noStrike">
                <a:solidFill>
                  <a:srgbClr val="ffff00"/>
                </a:solidFill>
                <a:latin typeface="Arial"/>
              </a:rPr>
              <a:t> faaliyetlerinde </a:t>
            </a:r>
            <a:r>
              <a:rPr b="0" lang="tr-TR" sz="2400" spc="-1" strike="noStrike">
                <a:solidFill>
                  <a:srgbClr val="b4c7dc"/>
                </a:solidFill>
                <a:latin typeface="Arial"/>
              </a:rPr>
              <a:t>kurumun çalışma alanıyla destekleyeceği aktivite arasında belirli bir paralellik</a:t>
            </a:r>
            <a:r>
              <a:rPr b="0" lang="tr-TR" sz="2400" spc="-1" strike="noStrike">
                <a:solidFill>
                  <a:srgbClr val="ffff00"/>
                </a:solidFill>
                <a:latin typeface="Arial"/>
              </a:rPr>
              <a:t> olması gerekmektedir.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a:t>
            </a:r>
            <a:r>
              <a:rPr b="0" lang="tr-TR" sz="2400" spc="-1" strike="noStrike">
                <a:solidFill>
                  <a:srgbClr val="b4c7dc"/>
                </a:solidFill>
                <a:latin typeface="Arial"/>
              </a:rPr>
              <a:t>motor yedek parçası</a:t>
            </a:r>
            <a:r>
              <a:rPr b="0" lang="tr-TR" sz="2400" spc="-1" strike="noStrike">
                <a:solidFill>
                  <a:srgbClr val="ffff00"/>
                </a:solidFill>
                <a:latin typeface="Arial"/>
              </a:rPr>
              <a:t> </a:t>
            </a:r>
            <a:r>
              <a:rPr b="0" lang="tr-TR" sz="2400" spc="-1" strike="noStrike">
                <a:solidFill>
                  <a:srgbClr val="b4c7dc"/>
                </a:solidFill>
                <a:latin typeface="Arial"/>
              </a:rPr>
              <a:t>üreticisi</a:t>
            </a:r>
            <a:r>
              <a:rPr b="0" lang="tr-TR" sz="2400" spc="-1" strike="noStrike">
                <a:solidFill>
                  <a:srgbClr val="ffff00"/>
                </a:solidFill>
                <a:latin typeface="Arial"/>
              </a:rPr>
              <a:t> </a:t>
            </a:r>
            <a:r>
              <a:rPr b="0" lang="tr-TR" sz="2400" spc="-1" strike="noStrike">
                <a:solidFill>
                  <a:srgbClr val="b4c7dc"/>
                </a:solidFill>
                <a:latin typeface="Arial"/>
              </a:rPr>
              <a:t>olan bir firmanın</a:t>
            </a:r>
            <a:r>
              <a:rPr b="0" lang="tr-TR" sz="2400" spc="-1" strike="noStrike">
                <a:solidFill>
                  <a:srgbClr val="ffff00"/>
                </a:solidFill>
                <a:latin typeface="Arial"/>
              </a:rPr>
              <a:t> müzik festivallerini değil de </a:t>
            </a:r>
            <a:r>
              <a:rPr b="0" lang="tr-TR" sz="2400" spc="-1" strike="noStrike">
                <a:solidFill>
                  <a:srgbClr val="b4c7dc"/>
                </a:solidFill>
                <a:latin typeface="Arial"/>
              </a:rPr>
              <a:t>otomobil yarışlarını desteklemesi</a:t>
            </a:r>
            <a:r>
              <a:rPr b="0" lang="tr-TR" sz="2400" spc="-1" strike="noStrike">
                <a:solidFill>
                  <a:srgbClr val="ffff00"/>
                </a:solidFill>
                <a:latin typeface="Arial"/>
              </a:rPr>
              <a:t> uygun bir sponsorluk çalışması olarak değerlendirilebilir. Skf yedek parça firması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Kurum; belirli bir ortak amaç için bir araya gelen insanların bu amacı gerçekleştirmek üzere maddi, manevi yetenek güç, bilgi, beceri ve benzeri bütün kaynaklarını belirli bir düzene göre paylaştıkları, dinamik ve açık bir sosyal birim olarak tanımlanmaktadır.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139680"/>
            <a:ext cx="8975880" cy="5426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Kurumun kendisini tanıtmada ön plana çıkan </a:t>
            </a:r>
            <a:r>
              <a:rPr b="0" lang="tr-TR" sz="2400" spc="-1" strike="noStrike">
                <a:solidFill>
                  <a:srgbClr val="b4c7dc"/>
                </a:solidFill>
                <a:latin typeface="Arial"/>
                <a:ea typeface="Microsoft YaHei"/>
              </a:rPr>
              <a:t>logo, amblem, kullanılan renkler ve benzeri dizayn unsurlarının</a:t>
            </a:r>
            <a:r>
              <a:rPr b="0" lang="tr-TR" sz="2400" spc="-1" strike="noStrike">
                <a:solidFill>
                  <a:srgbClr val="ffff00"/>
                </a:solidFill>
                <a:latin typeface="Arial"/>
                <a:ea typeface="Microsoft YaHei"/>
              </a:rPr>
              <a:t> yanı sıra </a:t>
            </a:r>
            <a:r>
              <a:rPr b="0" lang="tr-TR" sz="2400" spc="-1" strike="noStrike">
                <a:solidFill>
                  <a:srgbClr val="b4c7dc"/>
                </a:solidFill>
                <a:latin typeface="Arial"/>
                <a:ea typeface="Microsoft YaHei"/>
              </a:rPr>
              <a:t>kurumun kendini ifade etme biçimiyle alakalı her türlü unsur</a:t>
            </a:r>
            <a:r>
              <a:rPr b="0" lang="tr-TR" sz="2400" spc="-1" strike="noStrike">
                <a:solidFill>
                  <a:srgbClr val="ffff00"/>
                </a:solidFill>
                <a:latin typeface="Arial"/>
                <a:ea typeface="Microsoft YaHei"/>
              </a:rPr>
              <a:t> kurum kimliğini oluşturmaktadır.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Bir firmanın her alanda kendini temsil etmesi </a:t>
            </a:r>
            <a:r>
              <a:rPr b="0" lang="tr-TR" sz="2400" spc="-1" strike="noStrike">
                <a:solidFill>
                  <a:srgbClr val="b4c7dc"/>
                </a:solidFill>
                <a:latin typeface="Arial"/>
                <a:ea typeface="Microsoft YaHei"/>
              </a:rPr>
              <a:t>kurum kimliği</a:t>
            </a:r>
            <a:r>
              <a:rPr b="0" lang="tr-TR" sz="2400" spc="-1" strike="noStrike">
                <a:solidFill>
                  <a:srgbClr val="ffff00"/>
                </a:solidFill>
                <a:latin typeface="Arial"/>
                <a:ea typeface="Microsoft YaHei"/>
              </a:rPr>
              <a:t> anlamına gelir.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Alkol ve sigara reklamlarına</a:t>
            </a:r>
            <a:r>
              <a:rPr b="0" lang="tr-TR" sz="2400" spc="-1" strike="noStrike">
                <a:solidFill>
                  <a:srgbClr val="ffff00"/>
                </a:solidFill>
                <a:latin typeface="Arial"/>
              </a:rPr>
              <a:t> ilişkin hükûmet politikaları,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Medyada </a:t>
            </a:r>
            <a:r>
              <a:rPr b="0" lang="tr-TR" sz="2400" spc="-1" strike="noStrike">
                <a:solidFill>
                  <a:srgbClr val="b4c7dc"/>
                </a:solidFill>
                <a:latin typeface="Arial"/>
              </a:rPr>
              <a:t>reklam fiyatlarının yüksek</a:t>
            </a:r>
            <a:r>
              <a:rPr b="0" lang="tr-TR" sz="2400" spc="-1" strike="noStrike">
                <a:solidFill>
                  <a:srgbClr val="ffff00"/>
                </a:solidFill>
                <a:latin typeface="Arial"/>
              </a:rPr>
              <a:t> olması,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a:t>
            </a:r>
            <a:r>
              <a:rPr b="0" lang="tr-TR" sz="2400" spc="-1" strike="noStrike">
                <a:solidFill>
                  <a:srgbClr val="b4c7dc"/>
                </a:solidFill>
                <a:latin typeface="Arial"/>
              </a:rPr>
              <a:t>başarılı olduğu </a:t>
            </a:r>
            <a:r>
              <a:rPr b="0" lang="tr-TR" sz="2400" spc="-1" strike="noStrike">
                <a:solidFill>
                  <a:srgbClr val="ffff00"/>
                </a:solidFill>
                <a:latin typeface="Arial"/>
              </a:rPr>
              <a:t>konusunda kendini </a:t>
            </a:r>
            <a:r>
              <a:rPr b="0" lang="tr-TR" sz="2400" spc="-1" strike="noStrike">
                <a:solidFill>
                  <a:srgbClr val="b4c7dc"/>
                </a:solidFill>
                <a:latin typeface="Arial"/>
              </a:rPr>
              <a:t>ispatlaması</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Toplumun İyi Niyetini Kazanmak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Halkla ilişkilerin temelinde yer alan en önemli unsurlardan biri kurum veya </a:t>
            </a:r>
            <a:r>
              <a:rPr b="0" lang="tr-TR" sz="2400" spc="-1" strike="noStrike">
                <a:solidFill>
                  <a:srgbClr val="b4c7dc"/>
                </a:solidFill>
                <a:latin typeface="Arial"/>
              </a:rPr>
              <a:t>kuruluşun hedef kitlesiyle arasında güvene dayalı bir diyalog</a:t>
            </a:r>
            <a:r>
              <a:rPr b="0" lang="tr-TR" sz="2400" spc="-1" strike="noStrike">
                <a:solidFill>
                  <a:srgbClr val="ffff00"/>
                </a:solidFill>
                <a:latin typeface="Arial"/>
              </a:rPr>
              <a:t> oluşturabilmektir. Bu şekilde hedef kitlesinin güvenini kazanan kuruluşların </a:t>
            </a:r>
            <a:r>
              <a:rPr b="0" lang="tr-TR" sz="2400" spc="-1" strike="noStrike">
                <a:solidFill>
                  <a:srgbClr val="b4c7dc"/>
                </a:solidFill>
                <a:latin typeface="Arial"/>
              </a:rPr>
              <a:t>yapacağı faaliyetlerde daha etkili ve başarılı olacakları bilinmektedir.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Firmalar</a:t>
            </a:r>
            <a:r>
              <a:rPr b="0" lang="tr-TR" sz="2400" spc="-1" strike="noStrike">
                <a:solidFill>
                  <a:srgbClr val="ffff00"/>
                </a:solidFill>
                <a:latin typeface="Arial"/>
              </a:rPr>
              <a:t> </a:t>
            </a:r>
            <a:r>
              <a:rPr b="0" lang="tr-TR" sz="2400" spc="-1" strike="noStrike">
                <a:solidFill>
                  <a:srgbClr val="b4c7dc"/>
                </a:solidFill>
                <a:latin typeface="Arial"/>
              </a:rPr>
              <a:t>kaliteli mal ve hizmet üretmenin yanısıra</a:t>
            </a:r>
            <a:r>
              <a:rPr b="0" lang="tr-TR" sz="2400" spc="-1" strike="noStrike">
                <a:solidFill>
                  <a:srgbClr val="ffff00"/>
                </a:solidFill>
                <a:latin typeface="Arial"/>
              </a:rPr>
              <a:t>  </a:t>
            </a:r>
            <a:r>
              <a:rPr b="0" lang="tr-TR" sz="2400" spc="-1" strike="noStrike">
                <a:solidFill>
                  <a:srgbClr val="b4c7dc"/>
                </a:solidFill>
                <a:latin typeface="Arial"/>
              </a:rPr>
              <a:t>toplumun sorunlarına duyarlı, çevreye, sağlığa, kültüre ve insani değerlere saygılı</a:t>
            </a:r>
            <a:r>
              <a:rPr b="0" lang="tr-TR" sz="2400" spc="-1" strike="noStrike">
                <a:solidFill>
                  <a:srgbClr val="ffff00"/>
                </a:solidFill>
                <a:latin typeface="Arial"/>
              </a:rPr>
              <a:t> </a:t>
            </a:r>
            <a:r>
              <a:rPr b="0" lang="tr-TR" sz="2400" spc="-1" strike="noStrike">
                <a:solidFill>
                  <a:srgbClr val="b4c7dc"/>
                </a:solidFill>
                <a:latin typeface="Arial"/>
              </a:rPr>
              <a:t>olmalıdır.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Medyanın İlgisini Çekmek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Halkla ilişkiler kapsamında </a:t>
            </a:r>
            <a:r>
              <a:rPr b="0" lang="tr-TR" sz="2400" spc="-1" strike="noStrike">
                <a:solidFill>
                  <a:srgbClr val="b4c7dc"/>
                </a:solidFill>
                <a:latin typeface="Arial"/>
              </a:rPr>
              <a:t>medyada yer bulabilmenin yolu</a:t>
            </a:r>
            <a:r>
              <a:rPr b="0" lang="tr-TR" sz="2400" spc="-1" strike="noStrike">
                <a:solidFill>
                  <a:srgbClr val="ffff00"/>
                </a:solidFill>
                <a:latin typeface="Arial"/>
              </a:rPr>
              <a:t> reklamdan ziyade </a:t>
            </a:r>
            <a:r>
              <a:rPr b="0" lang="tr-TR" sz="2400" spc="-1" strike="noStrike">
                <a:solidFill>
                  <a:srgbClr val="b4c7dc"/>
                </a:solidFill>
                <a:latin typeface="Arial"/>
              </a:rPr>
              <a:t>haber değeri taşıyan unsurları sağlayarak görünürlük elde etmektir.</a:t>
            </a:r>
            <a:r>
              <a:rPr b="0" lang="tr-TR" sz="2400" spc="-1" strike="noStrike">
                <a:solidFill>
                  <a:srgbClr val="ffff00"/>
                </a:solidFill>
                <a:latin typeface="Arial"/>
              </a:rPr>
              <a:t> </a:t>
            </a:r>
            <a:r>
              <a:rPr b="0" lang="tr-TR" sz="2400" spc="-1" strike="noStrike">
                <a:solidFill>
                  <a:srgbClr val="b4c7dc"/>
                </a:solidFill>
                <a:latin typeface="Arial"/>
              </a:rPr>
              <a:t>Kültür, sanat, spor ve benzeri alanlar</a:t>
            </a:r>
            <a:r>
              <a:rPr b="0" lang="tr-TR" sz="2400" spc="-1" strike="noStrike">
                <a:solidFill>
                  <a:srgbClr val="ffff00"/>
                </a:solidFill>
                <a:latin typeface="Arial"/>
              </a:rPr>
              <a:t> gibi.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Günümüzde gerek yazılı gerek görsel ve işitsel medyada artan yoğunluktaki </a:t>
            </a:r>
            <a:r>
              <a:rPr b="0" lang="tr-TR" sz="2400" spc="-1" strike="noStrike">
                <a:solidFill>
                  <a:srgbClr val="b4c7dc"/>
                </a:solidFill>
                <a:latin typeface="Arial"/>
              </a:rPr>
              <a:t>reklamlara izleyicilerin önyargıyla yaklaştıkları</a:t>
            </a:r>
            <a:r>
              <a:rPr b="0" lang="tr-TR" sz="2400" spc="-1" strike="noStrike">
                <a:solidFill>
                  <a:srgbClr val="ffff00"/>
                </a:solidFill>
                <a:latin typeface="Arial"/>
              </a:rPr>
              <a:t>, en azından yapılan tanıtımın sırf reklam olması dolayısıyla geçiştirme veya </a:t>
            </a:r>
            <a:r>
              <a:rPr b="0" lang="tr-TR" sz="2400" spc="-1" strike="noStrike">
                <a:solidFill>
                  <a:srgbClr val="b4c7dc"/>
                </a:solidFill>
                <a:latin typeface="Arial"/>
              </a:rPr>
              <a:t>temkinli olma tutumu geliştirdikleri bilinmektedir.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Çalışanların Motivasyonu ve Kurum İçi İlişkileri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Çalışanların kurumlarına karşı duygu ve düşüncelerinin pozitif olması, aidiyet hissinin gelişimini sağlamakta, bu da daha etkin ve verimli bir iş ortamının oluşumuna zemin hazırlamaktadır.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b4c7dc"/>
                </a:solidFill>
                <a:latin typeface="Arial"/>
              </a:rPr>
              <a:t>       </a:t>
            </a:r>
            <a:r>
              <a:rPr b="0" lang="tr-TR" sz="2400" spc="-1" strike="noStrike">
                <a:solidFill>
                  <a:srgbClr val="b4c7dc"/>
                </a:solidFill>
                <a:latin typeface="Arial"/>
              </a:rPr>
              <a:t>SPONSORLUĞUN PAZARLAMA AMAÇLARI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pazarlamaya ilişkin amaçlarını şu şekilde sıralamak mümkündür: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Ürünü </a:t>
            </a:r>
            <a:r>
              <a:rPr b="0" lang="tr-TR" sz="2400" spc="-1" strike="noStrike">
                <a:solidFill>
                  <a:srgbClr val="b4c7dc"/>
                </a:solidFill>
                <a:latin typeface="Arial"/>
              </a:rPr>
              <a:t>tanıtmak</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Ürünü </a:t>
            </a:r>
            <a:r>
              <a:rPr b="0" lang="tr-TR" sz="2400" spc="-1" strike="noStrike">
                <a:solidFill>
                  <a:srgbClr val="b4c7dc"/>
                </a:solidFill>
                <a:latin typeface="Arial"/>
              </a:rPr>
              <a:t>piyasaya yerleştirmek</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Ürün </a:t>
            </a:r>
            <a:r>
              <a:rPr b="0" lang="tr-TR" sz="2400" spc="-1" strike="noStrike">
                <a:solidFill>
                  <a:srgbClr val="b4c7dc"/>
                </a:solidFill>
                <a:latin typeface="Arial"/>
              </a:rPr>
              <a:t>kullanımını desteklemek</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Müşteri sadakatini artırmak</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Satıcıları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Pazarlama </a:t>
            </a:r>
            <a:r>
              <a:rPr b="0" lang="tr-TR" sz="2400" spc="-1" strike="noStrike">
                <a:solidFill>
                  <a:srgbClr val="b4c7dc"/>
                </a:solidFill>
                <a:latin typeface="Arial"/>
              </a:rPr>
              <a:t>politikasında değişiklik oluşturmak,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Uluslararası pazarlama faaliyetlerine katkı sağlamak.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139680"/>
            <a:ext cx="8975880" cy="5530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Pazarlama; </a:t>
            </a:r>
            <a:r>
              <a:rPr b="0" lang="tr-TR" sz="2400" spc="-1" strike="noStrike">
                <a:solidFill>
                  <a:srgbClr val="b4c7dc"/>
                </a:solidFill>
                <a:latin typeface="Arial"/>
              </a:rPr>
              <a:t>" iki veya daha fazla taraf arasında gerçekleşen bir değişim sürecidir" Ürün, fiyat, dağıtım, tutundurmayı</a:t>
            </a:r>
            <a:r>
              <a:rPr b="0" lang="tr-TR" sz="2400" spc="-1" strike="noStrike">
                <a:solidFill>
                  <a:srgbClr val="ffff00"/>
                </a:solidFill>
                <a:latin typeface="Arial"/>
              </a:rPr>
              <a:t> içerir.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Müşterinin </a:t>
            </a:r>
            <a:r>
              <a:rPr b="0" lang="tr-TR" sz="2400" spc="-1" strike="noStrike">
                <a:solidFill>
                  <a:srgbClr val="b4c7dc"/>
                </a:solidFill>
                <a:latin typeface="Arial"/>
              </a:rPr>
              <a:t>bir markaya karşı duyduğu bağlılık, tekrarlı satın alma eğilimidir.</a:t>
            </a:r>
            <a:r>
              <a:rPr b="0" lang="tr-TR" sz="2400" spc="-1" strike="noStrike">
                <a:solidFill>
                  <a:srgbClr val="ffff00"/>
                </a:solidFill>
                <a:latin typeface="Arial"/>
              </a:rPr>
              <a:t> </a:t>
            </a:r>
            <a:r>
              <a:rPr b="0" lang="tr-TR" sz="2400" spc="-1" strike="noStrike">
                <a:solidFill>
                  <a:srgbClr val="b4c7dc"/>
                </a:solidFill>
                <a:latin typeface="Arial"/>
              </a:rPr>
              <a:t>Sponsorluk</a:t>
            </a:r>
            <a:r>
              <a:rPr b="0" lang="tr-TR" sz="2400" spc="-1" strike="noStrike">
                <a:solidFill>
                  <a:srgbClr val="ffff00"/>
                </a:solidFill>
                <a:latin typeface="Arial"/>
              </a:rPr>
              <a:t> </a:t>
            </a:r>
            <a:r>
              <a:rPr b="0" lang="tr-TR" sz="2400" spc="-1" strike="noStrike">
                <a:solidFill>
                  <a:srgbClr val="b4c7dc"/>
                </a:solidFill>
                <a:latin typeface="Arial"/>
              </a:rPr>
              <a:t>faaliyetleri</a:t>
            </a:r>
            <a:r>
              <a:rPr b="0" lang="tr-TR" sz="2400" spc="-1" strike="noStrike">
                <a:solidFill>
                  <a:srgbClr val="ffff00"/>
                </a:solidFill>
                <a:latin typeface="Arial"/>
              </a:rPr>
              <a:t> aynı amaçları kapsar.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firmanın sponsor olarak bir spor etkinliğini veya kulübünü desteklemesi, duygusal bir bağ kurulmasına neden olmakta, firmaya daimi müşteriler kazandırabilmektedir.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 yapılan olayın </a:t>
            </a:r>
            <a:r>
              <a:rPr b="0" lang="tr-TR" sz="2400" spc="-1" strike="noStrike">
                <a:solidFill>
                  <a:srgbClr val="b4c7dc"/>
                </a:solidFill>
                <a:latin typeface="Arial"/>
              </a:rPr>
              <a:t>kitle iletişim araçlarında</a:t>
            </a:r>
            <a:r>
              <a:rPr b="0" lang="tr-TR" sz="2400" spc="-1" strike="noStrike">
                <a:solidFill>
                  <a:srgbClr val="ffff00"/>
                </a:solidFill>
                <a:latin typeface="Arial"/>
              </a:rPr>
              <a:t> daha fazla yer alması,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Geleneksel medyada </a:t>
            </a:r>
            <a:r>
              <a:rPr b="0" lang="tr-TR" sz="2400" spc="-1" strike="noStrike">
                <a:solidFill>
                  <a:srgbClr val="b4c7dc"/>
                </a:solidFill>
                <a:latin typeface="Arial"/>
              </a:rPr>
              <a:t>izleyicilerin sık sık kanal değiştirmeleri</a:t>
            </a:r>
            <a:r>
              <a:rPr b="0" lang="tr-TR" sz="2400" spc="-1" strike="noStrike">
                <a:solidFill>
                  <a:srgbClr val="ffff00"/>
                </a:solidFill>
                <a:latin typeface="Arial"/>
              </a:rPr>
              <a:t> nedeniyle meydana gelen verimsizlikler,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İnsanların </a:t>
            </a:r>
            <a:r>
              <a:rPr b="0" lang="tr-TR" sz="2400" spc="-1" strike="noStrike">
                <a:solidFill>
                  <a:srgbClr val="b4c7dc"/>
                </a:solidFill>
                <a:latin typeface="Arial"/>
              </a:rPr>
              <a:t>boş zamanlarının artması</a:t>
            </a:r>
            <a:r>
              <a:rPr b="0" lang="tr-TR" sz="2400" spc="-1" strike="noStrike">
                <a:solidFill>
                  <a:srgbClr val="ffff00"/>
                </a:solidFill>
                <a:latin typeface="Arial"/>
              </a:rPr>
              <a:t> ve yeni olanakların ortaya çıkması,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139680"/>
            <a:ext cx="8975880" cy="513576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00"/>
                </a:solidFill>
                <a:latin typeface="Arial"/>
              </a:rPr>
              <a:t>          </a:t>
            </a:r>
            <a:r>
              <a:rPr b="1" lang="tr-TR" sz="2400" spc="-1" strike="noStrike">
                <a:solidFill>
                  <a:srgbClr val="ffff00"/>
                </a:solidFill>
                <a:latin typeface="Arial"/>
              </a:rPr>
              <a:t>DEĞERLENDİRME SORULARI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1. Aşağıdakilerden hangisi günümüzde kurumların sponsorluğa yönelmelerinde rol oynayan etkenlerden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Alkol ve sigara reklamlarına ilişkin hükûmet politikaları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Medyada reklam fiyatlarının yüksek olması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Sponsorluğun başarılı olduğu konusunda kendini ispatlaması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İç ve dış hedef gruplarla iletişimi sağlaması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e) Sponsorluğun yasal bir gereklilik olması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2. Aşağıdakilerden hangisi sponsorluk faaliyetlerinin tercih edilmesinde belirleyici olan temel amaçlar arasında yer almaz?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İmaj oluşturmak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b) Ekonomik krizleri atlatmak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Kurumsal kimliği güçlendirmek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Medyanın ilgisini çekebilmek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Farklı ve yaratıcı olabilmek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8280" y="139680"/>
            <a:ext cx="8975880" cy="513576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3. Gerçekliğin fiziksel ya da imgesel olarak görsel temsili şeklinde nitelenebilecek olan …………; hedef kitleye cazip gelmek üzere yaratılmış bir imalat ya da kamusal izlenim anlamında kullanılmaktadır.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a) İmaj</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Pazarlama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Mesaj</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Reklam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Feedback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4. Aşağıdakilerden hangisi sponsorluğun yapılma nedenleri arasında yer almaz?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imajını güçlendirmek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Kurum kültürünü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c) Diğer sponsor firmalarla bütünleşmek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Kurum içi iletişimi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Kitle iletişim araçlarında yer almak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5. Aşağıdakilerden hangisi sponsorluğun reklam amaçlarından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Satıcıları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Toplumun iyi niyetini sağlamak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d) Reklamı yasak olan ürünleri duyurmak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Kurumsal iletişimi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6. Bir işin, bir malın ya da bir hizmetin para karşılığında (yer ve zaman satın alınarak) kitle iletişim araçlarında tarif edilerek hedef kitleye duyurulması işine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Lobicilik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c) Reklam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Haber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7. Aşağıdakilerden hangisi sponsorluğun halkla ilişkiler amaçlarından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Marka veya kuruluşun tanınırlığını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Marka veya kurum imajını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Toplumun iyi niyetini kazanmak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e) Ürünleri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368280" y="139680"/>
            <a:ext cx="8975880" cy="513576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8. Özel ya da tüzel kişilerin belirtilmiş kitlelerle dürüst ve sağlam bağlar kurup bu bağları geliştirerek onları olumlu inanç ve eylemlere yöneltmesi, tepkileri değerlendirerek kitlelerin tutumuna yön vermesi, böylece karşılıklı yarar sağlayan ilişkiler sürdürme yolundaki planlı çabalar bütününe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kimliği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Örgütsel iletişim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 kültürü</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d) Halkla ilişkiler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Pazarlama iletişimi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368280" y="139680"/>
            <a:ext cx="8975880" cy="513576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9. Aşağıdakilerden hangisi sponsorluğun pazarlama amaçlarından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Ürünü piyasaya yerleştirmek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b)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Müşteri sadakatini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Ürün kullanımını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Satıcıları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368280" y="139680"/>
            <a:ext cx="8975880" cy="5135760"/>
          </a:xfrm>
          <a:prstGeom prst="rect">
            <a:avLst/>
          </a:prstGeom>
          <a:noFill/>
          <a:ln w="0">
            <a:noFill/>
          </a:ln>
        </p:spPr>
        <p:txBody>
          <a:bodyPr lIns="0" rIns="0" tIns="0" bIns="0" anchor="t">
            <a:normAutofit fontScale="96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10. Kişisel ve örgütsel amaçlara ulaşmayı sağlayabilecek mübadeleleri gerçekleştirmek üzere malların, hizmetlerin ve fikirlerin geliştirilmesi, fiyatlandırılması, tutundurulması ve dağıtılmasına ilişkin planlama ve uygulama sürecine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a)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Yönetişim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Kurumsallaşma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Reklamcılık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İç ve dış hedef gruplarla</a:t>
            </a:r>
            <a:r>
              <a:rPr b="0" lang="tr-TR" sz="2400" spc="-1" strike="noStrike">
                <a:solidFill>
                  <a:srgbClr val="ffff00"/>
                </a:solidFill>
                <a:latin typeface="Arial"/>
              </a:rPr>
              <a:t> iletişimi sağlaması,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Sanat faaliyetlerine</a:t>
            </a:r>
            <a:r>
              <a:rPr b="0" lang="tr-TR" sz="2400" spc="-1" strike="noStrike">
                <a:solidFill>
                  <a:srgbClr val="ffff00"/>
                </a:solidFill>
                <a:latin typeface="Arial"/>
              </a:rPr>
              <a:t> hükûmetlerin yaptığı yardımların azalması,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Piyasa bölümlenmesinin</a:t>
            </a:r>
            <a:r>
              <a:rPr b="0" lang="tr-TR" sz="2400" spc="-1" strike="noStrike">
                <a:solidFill>
                  <a:srgbClr val="ffff00"/>
                </a:solidFill>
                <a:latin typeface="Arial"/>
              </a:rPr>
              <a:t> artması,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Markaların küreselleşmesi</a:t>
            </a:r>
            <a:r>
              <a:rPr b="0" lang="tr-TR" sz="2400" spc="-1" strike="noStrike">
                <a:solidFill>
                  <a:srgbClr val="ffff00"/>
                </a:solidFill>
                <a:latin typeface="Arial"/>
              </a:rPr>
              <a:t> ve ilişki pazarlama eğilimlerinin ortaya çıkması.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Kamuoyunun ve hedef kitlenin dikkatini çekmede en etkili yollardan biri olan </a:t>
            </a:r>
            <a:r>
              <a:rPr b="0" lang="tr-TR" sz="2400" spc="-1" strike="noStrike">
                <a:solidFill>
                  <a:srgbClr val="b4c7dc"/>
                </a:solidFill>
                <a:latin typeface="Arial"/>
              </a:rPr>
              <a:t>sponsorluk faaliyetlerinin tercih edilmesinde temel olarak şu amaçlar</a:t>
            </a:r>
            <a:r>
              <a:rPr b="0" lang="tr-TR" sz="2400" spc="-1" strike="noStrike">
                <a:solidFill>
                  <a:srgbClr val="ffff00"/>
                </a:solidFill>
                <a:latin typeface="Arial"/>
              </a:rPr>
              <a:t> belirleyici olmaktadır: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İmaj</a:t>
            </a:r>
            <a:r>
              <a:rPr b="0" lang="tr-TR" sz="2400" spc="-1" strike="noStrike">
                <a:solidFill>
                  <a:srgbClr val="ffff00"/>
                </a:solidFill>
                <a:latin typeface="Arial"/>
              </a:rPr>
              <a:t> oluşturmak,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Reklamdan daha etkin</a:t>
            </a:r>
            <a:r>
              <a:rPr b="0" lang="tr-TR" sz="2400" spc="-1" strike="noStrike">
                <a:solidFill>
                  <a:srgbClr val="ffff00"/>
                </a:solidFill>
                <a:latin typeface="Arial"/>
              </a:rPr>
              <a:t> bir iletişim sağlayabilmek,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Kurumsal kimliği</a:t>
            </a:r>
            <a:r>
              <a:rPr b="0" lang="tr-TR" sz="2400" spc="-1" strike="noStrike">
                <a:solidFill>
                  <a:srgbClr val="ffff00"/>
                </a:solidFill>
                <a:latin typeface="Arial"/>
              </a:rPr>
              <a:t> güçlendirmek,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Medyanın ilgisini</a:t>
            </a:r>
            <a:r>
              <a:rPr b="0" lang="tr-TR" sz="2400" spc="-1" strike="noStrike">
                <a:solidFill>
                  <a:srgbClr val="ffff00"/>
                </a:solidFill>
                <a:latin typeface="Arial"/>
              </a:rPr>
              <a:t> çekebilmek,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Farklı ve yaratıcı</a:t>
            </a:r>
            <a:r>
              <a:rPr b="0" lang="tr-TR" sz="2400" spc="-1" strike="noStrike">
                <a:solidFill>
                  <a:srgbClr val="ffff00"/>
                </a:solidFill>
                <a:latin typeface="Arial"/>
              </a:rPr>
              <a:t> olabilmek.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13968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yapılma amaçlarından bir diğeri de </a:t>
            </a:r>
            <a:r>
              <a:rPr b="0" lang="tr-TR" sz="2400" spc="-1" strike="noStrike">
                <a:solidFill>
                  <a:srgbClr val="b4c7dc"/>
                </a:solidFill>
                <a:latin typeface="Arial"/>
              </a:rPr>
              <a:t>kuruma veya ürüne yönelik olumlu bir imaj oluşumuna</a:t>
            </a:r>
            <a:r>
              <a:rPr b="0" lang="tr-TR" sz="2400" spc="-1" strike="noStrike">
                <a:solidFill>
                  <a:srgbClr val="ffff00"/>
                </a:solidFill>
                <a:latin typeface="Arial"/>
              </a:rPr>
              <a:t> katkı sağlamasıdır. Bir kurumun sahip olduğu </a:t>
            </a:r>
            <a:r>
              <a:rPr b="0" lang="tr-TR" sz="2400" spc="-1" strike="noStrike">
                <a:solidFill>
                  <a:srgbClr val="b4c7dc"/>
                </a:solidFill>
                <a:latin typeface="Arial"/>
              </a:rPr>
              <a:t>marka değeri ve alıcı kitlesi tarafından nasıl görüldüğü </a:t>
            </a:r>
            <a:r>
              <a:rPr b="0" lang="tr-TR" sz="2400" spc="-1" strike="noStrike">
                <a:solidFill>
                  <a:srgbClr val="ffff00"/>
                </a:solidFill>
                <a:latin typeface="Arial"/>
              </a:rPr>
              <a:t>ise </a:t>
            </a:r>
            <a:r>
              <a:rPr b="0" lang="tr-TR" sz="2400" spc="-1" strike="noStrike">
                <a:solidFill>
                  <a:srgbClr val="b4c7dc"/>
                </a:solidFill>
                <a:latin typeface="Arial"/>
              </a:rPr>
              <a:t>kurumsal imaj</a:t>
            </a:r>
            <a:r>
              <a:rPr b="0" lang="tr-TR" sz="2400" spc="-1" strike="noStrike">
                <a:solidFill>
                  <a:srgbClr val="ffff00"/>
                </a:solidFill>
                <a:latin typeface="Arial"/>
              </a:rPr>
              <a:t> olarak nitelendirilir.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b4c7dc"/>
                </a:solidFill>
                <a:latin typeface="Arial"/>
              </a:rPr>
              <a:t>Üretim süreci, satış süreci ve satış sonrası destek süreci</a:t>
            </a:r>
            <a:r>
              <a:rPr b="0" lang="tr-TR" sz="2400" spc="-1" strike="noStrike">
                <a:solidFill>
                  <a:srgbClr val="ffff00"/>
                </a:solidFill>
                <a:latin typeface="Arial"/>
              </a:rPr>
              <a:t> </a:t>
            </a:r>
            <a:r>
              <a:rPr b="0" lang="tr-TR" sz="3200" spc="-1" strike="noStrike">
                <a:solidFill>
                  <a:srgbClr val="b4c7dc"/>
                </a:solidFill>
                <a:latin typeface="Arial"/>
              </a:rPr>
              <a:t>güçlü</a:t>
            </a:r>
            <a:r>
              <a:rPr b="0" lang="tr-TR" sz="2400" spc="-1" strike="noStrike">
                <a:solidFill>
                  <a:srgbClr val="ffff00"/>
                </a:solidFill>
                <a:latin typeface="Arial"/>
              </a:rPr>
              <a:t> olan işletmeler kurumsal imajını güçlendirebilir.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1573</TotalTime>
  <Application>LibreOffice/7.4.3.2$Windows_x86 LibreOffice_project/1048a8393ae2eeec98dff31b5c133c5f1d08b890</Application>
  <AppVersion>15.0000</AppVersion>
  <Words>2214</Words>
  <Paragraphs>185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2024-03-28T18:10:25Z</dcterms:modified>
  <cp:revision>127</cp:revision>
  <dc:subject/>
  <dc:title>Lights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Özel</vt:lpwstr>
  </property>
  <property fmtid="{D5CDD505-2E9C-101B-9397-08002B2CF9AE}" pid="3" name="Slides">
    <vt:i4>50</vt:i4>
  </property>
</Properties>
</file>