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_rels/slide35.xml.rels" ContentType="application/vnd.openxmlformats-package.relationships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25.xml.rels" ContentType="application/vnd.openxmlformats-package.relationships+xml"/>
  <Override PartName="/ppt/slides/_rels/slide8.xml.rels" ContentType="application/vnd.openxmlformats-package.relationships+xml"/>
  <Override PartName="/ppt/slides/_rels/slide26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  <Override PartName="/ppt/slides/_rels/slide31.xml.rels" ContentType="application/vnd.openxmlformats-package.relationships+xml"/>
  <Override PartName="/ppt/slides/_rels/slide32.xml.rels" ContentType="application/vnd.openxmlformats-package.relationships+xml"/>
  <Override PartName="/ppt/slides/_rels/slide33.xml.rels" ContentType="application/vnd.openxmlformats-package.relationships+xml"/>
  <Override PartName="/ppt/slides/_rels/slide34.xml.rels" ContentType="application/vnd.openxmlformats-package.relationships+xml"/>
  <Override PartName="/ppt/presProps.xml" ContentType="application/vnd.openxmlformats-officedocument.presentationml.presProps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  <Override PartName="/ppt/media/image10.jpeg" ContentType="image/jpeg"/>
  <Override PartName="/ppt/media/image11.jpeg" ContentType="image/jpeg"/>
  <Override PartName="/ppt/media/image12.jpeg" ContentType="image/jpeg"/>
  <Override PartName="/ppt/media/image13.jpeg" ContentType="image/jpeg"/>
  <Override PartName="/ppt/media/image14.jpeg" ContentType="image/jpeg"/>
  <Override PartName="/ppt/media/image15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37" Type="http://schemas.openxmlformats.org/officeDocument/2006/relationships/slide" Target="slides/slide33.xml"/><Relationship Id="rId38" Type="http://schemas.openxmlformats.org/officeDocument/2006/relationships/slide" Target="slides/slide34.xml"/><Relationship Id="rId39" Type="http://schemas.openxmlformats.org/officeDocument/2006/relationships/slide" Target="slides/slide35.xml"/><Relationship Id="rId4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0169F71-7E8D-4597-88F2-D39FB3565F3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1584000" y="648000"/>
            <a:ext cx="64796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1584000" y="2365920"/>
            <a:ext cx="64796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2C0054E-5AEA-443F-9078-A294ED90CA2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1584000" y="648000"/>
            <a:ext cx="316188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904280" y="648000"/>
            <a:ext cx="316188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1584000" y="2365920"/>
            <a:ext cx="316188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904280" y="2365920"/>
            <a:ext cx="316188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6D86D51-8244-407B-B85F-849D76BA4A8B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1584000" y="648000"/>
            <a:ext cx="20862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774960" y="648000"/>
            <a:ext cx="20862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5965920" y="648000"/>
            <a:ext cx="20862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1584000" y="2365920"/>
            <a:ext cx="20862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774960" y="2365920"/>
            <a:ext cx="20862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5965920" y="2365920"/>
            <a:ext cx="20862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1EC0FCA-0679-41CC-A531-A80E63873AC4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1584000" y="648000"/>
            <a:ext cx="647964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1584000" y="648000"/>
            <a:ext cx="647964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1584000" y="648000"/>
            <a:ext cx="316188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/>
          </p:nvPr>
        </p:nvSpPr>
        <p:spPr>
          <a:xfrm>
            <a:off x="4904280" y="648000"/>
            <a:ext cx="316188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144000" y="3888000"/>
            <a:ext cx="9000000" cy="305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1584000" y="648000"/>
            <a:ext cx="316188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/>
          </p:nvPr>
        </p:nvSpPr>
        <p:spPr>
          <a:xfrm>
            <a:off x="4904280" y="648000"/>
            <a:ext cx="316188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/>
          </p:nvPr>
        </p:nvSpPr>
        <p:spPr>
          <a:xfrm>
            <a:off x="1584000" y="2365920"/>
            <a:ext cx="316188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1584000" y="648000"/>
            <a:ext cx="647964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2AE4A00-03EF-4519-9E10-5FBF832EB9A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1584000" y="648000"/>
            <a:ext cx="316188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/>
          </p:nvPr>
        </p:nvSpPr>
        <p:spPr>
          <a:xfrm>
            <a:off x="4904280" y="648000"/>
            <a:ext cx="316188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/>
          </p:nvPr>
        </p:nvSpPr>
        <p:spPr>
          <a:xfrm>
            <a:off x="4904280" y="2365920"/>
            <a:ext cx="316188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1584000" y="648000"/>
            <a:ext cx="316188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4904280" y="648000"/>
            <a:ext cx="316188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1584000" y="2365920"/>
            <a:ext cx="64796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1584000" y="648000"/>
            <a:ext cx="64796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1584000" y="2365920"/>
            <a:ext cx="64796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1584000" y="648000"/>
            <a:ext cx="316188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4904280" y="648000"/>
            <a:ext cx="316188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/>
          </p:nvPr>
        </p:nvSpPr>
        <p:spPr>
          <a:xfrm>
            <a:off x="1584000" y="2365920"/>
            <a:ext cx="316188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/>
          </p:nvPr>
        </p:nvSpPr>
        <p:spPr>
          <a:xfrm>
            <a:off x="4904280" y="2365920"/>
            <a:ext cx="316188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/>
          </p:nvPr>
        </p:nvSpPr>
        <p:spPr>
          <a:xfrm>
            <a:off x="1584000" y="648000"/>
            <a:ext cx="20862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/>
          </p:nvPr>
        </p:nvSpPr>
        <p:spPr>
          <a:xfrm>
            <a:off x="3774960" y="648000"/>
            <a:ext cx="20862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/>
          </p:nvPr>
        </p:nvSpPr>
        <p:spPr>
          <a:xfrm>
            <a:off x="5965920" y="648000"/>
            <a:ext cx="20862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/>
          </p:nvPr>
        </p:nvSpPr>
        <p:spPr>
          <a:xfrm>
            <a:off x="1584000" y="2365920"/>
            <a:ext cx="20862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1" name="PlaceHolder 6"/>
          <p:cNvSpPr>
            <a:spLocks noGrp="1"/>
          </p:cNvSpPr>
          <p:nvPr>
            <p:ph/>
          </p:nvPr>
        </p:nvSpPr>
        <p:spPr>
          <a:xfrm>
            <a:off x="3774960" y="2365920"/>
            <a:ext cx="20862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2" name="PlaceHolder 7"/>
          <p:cNvSpPr>
            <a:spLocks noGrp="1"/>
          </p:cNvSpPr>
          <p:nvPr>
            <p:ph/>
          </p:nvPr>
        </p:nvSpPr>
        <p:spPr>
          <a:xfrm>
            <a:off x="5965920" y="2365920"/>
            <a:ext cx="20862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5F1CE62-4DB4-4E68-B7E5-A584216DDA4E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subTitle"/>
          </p:nvPr>
        </p:nvSpPr>
        <p:spPr>
          <a:xfrm>
            <a:off x="1584000" y="648000"/>
            <a:ext cx="647964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F1FBE4C-6B4F-4DBF-A20B-BCDE07019CF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/>
          </p:nvPr>
        </p:nvSpPr>
        <p:spPr>
          <a:xfrm>
            <a:off x="1584000" y="648000"/>
            <a:ext cx="647964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9B4DA22-8F3F-438B-AD34-16DBCAD7BA2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1584000" y="648000"/>
            <a:ext cx="316188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4904280" y="648000"/>
            <a:ext cx="316188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069FDE8-D01E-47F1-8DC0-716AF2EA2F3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0A093D2E-8242-4A4D-801B-4F2B57F7214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1584000" y="648000"/>
            <a:ext cx="647964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91B531F-332F-48BF-848F-D94D7094DB5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subTitle"/>
          </p:nvPr>
        </p:nvSpPr>
        <p:spPr>
          <a:xfrm>
            <a:off x="144000" y="3888000"/>
            <a:ext cx="9000000" cy="305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28BAA30-8FC7-4C5C-BE6F-6888C2ADE58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/>
          </p:nvPr>
        </p:nvSpPr>
        <p:spPr>
          <a:xfrm>
            <a:off x="1584000" y="648000"/>
            <a:ext cx="316188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/>
          </p:nvPr>
        </p:nvSpPr>
        <p:spPr>
          <a:xfrm>
            <a:off x="4904280" y="648000"/>
            <a:ext cx="316188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/>
          </p:nvPr>
        </p:nvSpPr>
        <p:spPr>
          <a:xfrm>
            <a:off x="1584000" y="2365920"/>
            <a:ext cx="316188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5B9588D-7986-475B-8A13-9654D9FF3BE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/>
          </p:nvPr>
        </p:nvSpPr>
        <p:spPr>
          <a:xfrm>
            <a:off x="1584000" y="648000"/>
            <a:ext cx="316188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/>
          </p:nvPr>
        </p:nvSpPr>
        <p:spPr>
          <a:xfrm>
            <a:off x="4904280" y="648000"/>
            <a:ext cx="316188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/>
          </p:nvPr>
        </p:nvSpPr>
        <p:spPr>
          <a:xfrm>
            <a:off x="4904280" y="2365920"/>
            <a:ext cx="316188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F125CE7-E30F-4655-AA17-43AD0732935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/>
          </p:nvPr>
        </p:nvSpPr>
        <p:spPr>
          <a:xfrm>
            <a:off x="1584000" y="648000"/>
            <a:ext cx="316188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/>
          </p:nvPr>
        </p:nvSpPr>
        <p:spPr>
          <a:xfrm>
            <a:off x="4904280" y="648000"/>
            <a:ext cx="316188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/>
          </p:nvPr>
        </p:nvSpPr>
        <p:spPr>
          <a:xfrm>
            <a:off x="1584000" y="2365920"/>
            <a:ext cx="64796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9986693-7357-4B7E-8291-3D62E847573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/>
          </p:nvPr>
        </p:nvSpPr>
        <p:spPr>
          <a:xfrm>
            <a:off x="1584000" y="648000"/>
            <a:ext cx="64796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/>
          </p:nvPr>
        </p:nvSpPr>
        <p:spPr>
          <a:xfrm>
            <a:off x="1584000" y="2365920"/>
            <a:ext cx="64796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5D96B9E-E474-42AE-9014-71E682E0D02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/>
          </p:nvPr>
        </p:nvSpPr>
        <p:spPr>
          <a:xfrm>
            <a:off x="1584000" y="648000"/>
            <a:ext cx="316188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/>
          </p:nvPr>
        </p:nvSpPr>
        <p:spPr>
          <a:xfrm>
            <a:off x="4904280" y="648000"/>
            <a:ext cx="316188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PlaceHolder 4"/>
          <p:cNvSpPr>
            <a:spLocks noGrp="1"/>
          </p:cNvSpPr>
          <p:nvPr>
            <p:ph/>
          </p:nvPr>
        </p:nvSpPr>
        <p:spPr>
          <a:xfrm>
            <a:off x="1584000" y="2365920"/>
            <a:ext cx="316188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PlaceHolder 5"/>
          <p:cNvSpPr>
            <a:spLocks noGrp="1"/>
          </p:cNvSpPr>
          <p:nvPr>
            <p:ph/>
          </p:nvPr>
        </p:nvSpPr>
        <p:spPr>
          <a:xfrm>
            <a:off x="4904280" y="2365920"/>
            <a:ext cx="316188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758E8A9-6B10-4400-8B29-92E15EF7F42A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/>
          </p:nvPr>
        </p:nvSpPr>
        <p:spPr>
          <a:xfrm>
            <a:off x="1584000" y="648000"/>
            <a:ext cx="20862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/>
          </p:nvPr>
        </p:nvSpPr>
        <p:spPr>
          <a:xfrm>
            <a:off x="3774960" y="648000"/>
            <a:ext cx="20862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2" name="PlaceHolder 4"/>
          <p:cNvSpPr>
            <a:spLocks noGrp="1"/>
          </p:cNvSpPr>
          <p:nvPr>
            <p:ph/>
          </p:nvPr>
        </p:nvSpPr>
        <p:spPr>
          <a:xfrm>
            <a:off x="5965920" y="648000"/>
            <a:ext cx="20862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5"/>
          <p:cNvSpPr>
            <a:spLocks noGrp="1"/>
          </p:cNvSpPr>
          <p:nvPr>
            <p:ph/>
          </p:nvPr>
        </p:nvSpPr>
        <p:spPr>
          <a:xfrm>
            <a:off x="1584000" y="2365920"/>
            <a:ext cx="20862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laceHolder 6"/>
          <p:cNvSpPr>
            <a:spLocks noGrp="1"/>
          </p:cNvSpPr>
          <p:nvPr>
            <p:ph/>
          </p:nvPr>
        </p:nvSpPr>
        <p:spPr>
          <a:xfrm>
            <a:off x="3774960" y="2365920"/>
            <a:ext cx="20862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7"/>
          <p:cNvSpPr>
            <a:spLocks noGrp="1"/>
          </p:cNvSpPr>
          <p:nvPr>
            <p:ph/>
          </p:nvPr>
        </p:nvSpPr>
        <p:spPr>
          <a:xfrm>
            <a:off x="5965920" y="2365920"/>
            <a:ext cx="20862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15C5BE0-EAF3-4B28-AE9D-814C4AC6E75D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1584000" y="648000"/>
            <a:ext cx="316188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904280" y="648000"/>
            <a:ext cx="316188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C4C152E-DD82-41D7-BF27-49D9859B1C5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95AD783-ED31-4845-9667-D8C90169C43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44000" y="3888000"/>
            <a:ext cx="9000000" cy="305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93799F9-32BC-4B98-9432-EE5A7C3A06B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1584000" y="648000"/>
            <a:ext cx="316188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904280" y="648000"/>
            <a:ext cx="316188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1584000" y="2365920"/>
            <a:ext cx="316188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999BCBB-0B5A-42D6-88F8-011D843BBC3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1584000" y="648000"/>
            <a:ext cx="316188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904280" y="648000"/>
            <a:ext cx="316188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904280" y="2365920"/>
            <a:ext cx="316188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787AABA-4A61-4F28-B6AB-B6D726E5A9A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1584000" y="648000"/>
            <a:ext cx="316188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904280" y="648000"/>
            <a:ext cx="316188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1584000" y="2365920"/>
            <a:ext cx="64796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6D21C90-F40B-40B9-B16D-3FD92EF8DB1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tr-TR" sz="4400" spc="-1" strike="noStrike">
                <a:solidFill>
                  <a:srgbClr val="000000"/>
                </a:solidFill>
                <a:latin typeface="Arial"/>
              </a:rPr>
              <a:t>Ana başlık metnini düzenlemek için tıklayın</a:t>
            </a: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tr-TR" sz="3200" spc="-1" strike="noStrike">
                <a:solidFill>
                  <a:srgbClr val="000000"/>
                </a:solidFill>
                <a:latin typeface="Arial"/>
              </a:rPr>
              <a:t>Anahat metninin biçimini düzenlemek için tıklayın</a:t>
            </a: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tr-TR" sz="2800" spc="-1" strike="noStrike">
                <a:solidFill>
                  <a:srgbClr val="000000"/>
                </a:solidFill>
                <a:latin typeface="Arial"/>
              </a:rPr>
              <a:t>İkinci Anahat Düzeyi</a:t>
            </a:r>
            <a:endParaRPr b="0" lang="tr-TR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Üçüncü Anahat Düzeyi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tr-TR" sz="2000" spc="-1" strike="noStrike">
                <a:solidFill>
                  <a:srgbClr val="000000"/>
                </a:solidFill>
                <a:latin typeface="Arial"/>
              </a:rPr>
              <a:t>Dördüncü Anahat Düzeyi</a:t>
            </a:r>
            <a:endParaRPr b="0" lang="tr-TR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000000"/>
                </a:solidFill>
                <a:latin typeface="Arial"/>
              </a:rPr>
              <a:t>Beşinci Anahat Düzeyi</a:t>
            </a:r>
            <a:endParaRPr b="0" lang="tr-TR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000000"/>
                </a:solidFill>
                <a:latin typeface="Arial"/>
              </a:rPr>
              <a:t>Altıncı Anahat Düzeyi</a:t>
            </a:r>
            <a:endParaRPr b="0" lang="tr-TR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000000"/>
                </a:solidFill>
                <a:latin typeface="Arial"/>
              </a:rPr>
              <a:t>Yedinci Anahat Düzeyi</a:t>
            </a:r>
            <a:endParaRPr b="0" lang="tr-TR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tr-T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tr-TR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tr-T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0" lang="tr-T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tr-TR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tr-T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tr-T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F12427B2-2313-443E-8966-7F6B9445703B}" type="slidenum">
              <a:rPr b="0" lang="tr-TR" sz="14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tr-T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tr-TR" sz="4400" spc="-1" strike="noStrike">
                <a:solidFill>
                  <a:srgbClr val="ffffff"/>
                </a:solidFill>
                <a:latin typeface="Arial"/>
              </a:rPr>
              <a:t>Ana başlık metnini düzenlemek için tıklayın</a:t>
            </a: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1584000" y="648000"/>
            <a:ext cx="6479640" cy="3288600"/>
          </a:xfrm>
          <a:prstGeom prst="rect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txBody>
          <a:bodyPr lIns="0" rIns="0" tIns="0" bIns="0" anchor="t">
            <a:noAutofit/>
          </a:bodyPr>
          <a:p>
            <a:pPr indent="0">
              <a:spcBef>
                <a:spcPts val="1417"/>
              </a:spcBef>
            </a:pPr>
            <a:r>
              <a:rPr b="0" lang="tr-TR" sz="3200" spc="-1" strike="noStrike">
                <a:solidFill>
                  <a:srgbClr val="000000"/>
                </a:solidFill>
                <a:latin typeface="Arial"/>
              </a:rPr>
              <a:t>Anahat metninin biçimini düzenlemek için tıklayın</a:t>
            </a: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  <a:p>
            <a:pPr lvl="1" indent="0">
              <a:spcBef>
                <a:spcPts val="1134"/>
              </a:spcBef>
            </a:pPr>
            <a:r>
              <a:rPr b="0" lang="tr-TR" sz="2800" spc="-1" strike="noStrike">
                <a:solidFill>
                  <a:srgbClr val="000000"/>
                </a:solidFill>
                <a:latin typeface="Arial"/>
              </a:rPr>
              <a:t>İkinci Anahat Düzeyi</a:t>
            </a:r>
            <a:endParaRPr b="0" lang="tr-TR" sz="2800" spc="-1" strike="noStrike">
              <a:solidFill>
                <a:srgbClr val="000000"/>
              </a:solidFill>
              <a:latin typeface="Arial"/>
            </a:endParaRPr>
          </a:p>
          <a:p>
            <a:pPr lvl="2" indent="0">
              <a:spcBef>
                <a:spcPts val="850"/>
              </a:spcBef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Üçüncü Anahat Düzeyi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lvl="3" indent="0">
              <a:spcBef>
                <a:spcPts val="567"/>
              </a:spcBef>
            </a:pPr>
            <a:r>
              <a:rPr b="0" lang="tr-TR" sz="2000" spc="-1" strike="noStrike">
                <a:solidFill>
                  <a:srgbClr val="000000"/>
                </a:solidFill>
                <a:latin typeface="Arial"/>
              </a:rPr>
              <a:t>Dördüncü Anahat Düzeyi</a:t>
            </a:r>
            <a:endParaRPr b="0" lang="tr-TR" sz="2000" spc="-1" strike="noStrike">
              <a:solidFill>
                <a:srgbClr val="000000"/>
              </a:solidFill>
              <a:latin typeface="Arial"/>
            </a:endParaRPr>
          </a:p>
          <a:p>
            <a:pPr lvl="4" indent="0">
              <a:spcBef>
                <a:spcPts val="283"/>
              </a:spcBef>
            </a:pPr>
            <a:r>
              <a:rPr b="0" lang="tr-TR" sz="2000" spc="-1" strike="noStrike">
                <a:solidFill>
                  <a:srgbClr val="000000"/>
                </a:solidFill>
                <a:latin typeface="Arial"/>
              </a:rPr>
              <a:t>Beşinci Anahat Düzeyi</a:t>
            </a:r>
            <a:endParaRPr b="0" lang="tr-TR" sz="2000" spc="-1" strike="noStrike">
              <a:solidFill>
                <a:srgbClr val="000000"/>
              </a:solidFill>
              <a:latin typeface="Arial"/>
            </a:endParaRPr>
          </a:p>
          <a:p>
            <a:pPr lvl="5" indent="0">
              <a:spcBef>
                <a:spcPts val="283"/>
              </a:spcBef>
            </a:pPr>
            <a:r>
              <a:rPr b="0" lang="tr-TR" sz="2000" spc="-1" strike="noStrike">
                <a:solidFill>
                  <a:srgbClr val="000000"/>
                </a:solidFill>
                <a:latin typeface="Arial"/>
              </a:rPr>
              <a:t>Altıncı Anahat Düzeyi</a:t>
            </a:r>
            <a:endParaRPr b="0" lang="tr-TR" sz="2000" spc="-1" strike="noStrike">
              <a:solidFill>
                <a:srgbClr val="000000"/>
              </a:solidFill>
              <a:latin typeface="Arial"/>
            </a:endParaRPr>
          </a:p>
          <a:p>
            <a:pPr lvl="6" indent="0">
              <a:spcBef>
                <a:spcPts val="283"/>
              </a:spcBef>
            </a:pPr>
            <a:r>
              <a:rPr b="0" lang="tr-TR" sz="2000" spc="-1" strike="noStrike">
                <a:solidFill>
                  <a:srgbClr val="000000"/>
                </a:solidFill>
                <a:latin typeface="Arial"/>
              </a:rPr>
              <a:t>Yedinci Anahat Düzeyi</a:t>
            </a:r>
            <a:endParaRPr b="0" lang="tr-TR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"/>
          <p:cNvSpPr txBox="1"/>
          <p:nvPr/>
        </p:nvSpPr>
        <p:spPr>
          <a:xfrm>
            <a:off x="4104000" y="4896000"/>
            <a:ext cx="4392000" cy="346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fld id="{7422C6D2-2139-438C-B673-B762249A5A54}" type="author">
              <a:rPr b="0" lang="tr-TR" sz="1800" spc="-1" strike="noStrike">
                <a:solidFill>
                  <a:srgbClr val="ffffff"/>
                </a:solidFill>
                <a:latin typeface="Arial"/>
              </a:rPr>
              <a:t> </a:t>
            </a:fld>
            <a:endParaRPr b="0" lang="tr-TR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4" name=""/>
          <p:cNvSpPr/>
          <p:nvPr/>
        </p:nvSpPr>
        <p:spPr>
          <a:xfrm>
            <a:off x="25920" y="4628880"/>
            <a:ext cx="6120000" cy="1800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/>
              </a:gs>
              <a:gs pos="100000">
                <a:srgbClr val="333333"/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0000" bIns="90000" anchor="ctr">
            <a:noAutofit/>
          </a:bodyPr>
          <a:p>
            <a:endParaRPr b="0" lang="tr-T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"/>
          <p:cNvSpPr/>
          <p:nvPr/>
        </p:nvSpPr>
        <p:spPr>
          <a:xfrm>
            <a:off x="3859200" y="5324400"/>
            <a:ext cx="6240240" cy="720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/>
              </a:gs>
              <a:gs pos="100000">
                <a:srgbClr val="333333"/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0000" bIns="90000" anchor="ctr">
            <a:noAutofit/>
          </a:bodyPr>
          <a:p>
            <a:endParaRPr b="0" lang="tr-T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"/>
          <p:cNvSpPr/>
          <p:nvPr/>
        </p:nvSpPr>
        <p:spPr>
          <a:xfrm>
            <a:off x="4044960" y="4944960"/>
            <a:ext cx="7200" cy="487440"/>
          </a:xfrm>
          <a:custGeom>
            <a:avLst/>
            <a:gdLst>
              <a:gd name="textAreaLeft" fmla="*/ 1080 w 7200"/>
              <a:gd name="textAreaRight" fmla="*/ 6120 w 7200"/>
              <a:gd name="textAreaTop" fmla="*/ 1080 h 487440"/>
              <a:gd name="textAreaBottom" fmla="*/ 486360 h 487440"/>
            </a:gdLst>
            <a:ah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tr-T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"/>
          <p:cNvSpPr/>
          <p:nvPr/>
        </p:nvSpPr>
        <p:spPr>
          <a:xfrm>
            <a:off x="0" y="0"/>
            <a:ext cx="10080000" cy="5670000"/>
          </a:xfrm>
          <a:prstGeom prst="rect">
            <a:avLst/>
          </a:prstGeom>
          <a:gradFill rotWithShape="0">
            <a:gsLst>
              <a:gs pos="30000">
                <a:srgbClr val="000032"/>
              </a:gs>
              <a:gs pos="100000">
                <a:srgbClr val="f60063"/>
              </a:gs>
            </a:gsLst>
            <a:lin ang="42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endParaRPr b="0" lang="tr-TR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tr-TR" sz="3300" spc="-1" strike="noStrike">
                <a:solidFill>
                  <a:srgbClr val="ffffff"/>
                </a:solidFill>
                <a:latin typeface="Arial"/>
              </a:rPr>
              <a:t>Ana başlık metnini düzenlemek için tıklayın</a:t>
            </a:r>
            <a:endParaRPr b="0" lang="tr-TR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540000" y="2610000"/>
            <a:ext cx="9000000" cy="3288600"/>
          </a:xfrm>
          <a:prstGeom prst="rect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txBody>
          <a:bodyPr lIns="0" rIns="0" tIns="0" bIns="0" anchor="t">
            <a:noAutofit/>
          </a:bodyPr>
          <a:p>
            <a:pPr marL="432000" indent="-324000">
              <a:spcAft>
                <a:spcPts val="1057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Anahat metninin biçimini düzenlemek için tıklayın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Aft>
                <a:spcPts val="845"/>
              </a:spcAft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100" spc="-1" strike="noStrike">
                <a:solidFill>
                  <a:srgbClr val="ffffff"/>
                </a:solidFill>
                <a:latin typeface="Arial"/>
              </a:rPr>
              <a:t>İkinci Anahat Düzeyi</a:t>
            </a:r>
            <a:endParaRPr b="0" lang="tr-TR" sz="21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Aft>
                <a:spcPts val="632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pc="-1" strike="noStrike">
                <a:solidFill>
                  <a:srgbClr val="ffffff"/>
                </a:solidFill>
                <a:latin typeface="Arial"/>
              </a:rPr>
              <a:t>Üçüncü Anahat Düzeyi</a:t>
            </a:r>
            <a:endParaRPr b="0" lang="tr-TR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Aft>
                <a:spcPts val="425"/>
              </a:spcAft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500" spc="-1" strike="noStrike">
                <a:solidFill>
                  <a:srgbClr val="ffffff"/>
                </a:solidFill>
                <a:latin typeface="Arial"/>
              </a:rPr>
              <a:t>Dördüncü Anahat Düzeyi</a:t>
            </a:r>
            <a:endParaRPr b="0" lang="tr-TR" sz="15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Aft>
                <a:spcPts val="213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500" spc="-1" strike="noStrike">
                <a:solidFill>
                  <a:srgbClr val="ffffff"/>
                </a:solidFill>
                <a:latin typeface="Arial"/>
              </a:rPr>
              <a:t>Beşinci Anahat Düzeyi</a:t>
            </a:r>
            <a:endParaRPr b="0" lang="tr-TR" sz="15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Aft>
                <a:spcPts val="213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500" spc="-1" strike="noStrike">
                <a:solidFill>
                  <a:srgbClr val="ffffff"/>
                </a:solidFill>
                <a:latin typeface="Arial"/>
              </a:rPr>
              <a:t>Altıncı Anahat Düzeyi</a:t>
            </a:r>
            <a:endParaRPr b="0" lang="tr-TR" sz="15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Aft>
                <a:spcPts val="213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500" spc="-1" strike="noStrike">
                <a:solidFill>
                  <a:srgbClr val="ffffff"/>
                </a:solidFill>
                <a:latin typeface="Arial"/>
              </a:rPr>
              <a:t>Yedinci Anahat Düzeyi</a:t>
            </a:r>
            <a:endParaRPr b="0" lang="tr-TR" sz="15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dt" idx="4"/>
          </p:nvPr>
        </p:nvSpPr>
        <p:spPr>
          <a:xfrm>
            <a:off x="180000" y="5130000"/>
            <a:ext cx="2340000" cy="39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tr-TR" sz="1400" spc="-1" strike="noStrike">
                <a:solidFill>
                  <a:srgbClr val="ffffff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tr-TR" sz="1400" spc="-1" strike="noStrike">
                <a:solidFill>
                  <a:srgbClr val="ffffff"/>
                </a:solidFill>
                <a:latin typeface="Times New Roman"/>
              </a:rPr>
              <a:t>&lt;date/time&gt;</a:t>
            </a:r>
            <a:endParaRPr b="0" lang="tr-TR" sz="1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 type="ftr" idx="5"/>
          </p:nvPr>
        </p:nvSpPr>
        <p:spPr>
          <a:xfrm>
            <a:off x="3420000" y="5130000"/>
            <a:ext cx="3240000" cy="39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ctr">
              <a:buNone/>
              <a:defRPr b="0" lang="tr-TR" sz="1400" spc="-1" strike="noStrike">
                <a:solidFill>
                  <a:srgbClr val="ffffff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tr-TR" sz="1400" spc="-1" strike="noStrike">
                <a:solidFill>
                  <a:srgbClr val="ffffff"/>
                </a:solidFill>
                <a:latin typeface="Times New Roman"/>
              </a:rPr>
              <a:t>&lt;footer&gt;</a:t>
            </a:r>
            <a:endParaRPr b="0" lang="tr-TR" sz="1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 type="sldNum" idx="6"/>
          </p:nvPr>
        </p:nvSpPr>
        <p:spPr>
          <a:xfrm>
            <a:off x="7560000" y="5130000"/>
            <a:ext cx="2340000" cy="39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tr-TR" sz="1400" spc="-1" strike="noStrike">
                <a:solidFill>
                  <a:srgbClr val="ffffff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408F164A-6A17-42E6-9020-42973C1552A1}" type="slidenum">
              <a:rPr b="0" lang="tr-TR" sz="1400" spc="-1" strike="noStrike">
                <a:solidFill>
                  <a:srgbClr val="ffffff"/>
                </a:solidFill>
                <a:latin typeface="Times New Roman"/>
              </a:rPr>
              <a:t>&lt;number&gt;</a:t>
            </a:fld>
            <a:endParaRPr b="0" lang="tr-TR" sz="1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89" name=""/>
          <p:cNvSpPr/>
          <p:nvPr/>
        </p:nvSpPr>
        <p:spPr>
          <a:xfrm>
            <a:off x="1440000" y="1080000"/>
            <a:ext cx="1440000" cy="1260000"/>
          </a:xfrm>
          <a:prstGeom prst="ellipse">
            <a:avLst/>
          </a:prstGeom>
          <a:solidFill>
            <a:srgbClr val="ffffff">
              <a:alpha val="3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endParaRPr b="0" lang="tr-TR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0" name=""/>
          <p:cNvSpPr/>
          <p:nvPr/>
        </p:nvSpPr>
        <p:spPr>
          <a:xfrm>
            <a:off x="7380000" y="3960000"/>
            <a:ext cx="1440000" cy="1260000"/>
          </a:xfrm>
          <a:prstGeom prst="ellipse">
            <a:avLst/>
          </a:prstGeom>
          <a:solidFill>
            <a:srgbClr val="ffffff">
              <a:alpha val="3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endParaRPr b="0" lang="tr-TR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1" name=""/>
          <p:cNvSpPr/>
          <p:nvPr/>
        </p:nvSpPr>
        <p:spPr>
          <a:xfrm>
            <a:off x="9000000" y="2700000"/>
            <a:ext cx="1260000" cy="1080000"/>
          </a:xfrm>
          <a:prstGeom prst="ellipse">
            <a:avLst/>
          </a:prstGeom>
          <a:solidFill>
            <a:srgbClr val="ffffff">
              <a:alpha val="2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endParaRPr b="0" lang="tr-TR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2" name=""/>
          <p:cNvSpPr/>
          <p:nvPr/>
        </p:nvSpPr>
        <p:spPr>
          <a:xfrm>
            <a:off x="-180000" y="2430000"/>
            <a:ext cx="1440000" cy="1350000"/>
          </a:xfrm>
          <a:prstGeom prst="ellipse">
            <a:avLst/>
          </a:prstGeom>
          <a:solidFill>
            <a:srgbClr val="ffffff">
              <a:alpha val="2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endParaRPr b="0" lang="tr-TR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3" name=""/>
          <p:cNvSpPr/>
          <p:nvPr/>
        </p:nvSpPr>
        <p:spPr>
          <a:xfrm>
            <a:off x="540000" y="1080000"/>
            <a:ext cx="720000" cy="720000"/>
          </a:xfrm>
          <a:prstGeom prst="ellipse">
            <a:avLst/>
          </a:prstGeom>
          <a:solidFill>
            <a:srgbClr val="ffffff">
              <a:alpha val="2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endParaRPr b="0" lang="tr-TR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4" name=""/>
          <p:cNvSpPr/>
          <p:nvPr/>
        </p:nvSpPr>
        <p:spPr>
          <a:xfrm>
            <a:off x="0" y="1260000"/>
            <a:ext cx="720000" cy="720000"/>
          </a:xfrm>
          <a:prstGeom prst="ellipse">
            <a:avLst/>
          </a:prstGeom>
          <a:solidFill>
            <a:srgbClr val="ffffff">
              <a:alpha val="1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endParaRPr b="0" lang="tr-TR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5" name=""/>
          <p:cNvSpPr/>
          <p:nvPr/>
        </p:nvSpPr>
        <p:spPr>
          <a:xfrm>
            <a:off x="0" y="5220000"/>
            <a:ext cx="1620000" cy="1260000"/>
          </a:xfrm>
          <a:prstGeom prst="ellipse">
            <a:avLst/>
          </a:prstGeom>
          <a:solidFill>
            <a:srgbClr val="ffffff">
              <a:alpha val="15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endParaRPr b="0" lang="tr-TR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6" name=""/>
          <p:cNvSpPr/>
          <p:nvPr/>
        </p:nvSpPr>
        <p:spPr>
          <a:xfrm>
            <a:off x="9720000" y="4680000"/>
            <a:ext cx="720000" cy="720000"/>
          </a:xfrm>
          <a:prstGeom prst="ellipse">
            <a:avLst/>
          </a:prstGeom>
          <a:solidFill>
            <a:srgbClr val="ffffff">
              <a:alpha val="3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endParaRPr b="0" lang="tr-TR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7" name=""/>
          <p:cNvSpPr/>
          <p:nvPr/>
        </p:nvSpPr>
        <p:spPr>
          <a:xfrm>
            <a:off x="9540000" y="3420000"/>
            <a:ext cx="720000" cy="720000"/>
          </a:xfrm>
          <a:prstGeom prst="ellipse">
            <a:avLst/>
          </a:prstGeom>
          <a:solidFill>
            <a:srgbClr val="ffffff">
              <a:alpha val="1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endParaRPr b="0" lang="tr-TR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8" name=""/>
          <p:cNvSpPr/>
          <p:nvPr/>
        </p:nvSpPr>
        <p:spPr>
          <a:xfrm>
            <a:off x="8100000" y="4680000"/>
            <a:ext cx="1080000" cy="842400"/>
          </a:xfrm>
          <a:prstGeom prst="ellipse">
            <a:avLst/>
          </a:prstGeom>
          <a:solidFill>
            <a:srgbClr val="ffffff">
              <a:alpha val="2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endParaRPr b="0" lang="tr-TR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9" name=""/>
          <p:cNvSpPr/>
          <p:nvPr/>
        </p:nvSpPr>
        <p:spPr>
          <a:xfrm>
            <a:off x="7920000" y="5400000"/>
            <a:ext cx="900000" cy="900000"/>
          </a:xfrm>
          <a:prstGeom prst="ellipse">
            <a:avLst/>
          </a:prstGeom>
          <a:solidFill>
            <a:srgbClr val="ffffff">
              <a:alpha val="25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endParaRPr b="0" lang="tr-TR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3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3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13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13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13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image" Target="../media/image12.jpeg"/><Relationship Id="rId2" Type="http://schemas.openxmlformats.org/officeDocument/2006/relationships/slideLayout" Target="../slideLayouts/slideLayout13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image" Target="../media/image13.jpeg"/><Relationship Id="rId2" Type="http://schemas.openxmlformats.org/officeDocument/2006/relationships/slideLayout" Target="../slideLayouts/slideLayout13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image" Target="../media/image14.jpeg"/><Relationship Id="rId2" Type="http://schemas.openxmlformats.org/officeDocument/2006/relationships/slideLayout" Target="../slideLayouts/slideLayout13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image" Target="../media/image15.jpe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9209880" cy="513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5000"/>
          </a:bodyPr>
          <a:p>
            <a:pPr indent="0" algn="ctr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Times New Roman"/>
              </a:rPr>
              <a:t>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Kendimizi Sınayalım  2.Hafta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1.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 unsurlardan hangisi etkinlik tanımı içinde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yer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alamaz?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a. Etkinlik belirli bir amaç doğrultusunda gerçekleşir.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b. Etkinlik belirli bir yerde gerçekleşir.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inionPro-Bold"/>
              </a:rPr>
              <a:t>c. Etkinlik günlük yaşantının içindeki rutin bir olaydır.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d. Etkinlik belirli bir zaman aralığında gerçekleşir.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e. Etkinlik geçici bir olaydır.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9209880" cy="513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10.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 etkinliklerden hangisi gerçekleştiği ülke, kent veya turizm destinasyonunun markalaşmasına katkı sağlayabilir?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a. Seminer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b. Kurumsal toplantılar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c. Ürün tanıtım etkinlikleri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inionPro-Regular"/>
              </a:rPr>
              <a:t>d. Festival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e. Satış etkinlikleri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73720" cy="49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4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</a:t>
            </a:r>
            <a:r>
              <a:rPr b="1" lang="tr-TR" sz="32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Kendimizi Sınayalım   5. hafta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1.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Aşağıdakilerden hangisi etkinlik pazarlamasının işletmelere sağladığı avantajlardan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değildir?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Etkinlikler, reklam ve kişisel satış gibi geleneksel tutundurma yöntemlerine gore daha düşük maliyetlidir.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Etkinliklerin eğlence boyutu göz önüne alındığında müşteriler etkinlik anında keyifli vakit gecirmektedir. Böylece güzel bir anı yaratılmakta ve tüketicinin markayı kolay hatırlaması sağlanmaktadır.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Etkinlik anında işletme sıcak/anında satış yapma imkanı yakalayabilmektedir. Ayrıca marka bağlılığı arttığı icin marka satışları uzun dönemde artmaktadır.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Yeni ürün tanıtımı etkinlikler aracılığıyla daha kolay olabilmektedir.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c9211e"/>
                </a:solidFill>
                <a:highlight>
                  <a:srgbClr val="ffff00"/>
                </a:highlight>
                <a:latin typeface="Times New Roman"/>
                <a:ea typeface="MyriadPro-Bold"/>
              </a:rPr>
              <a:t>e. İşletmeler/markalar etkinlik anında tuketicisiyle tek taraflı bir iletişim kurmaktadır.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73720" cy="49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6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 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2.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Olimpiyatlar, Rio Festivali ve Dünya Fuarları gibi etkinlikler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destinasyonların pazarlamasına bir takım katkı sağlamaktadır.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Aşağıdakilerden hangisi bu katkılardan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değildir?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Etkinlikleri üslenen destinasyonlar, Dünya’nın ilgisini çekmektedir.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Etkinlikler, destinasyonların markalaştırılmasına katkı sağlar.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c.Etkinlikler ile destinasyonlara gelen turist sayısı ve turizm gelirlerinde artışlar sağlamaktadır.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c9211e"/>
                </a:solidFill>
                <a:highlight>
                  <a:srgbClr val="ffff00"/>
                </a:highlight>
                <a:latin typeface="Times New Roman"/>
                <a:ea typeface="MyriadPro-Bold"/>
              </a:rPr>
              <a:t>d. Etkinliklere katılan katılımcılar sosyalleşme imkanı yakalar.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Expo gibi etkinlikler de destinasyonlar ikonik yapılar ile destinasyona yönelik bir sembol kazanmaktadır.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73720" cy="49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3.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Aşağıdakilerden hangisi etkinlik deneyiminin geliştirilmesi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göz onunde bulundurulması gereken unsurlardan değildir?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Etkinliğin teması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c9211e"/>
                </a:solidFill>
                <a:highlight>
                  <a:srgbClr val="ffff00"/>
                </a:highlight>
                <a:latin typeface="Times New Roman"/>
                <a:ea typeface="MyriadPro-Bold"/>
              </a:rPr>
              <a:t>b. Etkinlik pazarlaması amacı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Etkinlik atmosferi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Etkinlik mekanı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Eğlence imkanları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73720" cy="49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5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4.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Aşağıdakilerden hangisi etkinliklerin gerçekleşeceği destinasyonların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seçiminde göz önünde bulundurulması gereken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kriterlerden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değildir?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Katılımcılara yönelik kısıtlamalar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Konferans otellerinin varlığı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c9211e"/>
                </a:solidFill>
                <a:highlight>
                  <a:srgbClr val="ffff00"/>
                </a:highlight>
                <a:latin typeface="Times New Roman"/>
                <a:ea typeface="MyriadPro-Bold"/>
              </a:rPr>
              <a:t>c. Destinasyona giden turist sayısı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Ulaşım imkânlarının varlığı ve kolaylığı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Güvenlik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73720" cy="49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 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5.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Etkinlik pazarlamasında konumlandırma, söz konusu etkinliğin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tüketici tarafından nasıl tanımlandığı ve tüketicinin zihninde rakip ürünlere kıyasla bulunduğu yer olarak tanımlanmaktadır. Aşağıdakilerden hangisi etkinliklerin konumlandırmasında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kullanılacak yöntemlerden birisi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değildir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Etkinlikte yer alacak oyuncuların odaklanarak konumlandırma yapmak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Etkinlik programına odaklanarak konumlandırma yapmak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c9211e"/>
                </a:solidFill>
                <a:highlight>
                  <a:srgbClr val="ffff00"/>
                </a:highlight>
                <a:latin typeface="Times New Roman"/>
                <a:ea typeface="MyriadPro-Bold"/>
              </a:rPr>
              <a:t>c. Etkinlik bitiş zamanına odaklanarak konumlandırma yapmak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Etkinlik mekanına odaklanarak konumlandırma yapmak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Etkinlik amacına odaklanarak konumlandırma yapmak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73720" cy="49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8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 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6.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Aşağıdakilerden hangisi katılımcıların etkinliklere katılım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motivasyonları arasında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yer almaz?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c9211e"/>
                </a:solidFill>
                <a:highlight>
                  <a:srgbClr val="ffff00"/>
                </a:highlight>
                <a:latin typeface="Times New Roman"/>
                <a:ea typeface="MyriadPro-Bold"/>
              </a:rPr>
              <a:t>a. Ürünleri teşhir etmek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Uzmanlıklarını geliştirmek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Bilgi paylaşmak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Sosyalleşmek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Boş zaman değerlendirmek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73720" cy="49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 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7.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Aşağıdakilerden hangisi ürün olarak etkinliklere yönelik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söylenemez?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Etkinlik pazarlamasında ürün somut (koltuk, yiyecek-içecek vb.) ve soyut (destinasyon atmosferi, katılımcıların elde ettikleri değerler vb.)bileşenleri barındırmaktadır.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Etkinlikler, soyut ürünler olduğu için insanlar, etkinliklere sahip olamaz, dokunamaz, hissedemez.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Etkinlikler, yapısı itibarıyla soyut bir üründür ve bu nedenle dayanıksızdırlar.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c9211e"/>
                </a:solidFill>
                <a:highlight>
                  <a:srgbClr val="ffff00"/>
                </a:highlight>
                <a:latin typeface="Times New Roman"/>
                <a:ea typeface="MyriadPro-Bold"/>
              </a:rPr>
              <a:t>d. Etkinlikler, gününde ve saatinde gerçekleşmezse depolanırlar.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Eğitim programı, ülke fuarı, festival veya kongre etkinlik pazarlamasında urundur.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73720" cy="49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 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8.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Aşağıdakilerden hangisi etkinlik broşürlerinde mekana yönelik içermesi gereken bilgilerden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değildir?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Etkinlik mekanının destinasyon içinde yerini gösteren harita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Mekanın iç ve dış alan fotoğrafları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Mekan içerisinde toplantı salonlarının yerleşim düzenleri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Mekana yönelik teknik bilgiler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c9211e"/>
                </a:solidFill>
                <a:highlight>
                  <a:srgbClr val="ffff00"/>
                </a:highlight>
                <a:latin typeface="Times New Roman"/>
                <a:ea typeface="MyriadPro-Bold"/>
              </a:rPr>
              <a:t>e. Mekana gelecek katılımcıların özellikleri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73720" cy="49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9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 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9.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Aşağıdakilerden hangisi pazarlama araştırmasının özelliklerinden birisi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değildir?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Bilginin maliyeti ve değeri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Şüphecilik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Çoklu yontemler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c9211e"/>
                </a:solidFill>
                <a:highlight>
                  <a:srgbClr val="ffff00"/>
                </a:highlight>
                <a:latin typeface="Times New Roman"/>
                <a:ea typeface="MyriadPro-Bold"/>
              </a:rPr>
              <a:t>d. Tekli yöntemler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Yaratıcı araştırma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9209880" cy="513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5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2.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Aşağıdakilerden hangisi etkinliğin özgünlük özelliğini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açıklamaktadır?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a. Etkinlik geçici bir olaydır.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b. Etkinlikte yaratılan ortam etkinliğin başarısını etkiler.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c. Etkinlik plansız bir olaydır.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inionPro-Regular"/>
              </a:rPr>
              <a:t>d. Benzer içeriklerdeki etkinlikler bile birbirinden farklıdır.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e. Etkinlik ile eşsiz bir etkinlik deneyimi yaratılmaya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çalışılır.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73720" cy="49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10.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Aşağıdakilerden hangisi etkinliklerin tasarımını etkileyen,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etkinliklere katılımı artıran ve etkinlik pazarlama sürecinde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göz önünde bulundurulması unsurlardan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değildir?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Etkinliğin amacının doğru bir şekilde belirlenmesi gerekmektedir.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Etkinliğin ürün ve markayla uyumu gerçekleştirilmelidir.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Etkinlik mekanı etkinliğe ve temasına uygun şekilde belirlenmelidir.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c9211e"/>
                </a:solidFill>
                <a:highlight>
                  <a:srgbClr val="ffff00"/>
                </a:highlight>
                <a:latin typeface="Times New Roman"/>
                <a:ea typeface="MyriadPro-Bold"/>
              </a:rPr>
              <a:t>d. Etkinliklerde teknoloji sadece tanıtım aşamasından ağırlıklı kullanılmalıdır.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Etkinliğin başarısını artıracak insan kaynağı temin edilmelidir.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1100" spc="-1" strike="noStrike">
                <a:solidFill>
                  <a:srgbClr val="c9211e"/>
                </a:solidFill>
                <a:latin typeface="MyriadPro-Bold"/>
                <a:ea typeface="MyriadPro-Bold"/>
              </a:rPr>
              <a:t>     </a:t>
            </a:r>
            <a:r>
              <a:rPr b="1" lang="tr-TR" sz="1100" spc="-1" strike="noStrike">
                <a:solidFill>
                  <a:srgbClr val="c9211e"/>
                </a:solidFill>
                <a:latin typeface="MyriadPro-Bold"/>
                <a:ea typeface="MyriadPro-Bold"/>
              </a:rPr>
              <a:t>KONGRE VE ETKİNLİK YÖNETİMİ T.C. ANADOLU ÜNİVERSİTESİ YAYINI NO: 3463 </a:t>
            </a:r>
            <a:r>
              <a:rPr b="1" lang="tr-TR" sz="1100" spc="-1" strike="noStrike">
                <a:solidFill>
                  <a:srgbClr val="c9211e"/>
                </a:solidFill>
                <a:latin typeface="MinionPro-Regular"/>
                <a:ea typeface="MinionPro-Regular"/>
              </a:rPr>
              <a:t>AÇIKÖĞRETİM FAKÜLTESİ YAYINI NO: 2311 Doç.Dr. Çağıl Hale ÖZEL Dr.Öğr.Üyesi Hakan SEZEREL</a:t>
            </a:r>
            <a:endParaRPr b="0" lang="tr-TR" sz="11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73720" cy="49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1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57" name="" descr=""/>
          <p:cNvPicPr/>
          <p:nvPr/>
        </p:nvPicPr>
        <p:blipFill>
          <a:blip r:embed="rId1"/>
          <a:stretch/>
        </p:blipFill>
        <p:spPr>
          <a:xfrm>
            <a:off x="975960" y="232560"/>
            <a:ext cx="7968240" cy="3844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/>
          </p:nvPr>
        </p:nvSpPr>
        <p:spPr>
          <a:xfrm>
            <a:off x="367920" y="0"/>
            <a:ext cx="8973720" cy="5272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1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59" name="" descr=""/>
          <p:cNvPicPr/>
          <p:nvPr/>
        </p:nvPicPr>
        <p:blipFill>
          <a:blip r:embed="rId1"/>
          <a:stretch/>
        </p:blipFill>
        <p:spPr>
          <a:xfrm>
            <a:off x="1045800" y="144000"/>
            <a:ext cx="7840440" cy="4014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73720" cy="49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1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61" name="" descr=""/>
          <p:cNvPicPr/>
          <p:nvPr/>
        </p:nvPicPr>
        <p:blipFill>
          <a:blip r:embed="rId1"/>
          <a:stretch/>
        </p:blipFill>
        <p:spPr>
          <a:xfrm>
            <a:off x="1115640" y="168480"/>
            <a:ext cx="7810920" cy="3967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73720" cy="49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1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63" name="" descr=""/>
          <p:cNvPicPr/>
          <p:nvPr/>
        </p:nvPicPr>
        <p:blipFill>
          <a:blip r:embed="rId1"/>
          <a:stretch/>
        </p:blipFill>
        <p:spPr>
          <a:xfrm>
            <a:off x="1127160" y="226440"/>
            <a:ext cx="8326800" cy="3863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73720" cy="49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1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65" name="" descr=""/>
          <p:cNvPicPr/>
          <p:nvPr/>
        </p:nvPicPr>
        <p:blipFill>
          <a:blip r:embed="rId1"/>
          <a:stretch/>
        </p:blipFill>
        <p:spPr>
          <a:xfrm>
            <a:off x="1440360" y="289440"/>
            <a:ext cx="7796880" cy="4019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73720" cy="49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1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67" name="" descr=""/>
          <p:cNvPicPr/>
          <p:nvPr/>
        </p:nvPicPr>
        <p:blipFill>
          <a:blip r:embed="rId1"/>
          <a:stretch/>
        </p:blipFill>
        <p:spPr>
          <a:xfrm>
            <a:off x="1324440" y="108720"/>
            <a:ext cx="7619760" cy="4656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73720" cy="49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1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69" name="" descr=""/>
          <p:cNvPicPr/>
          <p:nvPr/>
        </p:nvPicPr>
        <p:blipFill>
          <a:blip r:embed="rId1"/>
          <a:stretch/>
        </p:blipFill>
        <p:spPr>
          <a:xfrm>
            <a:off x="1301040" y="191160"/>
            <a:ext cx="7817400" cy="4164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73720" cy="49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1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71" name="" descr=""/>
          <p:cNvPicPr/>
          <p:nvPr/>
        </p:nvPicPr>
        <p:blipFill>
          <a:blip r:embed="rId1"/>
          <a:stretch/>
        </p:blipFill>
        <p:spPr>
          <a:xfrm>
            <a:off x="1243080" y="189720"/>
            <a:ext cx="7736040" cy="4491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73720" cy="49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1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73" name="" descr=""/>
          <p:cNvPicPr/>
          <p:nvPr/>
        </p:nvPicPr>
        <p:blipFill>
          <a:blip r:embed="rId1"/>
          <a:stretch/>
        </p:blipFill>
        <p:spPr>
          <a:xfrm>
            <a:off x="1429200" y="294840"/>
            <a:ext cx="7770600" cy="4293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9209880" cy="513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9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3.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Aşağıdakilerden hangisi özel etkinliklerin tanımıdır?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a. Günlük hayat içindeki düzenli olarak devam eden bir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faaliyet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inionPro-Regular"/>
              </a:rPr>
              <a:t>b. Günlük hayat içindeki normal yaşantının dışındaki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inionPro-Regular"/>
              </a:rPr>
              <a:t>bir olay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c. Kendiliğinden oluşan eylemler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d. Günlük hayat içindeki sıradan olaylar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e. Plansız, aniden gelişen olaylar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73720" cy="49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1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75" name="" descr=""/>
          <p:cNvPicPr/>
          <p:nvPr/>
        </p:nvPicPr>
        <p:blipFill>
          <a:blip r:embed="rId1"/>
          <a:stretch/>
        </p:blipFill>
        <p:spPr>
          <a:xfrm>
            <a:off x="1289520" y="184680"/>
            <a:ext cx="7620120" cy="4303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73720" cy="49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1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77" name="" descr=""/>
          <p:cNvPicPr/>
          <p:nvPr/>
        </p:nvPicPr>
        <p:blipFill>
          <a:blip r:embed="rId1"/>
          <a:stretch/>
        </p:blipFill>
        <p:spPr>
          <a:xfrm>
            <a:off x="1022400" y="294840"/>
            <a:ext cx="7887240" cy="4165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73720" cy="49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1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79" name="" descr=""/>
          <p:cNvPicPr/>
          <p:nvPr/>
        </p:nvPicPr>
        <p:blipFill>
          <a:blip r:embed="rId1"/>
          <a:stretch/>
        </p:blipFill>
        <p:spPr>
          <a:xfrm>
            <a:off x="1347480" y="73080"/>
            <a:ext cx="7260120" cy="4629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73720" cy="49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1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81" name="" descr=""/>
          <p:cNvPicPr/>
          <p:nvPr/>
        </p:nvPicPr>
        <p:blipFill>
          <a:blip r:embed="rId1"/>
          <a:stretch/>
        </p:blipFill>
        <p:spPr>
          <a:xfrm>
            <a:off x="1173240" y="280080"/>
            <a:ext cx="7864200" cy="4168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73720" cy="49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1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83" name="" descr=""/>
          <p:cNvPicPr/>
          <p:nvPr/>
        </p:nvPicPr>
        <p:blipFill>
          <a:blip r:embed="rId1"/>
          <a:stretch/>
        </p:blipFill>
        <p:spPr>
          <a:xfrm>
            <a:off x="1324440" y="146520"/>
            <a:ext cx="7619760" cy="4232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/>
          </p:nvPr>
        </p:nvSpPr>
        <p:spPr>
          <a:xfrm>
            <a:off x="309600" y="294840"/>
            <a:ext cx="8973720" cy="49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1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85" name="" descr=""/>
          <p:cNvPicPr/>
          <p:nvPr/>
        </p:nvPicPr>
        <p:blipFill>
          <a:blip r:embed="rId1"/>
          <a:stretch/>
        </p:blipFill>
        <p:spPr>
          <a:xfrm>
            <a:off x="1115280" y="296280"/>
            <a:ext cx="7887240" cy="4187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9209880" cy="513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4.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Aşağıdakilerden hangisi özellikli etkinlikleri mega etkinliklerden ayıran temel unsurdur?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a. Büyük ölçeklidir.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b. Kalabalık grupları çeker.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c. Bölgeye yatırım ve kaynak çeker.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d. İçinde festivalleri ve diğer etkinlikleri barındırır.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inionPro-Regular"/>
              </a:rPr>
              <a:t>e. Belirli bir yere bağlıdır.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9209880" cy="513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5.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Aşağıdakilerden hangisi içeriklerine göre etkinlik türlerinden biri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değildir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inionPro-Bold"/>
              </a:rPr>
              <a:t>a. Planlanan etkinlikler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b. Kültürel kutlamalar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c. Sanat etkinlikleri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d. Politik etkinlikler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e. Kişisel etkinlikler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9209880" cy="513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6.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Bir kişinin doğum günü kutlaması aşağıdaki etkinlik türlerinden hangisinin kapsamına girmektedir?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a. Sanat etkinlikleri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b. Kültürel kutlamalar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inionPro-Regular"/>
              </a:rPr>
              <a:t>c. Kişisel etkinlikler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d. Politik etkinlikler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e. Rekreasyon etkinlikleri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9209880" cy="513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7.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Rio Karnavalı aşağıdaki seçeneklerden hangisinin kapsamına girer?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a. Mega etkinlik – sanat etkinlikleri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b. Özellikli etkinlik – sanat etkinlikleri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c. Mega etkinlik – kültürel kutlamalar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inionPro-Regular"/>
              </a:rPr>
              <a:t>d. Özellikli etkinlik – kültürel kutlamalar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e. Özellikli etkinlik – iş ve ticaret etkinlikleri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9209880" cy="513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8.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Uzmanlık alanı ile ilgili bir-iki veya daha fazla kişinin konuşma yaptığı toplantı türü aşağıdakilerden hangisidir?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inionPro-Regular"/>
              </a:rPr>
              <a:t>a. Panel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b. Sempozyum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c. Kongre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d. Forum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e. Çalıştay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/>
          </p:nvPr>
        </p:nvSpPr>
        <p:spPr>
          <a:xfrm>
            <a:off x="367920" y="139320"/>
            <a:ext cx="9209880" cy="513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9.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 seçeneklerden hangisi amacı bakımından diğerlerinden farklı bir toplantı türüdür?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a. Forum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inionPro-Regular"/>
              </a:rPr>
              <a:t>b. Seminer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c. Kongre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d. Sempozyum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e. Çalıştay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Application>LibreOffice/7.4.3.2$Windows_x86 LibreOffice_project/1048a8393ae2eeec98dff31b5c133c5f1d08b890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2024-04-04T11:58:02Z</dcterms:created>
  <dc:creator/>
  <dc:description/>
  <dc:language>tr-TR</dc:language>
  <cp:lastModifiedBy/>
  <dcterms:modified xsi:type="dcterms:W3CDTF">2024-04-04T12:29:02Z</dcterms:modified>
  <cp:revision>2</cp:revision>
  <dc:subject/>
  <dc:title/>
</cp:coreProperties>
</file>