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50.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51.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52.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53.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slides/_rels/slide46.xml.rels" ContentType="application/vnd.openxmlformats-package.relationships+xml"/>
  <Override PartName="/ppt/slides/_rels/slide47.xml.rels" ContentType="application/vnd.openxmlformats-package.relationships+xml"/>
  <Override PartName="/ppt/slides/_rels/slide48.xml.rels" ContentType="application/vnd.openxmlformats-package.relationships+xml"/>
  <Override PartName="/ppt/slides/_rels/slide49.xml.rels" ContentType="application/vnd.openxmlformats-package.relationships+xml"/>
  <Override PartName="/ppt/slides/_rels/slide54.xml.rels" ContentType="application/vnd.openxmlformats-package.relationships+xml"/>
  <Override PartName="/ppt/slides/_rels/slide55.xml.rels" ContentType="application/vnd.openxmlformats-package.relationships+xml"/>
  <Override PartName="/ppt/slides/_rels/slide56.xml.rels" ContentType="application/vnd.openxmlformats-package.relationships+xml"/>
  <Override PartName="/ppt/slides/_rels/slide57.xml.rels" ContentType="application/vnd.openxmlformats-package.relationships+xml"/>
  <Override PartName="/ppt/slides/_rels/slide58.xml.rels" ContentType="application/vnd.openxmlformats-package.relationships+xml"/>
  <Override PartName="/ppt/presProps.xml" ContentType="application/vnd.openxmlformats-officedocument.presentationml.presPro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Lst>
  <p:sldSz cx="10080625" cy="567055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9"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0"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32"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3"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4"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5"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37"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8"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9"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0"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1"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2"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51"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tr-TR" sz="3200" spc="-1" strike="noStrike">
              <a:solidFill>
                <a:srgbClr val="ffffff"/>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53"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55"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56"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tr-TR" sz="3200" spc="-1" strike="noStrike">
              <a:solidFill>
                <a:srgbClr val="ffffff"/>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60"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1"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2"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8"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tr-TR" sz="3200" spc="-1" strike="noStrike">
              <a:solidFill>
                <a:srgbClr val="ffffff"/>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64"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5"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6"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68"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9"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0"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72"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3"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75"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6"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7"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8"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80"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1"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2"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3"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4"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5"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0"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2"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3"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tr-TR" sz="3200" spc="-1" strike="noStrike">
              <a:solidFill>
                <a:srgbClr val="ffffff"/>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7"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8"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9"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1"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2"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3"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5"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6"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7"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0" name=""/>
          <p:cNvSpPr/>
          <p:nvPr/>
        </p:nvSpPr>
        <p:spPr>
          <a:xfrm>
            <a:off x="1584000" y="648000"/>
            <a:ext cx="6471360" cy="259056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endParaRPr b="0" lang="tr-TR" sz="1800" spc="-1" strike="noStrike">
              <a:solidFill>
                <a:srgbClr val="ffffff"/>
              </a:solidFill>
              <a:latin typeface="Arial"/>
              <a:ea typeface="DejaVu Sans"/>
            </a:endParaRPr>
          </a:p>
        </p:txBody>
      </p:sp>
      <p:sp>
        <p:nvSpPr>
          <p:cNvPr id="1" name=""/>
          <p:cNvSpPr/>
          <p:nvPr/>
        </p:nvSpPr>
        <p:spPr>
          <a:xfrm>
            <a:off x="4104000" y="4896000"/>
            <a:ext cx="4383720" cy="33804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fld id="{9CD96C61-6325-487C-8972-983F311D165D}" type="author">
              <a:rPr b="0" lang="tr-TR" sz="1800" spc="-1" strike="noStrike">
                <a:solidFill>
                  <a:srgbClr val="ffffff"/>
                </a:solidFill>
                <a:latin typeface="Arial"/>
                <a:ea typeface="DejaVu Sans"/>
              </a:rPr>
              <a:t> </a:t>
            </a:fld>
            <a:endParaRPr b="0" lang="tr-TR" sz="1800" spc="-1" strike="noStrike">
              <a:solidFill>
                <a:srgbClr val="ffffff"/>
              </a:solidFill>
              <a:latin typeface="Arial"/>
            </a:endParaRPr>
          </a:p>
        </p:txBody>
      </p:sp>
      <p:sp>
        <p:nvSpPr>
          <p:cNvPr id="2" name=""/>
          <p:cNvSpPr/>
          <p:nvPr/>
        </p:nvSpPr>
        <p:spPr>
          <a:xfrm>
            <a:off x="25920" y="4628880"/>
            <a:ext cx="6111720" cy="9720"/>
          </a:xfrm>
          <a:prstGeom prst="roundRect">
            <a:avLst>
              <a:gd name="adj" fmla="val 50000"/>
            </a:avLst>
          </a:prstGeom>
          <a:gradFill rotWithShape="0">
            <a:gsLst>
              <a:gs pos="0">
                <a:srgbClr val="cccccc">
                  <a:alpha val="70196"/>
                </a:srgbClr>
              </a:gs>
              <a:gs pos="100000">
                <a:srgbClr val="333333">
                  <a:alpha val="70196"/>
                </a:srgbClr>
              </a:gs>
            </a:gsLst>
            <a:lin ang="0"/>
          </a:gradFill>
          <a:ln w="18000">
            <a:noFill/>
          </a:ln>
        </p:spPr>
        <p:style>
          <a:lnRef idx="0"/>
          <a:fillRef idx="0"/>
          <a:effectRef idx="0"/>
          <a:fontRef idx="minor"/>
        </p:style>
        <p:txBody>
          <a:bodyPr wrap="none" lIns="90000" rIns="90000" tIns="7200" bIns="7200" anchor="ctr">
            <a:noAutofit/>
          </a:bodyPr>
          <a:p>
            <a:pPr>
              <a:lnSpc>
                <a:spcPct val="100000"/>
              </a:lnSpc>
            </a:pPr>
            <a:endParaRPr b="0" lang="tr-TR" sz="1800" spc="-1" strike="noStrike">
              <a:solidFill>
                <a:srgbClr val="000000"/>
              </a:solidFill>
              <a:latin typeface="Arial"/>
              <a:ea typeface="DejaVu Sans"/>
            </a:endParaRPr>
          </a:p>
        </p:txBody>
      </p:sp>
      <p:sp>
        <p:nvSpPr>
          <p:cNvPr id="3" name=""/>
          <p:cNvSpPr/>
          <p:nvPr/>
        </p:nvSpPr>
        <p:spPr>
          <a:xfrm>
            <a:off x="3859200" y="5324400"/>
            <a:ext cx="6231960" cy="360"/>
          </a:xfrm>
          <a:prstGeom prst="roundRect">
            <a:avLst>
              <a:gd name="adj" fmla="val 50000"/>
            </a:avLst>
          </a:prstGeom>
          <a:gradFill rotWithShape="0">
            <a:gsLst>
              <a:gs pos="0">
                <a:srgbClr val="cccccc">
                  <a:alpha val="70196"/>
                </a:srgbClr>
              </a:gs>
              <a:gs pos="100000">
                <a:srgbClr val="333333">
                  <a:alpha val="70196"/>
                </a:srgbClr>
              </a:gs>
            </a:gsLst>
            <a:lin ang="0"/>
          </a:gradFill>
          <a:ln w="0">
            <a:noFill/>
          </a:ln>
        </p:spPr>
        <p:style>
          <a:lnRef idx="0"/>
          <a:fillRef idx="0"/>
          <a:effectRef idx="0"/>
          <a:fontRef idx="minor"/>
        </p:style>
        <p:txBody>
          <a:bodyPr wrap="none" lIns="90000" rIns="90000" tIns="720" bIns="720" anchor="ctr">
            <a:noAutofit/>
          </a:bodyPr>
          <a:p>
            <a:pPr>
              <a:lnSpc>
                <a:spcPct val="100000"/>
              </a:lnSpc>
            </a:pPr>
            <a:endParaRPr b="0" lang="tr-TR" sz="1800" spc="-1" strike="noStrike">
              <a:solidFill>
                <a:srgbClr val="000000"/>
              </a:solidFill>
              <a:latin typeface="Arial"/>
              <a:ea typeface="DejaVu Sans"/>
            </a:endParaRPr>
          </a:p>
        </p:txBody>
      </p:sp>
      <p:sp>
        <p:nvSpPr>
          <p:cNvPr id="4" name=""/>
          <p:cNvSpPr/>
          <p:nvPr/>
        </p:nvSpPr>
        <p:spPr>
          <a:xfrm>
            <a:off x="4044960" y="4944960"/>
            <a:ext cx="360" cy="479160"/>
          </a:xfrm>
          <a:custGeom>
            <a:avLst/>
            <a:gdLst>
              <a:gd name="textAreaLeft" fmla="*/ 17280 w 360"/>
              <a:gd name="textAreaRight" fmla="*/ 97920 w 360"/>
              <a:gd name="textAreaTop" fmla="*/ 1080 h 479160"/>
              <a:gd name="textAreaBottom" fmla="*/ 486360 h 479160"/>
            </a:gdLst>
            <a:ahLst/>
            <a:rect l="textAreaLeft" t="textAreaTop" r="textAreaRight" b="textAreaBottom"/>
            <a:pathLst>
              <a:path w="21600" h="1393714">
                <a:moveTo>
                  <a:pt x="10800" y="0"/>
                </a:moveTo>
                <a:arcTo wR="10800" hR="10800" stAng="16200000" swAng="-5400000"/>
                <a:lnTo>
                  <a:pt x="0" y="1382914"/>
                </a:lnTo>
                <a:arcTo wR="10800" hR="10800" stAng="10800000" swAng="-5400000"/>
                <a:lnTo>
                  <a:pt x="10800" y="1393714"/>
                </a:lnTo>
                <a:arcTo wR="10800" hR="10800" stAng="5400000" swAng="-5400000"/>
                <a:lnTo>
                  <a:pt x="21600" y="10800"/>
                </a:lnTo>
                <a:arcTo wR="10800" hR="10800" stAng="0" swAng="-5400000"/>
                <a:close/>
              </a:path>
            </a:pathLst>
          </a:custGeom>
          <a:solidFill>
            <a:srgbClr val="cccccc">
              <a:alpha val="70000"/>
            </a:srgbClr>
          </a:solidFill>
          <a:ln w="18000">
            <a:noFill/>
          </a:ln>
        </p:spPr>
        <p:style>
          <a:lnRef idx="0"/>
          <a:fillRef idx="0"/>
          <a:effectRef idx="0"/>
          <a:fontRef idx="minor"/>
        </p:style>
        <p:txBody>
          <a:bodyPr wrap="none" lIns="90000" rIns="90000" tIns="45000" bIns="45000" anchor="ctr">
            <a:noAutofit/>
          </a:bodyPr>
          <a:p>
            <a:pPr>
              <a:lnSpc>
                <a:spcPct val="100000"/>
              </a:lnSpc>
            </a:pPr>
            <a:endParaRPr b="0" lang="tr-TR" sz="1800" spc="-1" strike="noStrike">
              <a:solidFill>
                <a:srgbClr val="000000"/>
              </a:solidFill>
              <a:latin typeface="Arial"/>
              <a:ea typeface="DejaVu Sans"/>
            </a:endParaRPr>
          </a:p>
        </p:txBody>
      </p:sp>
      <p:sp>
        <p:nvSpPr>
          <p:cNvPr id="5"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r>
              <a:rPr b="0" lang="tr-TR" sz="4400" spc="-1" strike="noStrike">
                <a:solidFill>
                  <a:srgbClr val="ffffff"/>
                </a:solidFill>
                <a:latin typeface="Arial"/>
              </a:rPr>
              <a:t>Ana başlık metnini düzenlemek için tıklayın</a:t>
            </a:r>
            <a:endParaRPr b="0" lang="tr-TR" sz="4400" spc="-1" strike="noStrike">
              <a:solidFill>
                <a:srgbClr val="ffffff"/>
              </a:solidFill>
              <a:latin typeface="Arial"/>
            </a:endParaRPr>
          </a:p>
        </p:txBody>
      </p:sp>
      <p:sp>
        <p:nvSpPr>
          <p:cNvPr id="6" name="PlaceHolder 2"/>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tr-TR" sz="3200" spc="-1" strike="noStrike">
                <a:solidFill>
                  <a:srgbClr val="ffffff"/>
                </a:solidFill>
                <a:latin typeface="Arial"/>
              </a:rPr>
              <a:t>Anahat metninin biçimini düzenlemek için tıklayın</a:t>
            </a:r>
            <a:endParaRPr b="0" lang="tr-TR" sz="3200" spc="-1" strike="noStrike">
              <a:solidFill>
                <a:srgbClr val="ffffff"/>
              </a:solidFill>
              <a:latin typeface="Arial"/>
            </a:endParaRPr>
          </a:p>
          <a:p>
            <a:pPr lvl="1" marL="864000" indent="-324000">
              <a:spcBef>
                <a:spcPts val="1134"/>
              </a:spcBef>
              <a:buClr>
                <a:srgbClr val="ffffff"/>
              </a:buClr>
              <a:buSzPct val="75000"/>
              <a:buFont typeface="Symbol" charset="2"/>
              <a:buChar char=""/>
            </a:pPr>
            <a:r>
              <a:rPr b="0" lang="tr-TR" sz="2800" spc="-1" strike="noStrike">
                <a:solidFill>
                  <a:srgbClr val="ffffff"/>
                </a:solidFill>
                <a:latin typeface="Arial"/>
              </a:rPr>
              <a:t>İkinci Anahat Düzeyi</a:t>
            </a:r>
            <a:endParaRPr b="0" lang="tr-TR" sz="2800" spc="-1" strike="noStrike">
              <a:solidFill>
                <a:srgbClr val="ffffff"/>
              </a:solidFill>
              <a:latin typeface="Arial"/>
            </a:endParaRPr>
          </a:p>
          <a:p>
            <a:pPr lvl="2" marL="1296000" indent="-288000">
              <a:spcBef>
                <a:spcPts val="850"/>
              </a:spcBef>
              <a:buClr>
                <a:srgbClr val="ffffff"/>
              </a:buClr>
              <a:buSzPct val="45000"/>
              <a:buFont typeface="Wingdings" charset="2"/>
              <a:buChar char=""/>
            </a:pPr>
            <a:r>
              <a:rPr b="0" lang="tr-TR" sz="2400" spc="-1" strike="noStrike">
                <a:solidFill>
                  <a:srgbClr val="ffffff"/>
                </a:solidFill>
                <a:latin typeface="Arial"/>
              </a:rPr>
              <a:t>Üçüncü Anahat Düzeyi</a:t>
            </a:r>
            <a:endParaRPr b="0" lang="tr-TR" sz="2400" spc="-1" strike="noStrike">
              <a:solidFill>
                <a:srgbClr val="ffffff"/>
              </a:solidFill>
              <a:latin typeface="Arial"/>
            </a:endParaRPr>
          </a:p>
          <a:p>
            <a:pPr lvl="3" marL="1728000" indent="-216000">
              <a:spcBef>
                <a:spcPts val="567"/>
              </a:spcBef>
              <a:buClr>
                <a:srgbClr val="ffffff"/>
              </a:buClr>
              <a:buSzPct val="75000"/>
              <a:buFont typeface="Symbol" charset="2"/>
              <a:buChar char=""/>
            </a:pPr>
            <a:r>
              <a:rPr b="0" lang="tr-TR" sz="2000" spc="-1" strike="noStrike">
                <a:solidFill>
                  <a:srgbClr val="ffffff"/>
                </a:solidFill>
                <a:latin typeface="Arial"/>
              </a:rPr>
              <a:t>Dördüncü Anahat Düzeyi</a:t>
            </a:r>
            <a:endParaRPr b="0" lang="tr-TR" sz="2000" spc="-1" strike="noStrike">
              <a:solidFill>
                <a:srgbClr val="ffffff"/>
              </a:solidFill>
              <a:latin typeface="Arial"/>
            </a:endParaRPr>
          </a:p>
          <a:p>
            <a:pPr lvl="4" marL="2160000" indent="-216000">
              <a:spcBef>
                <a:spcPts val="283"/>
              </a:spcBef>
              <a:buClr>
                <a:srgbClr val="ffffff"/>
              </a:buClr>
              <a:buSzPct val="45000"/>
              <a:buFont typeface="Wingdings" charset="2"/>
              <a:buChar char=""/>
            </a:pPr>
            <a:r>
              <a:rPr b="0" lang="tr-TR" sz="2000" spc="-1" strike="noStrike">
                <a:solidFill>
                  <a:srgbClr val="ffffff"/>
                </a:solidFill>
                <a:latin typeface="Arial"/>
              </a:rPr>
              <a:t>Beşinci Anahat Düzeyi</a:t>
            </a:r>
            <a:endParaRPr b="0" lang="tr-TR" sz="2000" spc="-1" strike="noStrike">
              <a:solidFill>
                <a:srgbClr val="ffffff"/>
              </a:solidFill>
              <a:latin typeface="Arial"/>
            </a:endParaRPr>
          </a:p>
          <a:p>
            <a:pPr lvl="5" marL="2592000" indent="-216000">
              <a:spcBef>
                <a:spcPts val="283"/>
              </a:spcBef>
              <a:buClr>
                <a:srgbClr val="ffffff"/>
              </a:buClr>
              <a:buSzPct val="45000"/>
              <a:buFont typeface="Wingdings" charset="2"/>
              <a:buChar char=""/>
            </a:pPr>
            <a:r>
              <a:rPr b="0" lang="tr-TR" sz="2000" spc="-1" strike="noStrike">
                <a:solidFill>
                  <a:srgbClr val="ffffff"/>
                </a:solidFill>
                <a:latin typeface="Arial"/>
              </a:rPr>
              <a:t>Altıncı Anahat Düzeyi</a:t>
            </a:r>
            <a:endParaRPr b="0" lang="tr-TR" sz="2000" spc="-1" strike="noStrike">
              <a:solidFill>
                <a:srgbClr val="ffffff"/>
              </a:solidFill>
              <a:latin typeface="Arial"/>
            </a:endParaRPr>
          </a:p>
          <a:p>
            <a:pPr lvl="6" marL="3024000" indent="-216000">
              <a:spcBef>
                <a:spcPts val="283"/>
              </a:spcBef>
              <a:buClr>
                <a:srgbClr val="ffffff"/>
              </a:buClr>
              <a:buSzPct val="45000"/>
              <a:buFont typeface="Wingdings" charset="2"/>
              <a:buChar char=""/>
            </a:pPr>
            <a:r>
              <a:rPr b="0" lang="tr-TR" sz="2000" spc="-1" strike="noStrike">
                <a:solidFill>
                  <a:srgbClr val="ffffff"/>
                </a:solidFill>
                <a:latin typeface="Arial"/>
              </a:rPr>
              <a:t>Yedinci Anahat Düzeyi</a:t>
            </a:r>
            <a:endParaRPr b="0" lang="tr-TR" sz="2000" spc="-1" strike="noStrike">
              <a:solidFill>
                <a:srgbClr val="ffffff"/>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43" name=""/>
          <p:cNvSpPr/>
          <p:nvPr/>
        </p:nvSpPr>
        <p:spPr>
          <a:xfrm>
            <a:off x="1584000" y="648000"/>
            <a:ext cx="6471360" cy="259056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endParaRPr b="0" lang="tr-TR" sz="1800" spc="-1" strike="noStrike">
              <a:solidFill>
                <a:srgbClr val="ffffff"/>
              </a:solidFill>
              <a:latin typeface="Arial"/>
              <a:ea typeface="DejaVu Sans"/>
            </a:endParaRPr>
          </a:p>
        </p:txBody>
      </p:sp>
      <p:sp>
        <p:nvSpPr>
          <p:cNvPr id="44" name=""/>
          <p:cNvSpPr/>
          <p:nvPr/>
        </p:nvSpPr>
        <p:spPr>
          <a:xfrm>
            <a:off x="4104000" y="4896000"/>
            <a:ext cx="4383720" cy="33804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fld id="{CB4E1F90-0948-405F-A946-3FC6A7EC5104}" type="author">
              <a:rPr b="0" lang="tr-TR" sz="1800" spc="-1" strike="noStrike">
                <a:solidFill>
                  <a:srgbClr val="ffffff"/>
                </a:solidFill>
                <a:latin typeface="Arial"/>
                <a:ea typeface="DejaVu Sans"/>
              </a:rPr>
              <a:t> </a:t>
            </a:fld>
            <a:endParaRPr b="0" lang="tr-TR" sz="1800" spc="-1" strike="noStrike">
              <a:solidFill>
                <a:srgbClr val="ffffff"/>
              </a:solidFill>
              <a:latin typeface="Arial"/>
            </a:endParaRPr>
          </a:p>
        </p:txBody>
      </p:sp>
      <p:sp>
        <p:nvSpPr>
          <p:cNvPr id="45" name=""/>
          <p:cNvSpPr/>
          <p:nvPr/>
        </p:nvSpPr>
        <p:spPr>
          <a:xfrm>
            <a:off x="25920" y="4628880"/>
            <a:ext cx="6111720" cy="9720"/>
          </a:xfrm>
          <a:prstGeom prst="roundRect">
            <a:avLst>
              <a:gd name="adj" fmla="val 50000"/>
            </a:avLst>
          </a:prstGeom>
          <a:gradFill rotWithShape="0">
            <a:gsLst>
              <a:gs pos="0">
                <a:srgbClr val="cccccc">
                  <a:alpha val="70196"/>
                </a:srgbClr>
              </a:gs>
              <a:gs pos="100000">
                <a:srgbClr val="333333">
                  <a:alpha val="70196"/>
                </a:srgbClr>
              </a:gs>
            </a:gsLst>
            <a:lin ang="0"/>
          </a:gradFill>
          <a:ln w="18000">
            <a:noFill/>
          </a:ln>
        </p:spPr>
        <p:style>
          <a:lnRef idx="0"/>
          <a:fillRef idx="0"/>
          <a:effectRef idx="0"/>
          <a:fontRef idx="minor"/>
        </p:style>
        <p:txBody>
          <a:bodyPr wrap="none" lIns="90000" rIns="90000" tIns="7200" bIns="7200" anchor="ctr">
            <a:noAutofit/>
          </a:bodyPr>
          <a:p>
            <a:pPr>
              <a:lnSpc>
                <a:spcPct val="100000"/>
              </a:lnSpc>
            </a:pPr>
            <a:endParaRPr b="0" lang="tr-TR" sz="1800" spc="-1" strike="noStrike">
              <a:solidFill>
                <a:srgbClr val="000000"/>
              </a:solidFill>
              <a:latin typeface="Arial"/>
              <a:ea typeface="DejaVu Sans"/>
            </a:endParaRPr>
          </a:p>
        </p:txBody>
      </p:sp>
      <p:sp>
        <p:nvSpPr>
          <p:cNvPr id="46" name=""/>
          <p:cNvSpPr/>
          <p:nvPr/>
        </p:nvSpPr>
        <p:spPr>
          <a:xfrm>
            <a:off x="3859200" y="5324400"/>
            <a:ext cx="6231960" cy="360"/>
          </a:xfrm>
          <a:prstGeom prst="roundRect">
            <a:avLst>
              <a:gd name="adj" fmla="val 50000"/>
            </a:avLst>
          </a:prstGeom>
          <a:gradFill rotWithShape="0">
            <a:gsLst>
              <a:gs pos="0">
                <a:srgbClr val="cccccc">
                  <a:alpha val="70196"/>
                </a:srgbClr>
              </a:gs>
              <a:gs pos="100000">
                <a:srgbClr val="333333">
                  <a:alpha val="70196"/>
                </a:srgbClr>
              </a:gs>
            </a:gsLst>
            <a:lin ang="0"/>
          </a:gradFill>
          <a:ln w="0">
            <a:noFill/>
          </a:ln>
        </p:spPr>
        <p:style>
          <a:lnRef idx="0"/>
          <a:fillRef idx="0"/>
          <a:effectRef idx="0"/>
          <a:fontRef idx="minor"/>
        </p:style>
        <p:txBody>
          <a:bodyPr wrap="none" lIns="90000" rIns="90000" tIns="720" bIns="720" anchor="ctr">
            <a:noAutofit/>
          </a:bodyPr>
          <a:p>
            <a:pPr>
              <a:lnSpc>
                <a:spcPct val="100000"/>
              </a:lnSpc>
            </a:pPr>
            <a:endParaRPr b="0" lang="tr-TR" sz="1800" spc="-1" strike="noStrike">
              <a:solidFill>
                <a:srgbClr val="000000"/>
              </a:solidFill>
              <a:latin typeface="Arial"/>
              <a:ea typeface="DejaVu Sans"/>
            </a:endParaRPr>
          </a:p>
        </p:txBody>
      </p:sp>
      <p:sp>
        <p:nvSpPr>
          <p:cNvPr id="47" name=""/>
          <p:cNvSpPr/>
          <p:nvPr/>
        </p:nvSpPr>
        <p:spPr>
          <a:xfrm>
            <a:off x="4044960" y="4944960"/>
            <a:ext cx="360" cy="479160"/>
          </a:xfrm>
          <a:custGeom>
            <a:avLst/>
            <a:gdLst>
              <a:gd name="textAreaLeft" fmla="*/ 17280 w 360"/>
              <a:gd name="textAreaRight" fmla="*/ 97920 w 360"/>
              <a:gd name="textAreaTop" fmla="*/ 1080 h 479160"/>
              <a:gd name="textAreaBottom" fmla="*/ 486360 h 479160"/>
            </a:gdLst>
            <a:ahLst/>
            <a:rect l="textAreaLeft" t="textAreaTop" r="textAreaRight" b="textAreaBottom"/>
            <a:pathLst>
              <a:path w="21600" h="1393714">
                <a:moveTo>
                  <a:pt x="10800" y="0"/>
                </a:moveTo>
                <a:arcTo wR="10800" hR="10800" stAng="16200000" swAng="-5400000"/>
                <a:lnTo>
                  <a:pt x="0" y="1382914"/>
                </a:lnTo>
                <a:arcTo wR="10800" hR="10800" stAng="10800000" swAng="-5400000"/>
                <a:lnTo>
                  <a:pt x="10800" y="1393714"/>
                </a:lnTo>
                <a:arcTo wR="10800" hR="10800" stAng="5400000" swAng="-5400000"/>
                <a:lnTo>
                  <a:pt x="21600" y="10800"/>
                </a:lnTo>
                <a:arcTo wR="10800" hR="10800" stAng="0" swAng="-5400000"/>
                <a:close/>
              </a:path>
            </a:pathLst>
          </a:custGeom>
          <a:solidFill>
            <a:srgbClr val="cccccc">
              <a:alpha val="70000"/>
            </a:srgbClr>
          </a:solidFill>
          <a:ln w="18000">
            <a:noFill/>
          </a:ln>
        </p:spPr>
        <p:style>
          <a:lnRef idx="0"/>
          <a:fillRef idx="0"/>
          <a:effectRef idx="0"/>
          <a:fontRef idx="minor"/>
        </p:style>
        <p:txBody>
          <a:bodyPr wrap="none" lIns="90000" rIns="90000" tIns="45000" bIns="45000" anchor="ctr">
            <a:noAutofit/>
          </a:bodyPr>
          <a:p>
            <a:pPr>
              <a:lnSpc>
                <a:spcPct val="100000"/>
              </a:lnSpc>
            </a:pPr>
            <a:endParaRPr b="0" lang="tr-TR" sz="1800" spc="-1" strike="noStrike">
              <a:solidFill>
                <a:srgbClr val="000000"/>
              </a:solidFill>
              <a:latin typeface="Arial"/>
              <a:ea typeface="DejaVu Sans"/>
            </a:endParaRPr>
          </a:p>
        </p:txBody>
      </p:sp>
      <p:sp>
        <p:nvSpPr>
          <p:cNvPr id="4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r>
              <a:rPr b="0" lang="tr-TR" sz="4400" spc="-1" strike="noStrike">
                <a:solidFill>
                  <a:srgbClr val="ffffff"/>
                </a:solidFill>
                <a:latin typeface="Arial"/>
              </a:rPr>
              <a:t>Ana başlık metnini düzenlemek için tıklayın</a:t>
            </a:r>
            <a:endParaRPr b="0" lang="tr-TR" sz="4400" spc="-1" strike="noStrike">
              <a:solidFill>
                <a:srgbClr val="ffffff"/>
              </a:solidFill>
              <a:latin typeface="Arial"/>
            </a:endParaRPr>
          </a:p>
        </p:txBody>
      </p:sp>
      <p:sp>
        <p:nvSpPr>
          <p:cNvPr id="49" name="PlaceHolder 2"/>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tr-TR" sz="3200" spc="-1" strike="noStrike">
                <a:solidFill>
                  <a:srgbClr val="ffffff"/>
                </a:solidFill>
                <a:latin typeface="Arial"/>
              </a:rPr>
              <a:t>Anahat metninin biçimini düzenlemek için tıklayın</a:t>
            </a:r>
            <a:endParaRPr b="0" lang="tr-TR" sz="3200" spc="-1" strike="noStrike">
              <a:solidFill>
                <a:srgbClr val="ffffff"/>
              </a:solidFill>
              <a:latin typeface="Arial"/>
            </a:endParaRPr>
          </a:p>
          <a:p>
            <a:pPr lvl="1" marL="864000" indent="-324000">
              <a:spcBef>
                <a:spcPts val="1134"/>
              </a:spcBef>
              <a:buClr>
                <a:srgbClr val="ffffff"/>
              </a:buClr>
              <a:buSzPct val="75000"/>
              <a:buFont typeface="Symbol" charset="2"/>
              <a:buChar char=""/>
            </a:pPr>
            <a:r>
              <a:rPr b="0" lang="tr-TR" sz="2800" spc="-1" strike="noStrike">
                <a:solidFill>
                  <a:srgbClr val="ffffff"/>
                </a:solidFill>
                <a:latin typeface="Arial"/>
              </a:rPr>
              <a:t>İkinci Anahat Düzeyi</a:t>
            </a:r>
            <a:endParaRPr b="0" lang="tr-TR" sz="2800" spc="-1" strike="noStrike">
              <a:solidFill>
                <a:srgbClr val="ffffff"/>
              </a:solidFill>
              <a:latin typeface="Arial"/>
            </a:endParaRPr>
          </a:p>
          <a:p>
            <a:pPr lvl="2" marL="1296000" indent="-288000">
              <a:spcBef>
                <a:spcPts val="850"/>
              </a:spcBef>
              <a:buClr>
                <a:srgbClr val="ffffff"/>
              </a:buClr>
              <a:buSzPct val="45000"/>
              <a:buFont typeface="Wingdings" charset="2"/>
              <a:buChar char=""/>
            </a:pPr>
            <a:r>
              <a:rPr b="0" lang="tr-TR" sz="2400" spc="-1" strike="noStrike">
                <a:solidFill>
                  <a:srgbClr val="ffffff"/>
                </a:solidFill>
                <a:latin typeface="Arial"/>
              </a:rPr>
              <a:t>Üçüncü Anahat Düzeyi</a:t>
            </a:r>
            <a:endParaRPr b="0" lang="tr-TR" sz="2400" spc="-1" strike="noStrike">
              <a:solidFill>
                <a:srgbClr val="ffffff"/>
              </a:solidFill>
              <a:latin typeface="Arial"/>
            </a:endParaRPr>
          </a:p>
          <a:p>
            <a:pPr lvl="3" marL="1728000" indent="-216000">
              <a:spcBef>
                <a:spcPts val="567"/>
              </a:spcBef>
              <a:buClr>
                <a:srgbClr val="ffffff"/>
              </a:buClr>
              <a:buSzPct val="75000"/>
              <a:buFont typeface="Symbol" charset="2"/>
              <a:buChar char=""/>
            </a:pPr>
            <a:r>
              <a:rPr b="0" lang="tr-TR" sz="2000" spc="-1" strike="noStrike">
                <a:solidFill>
                  <a:srgbClr val="ffffff"/>
                </a:solidFill>
                <a:latin typeface="Arial"/>
              </a:rPr>
              <a:t>Dördüncü Anahat Düzeyi</a:t>
            </a:r>
            <a:endParaRPr b="0" lang="tr-TR" sz="2000" spc="-1" strike="noStrike">
              <a:solidFill>
                <a:srgbClr val="ffffff"/>
              </a:solidFill>
              <a:latin typeface="Arial"/>
            </a:endParaRPr>
          </a:p>
          <a:p>
            <a:pPr lvl="4" marL="2160000" indent="-216000">
              <a:spcBef>
                <a:spcPts val="283"/>
              </a:spcBef>
              <a:buClr>
                <a:srgbClr val="ffffff"/>
              </a:buClr>
              <a:buSzPct val="45000"/>
              <a:buFont typeface="Wingdings" charset="2"/>
              <a:buChar char=""/>
            </a:pPr>
            <a:r>
              <a:rPr b="0" lang="tr-TR" sz="2000" spc="-1" strike="noStrike">
                <a:solidFill>
                  <a:srgbClr val="ffffff"/>
                </a:solidFill>
                <a:latin typeface="Arial"/>
              </a:rPr>
              <a:t>Beşinci Anahat Düzeyi</a:t>
            </a:r>
            <a:endParaRPr b="0" lang="tr-TR" sz="2000" spc="-1" strike="noStrike">
              <a:solidFill>
                <a:srgbClr val="ffffff"/>
              </a:solidFill>
              <a:latin typeface="Arial"/>
            </a:endParaRPr>
          </a:p>
          <a:p>
            <a:pPr lvl="5" marL="2592000" indent="-216000">
              <a:spcBef>
                <a:spcPts val="283"/>
              </a:spcBef>
              <a:buClr>
                <a:srgbClr val="ffffff"/>
              </a:buClr>
              <a:buSzPct val="45000"/>
              <a:buFont typeface="Wingdings" charset="2"/>
              <a:buChar char=""/>
            </a:pPr>
            <a:r>
              <a:rPr b="0" lang="tr-TR" sz="2000" spc="-1" strike="noStrike">
                <a:solidFill>
                  <a:srgbClr val="ffffff"/>
                </a:solidFill>
                <a:latin typeface="Arial"/>
              </a:rPr>
              <a:t>Altıncı Anahat Düzeyi</a:t>
            </a:r>
            <a:endParaRPr b="0" lang="tr-TR" sz="2000" spc="-1" strike="noStrike">
              <a:solidFill>
                <a:srgbClr val="ffffff"/>
              </a:solidFill>
              <a:latin typeface="Arial"/>
            </a:endParaRPr>
          </a:p>
          <a:p>
            <a:pPr lvl="6" marL="3024000" indent="-216000">
              <a:spcBef>
                <a:spcPts val="283"/>
              </a:spcBef>
              <a:buClr>
                <a:srgbClr val="ffffff"/>
              </a:buClr>
              <a:buSzPct val="45000"/>
              <a:buFont typeface="Wingdings" charset="2"/>
              <a:buChar char=""/>
            </a:pPr>
            <a:r>
              <a:rPr b="0" lang="tr-TR" sz="2000" spc="-1" strike="noStrike">
                <a:solidFill>
                  <a:srgbClr val="ffffff"/>
                </a:solidFill>
                <a:latin typeface="Arial"/>
              </a:rPr>
              <a:t>Yedinci Anahat Düzeyi</a:t>
            </a:r>
            <a:endParaRPr b="0" lang="tr-TR" sz="2000" spc="-1" strike="noStrike">
              <a:solidFill>
                <a:srgbClr val="ffffff"/>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372600" y="77760"/>
            <a:ext cx="8991720" cy="650160"/>
          </a:xfrm>
          <a:prstGeom prst="rect">
            <a:avLst/>
          </a:prstGeom>
          <a:noFill/>
          <a:ln w="0">
            <a:noFill/>
          </a:ln>
        </p:spPr>
        <p:txBody>
          <a:bodyPr lIns="0" rIns="0" tIns="0" bIns="0" anchor="ctr">
            <a:noAutofit/>
          </a:bodyPr>
          <a:p>
            <a:pPr indent="0" algn="ctr">
              <a:lnSpc>
                <a:spcPct val="100000"/>
              </a:lnSpc>
              <a:buNone/>
              <a:tabLst>
                <a:tab algn="l" pos="0"/>
              </a:tabLst>
            </a:pPr>
            <a:r>
              <a:rPr b="0" lang="tr-TR" sz="3200" spc="-1" strike="noStrike">
                <a:solidFill>
                  <a:srgbClr val="ffff00"/>
                </a:solidFill>
                <a:latin typeface="Arial"/>
              </a:rPr>
              <a:t>KONGRE VE FUAR YÖNETİMİ 9. HAFTA</a:t>
            </a:r>
            <a:endParaRPr b="0" lang="tr-TR" sz="3200" spc="-1" strike="noStrike">
              <a:solidFill>
                <a:srgbClr val="ffffff"/>
              </a:solidFill>
              <a:latin typeface="Arial"/>
            </a:endParaRPr>
          </a:p>
        </p:txBody>
      </p:sp>
      <p:sp>
        <p:nvSpPr>
          <p:cNvPr id="87" name="PlaceHolder 2"/>
          <p:cNvSpPr>
            <a:spLocks noGrp="1"/>
          </p:cNvSpPr>
          <p:nvPr>
            <p:ph/>
          </p:nvPr>
        </p:nvSpPr>
        <p:spPr>
          <a:xfrm>
            <a:off x="368280" y="863640"/>
            <a:ext cx="8970840" cy="4406760"/>
          </a:xfrm>
          <a:prstGeom prst="rect">
            <a:avLst/>
          </a:prstGeom>
          <a:noFill/>
          <a:ln w="0">
            <a:noFill/>
          </a:ln>
        </p:spPr>
        <p:txBody>
          <a:bodyPr lIns="0" rIns="0" tIns="0" bIns="0" anchor="t">
            <a:normAutofit fontScale="65000"/>
          </a:bodyPr>
          <a:p>
            <a:pPr indent="0" algn="just">
              <a:lnSpc>
                <a:spcPct val="100000"/>
              </a:lnSpc>
              <a:spcBef>
                <a:spcPts val="1417"/>
              </a:spcBef>
              <a:buNone/>
              <a:tabLst>
                <a:tab algn="l" pos="0"/>
              </a:tabLst>
            </a:pPr>
            <a:r>
              <a:rPr b="0" lang="tr-TR" sz="3200" spc="-1" strike="noStrike">
                <a:solidFill>
                  <a:srgbClr val="ffff00"/>
                </a:solidFill>
                <a:latin typeface="Times New Roman"/>
              </a:rPr>
              <a:t>    </a:t>
            </a:r>
            <a:r>
              <a:rPr b="0" lang="tr-TR" sz="3200" spc="-1" strike="noStrike">
                <a:solidFill>
                  <a:srgbClr val="ffff00"/>
                </a:solidFill>
                <a:latin typeface="Times New Roman"/>
              </a:rPr>
              <a:t>Bu üniteyi tamamladıktan sonra;</a:t>
            </a:r>
            <a:endParaRPr b="0" lang="tr-TR" sz="3200" spc="-1" strike="noStrike">
              <a:solidFill>
                <a:srgbClr val="ffffff"/>
              </a:solidFill>
              <a:latin typeface="Arial"/>
            </a:endParaRPr>
          </a:p>
          <a:p>
            <a:pPr marL="280800" indent="-210600">
              <a:lnSpc>
                <a:spcPct val="100000"/>
              </a:lnSpc>
              <a:spcBef>
                <a:spcPts val="1417"/>
              </a:spcBef>
              <a:buClr>
                <a:srgbClr val="ffffff"/>
              </a:buClr>
              <a:buSzPct val="45000"/>
              <a:buFont typeface="Wingdings" charset="2"/>
              <a:buChar char=""/>
              <a:tabLst>
                <a:tab algn="l" pos="0"/>
              </a:tabLst>
            </a:pPr>
            <a:r>
              <a:rPr b="1" lang="tr-TR" sz="3200" spc="-1" strike="noStrike">
                <a:solidFill>
                  <a:srgbClr val="ffff00"/>
                </a:solidFill>
                <a:latin typeface="Times New Roman"/>
                <a:ea typeface="MyriadPro-Bold"/>
              </a:rPr>
              <a:t>Etkinlikler ve paydaşlarını tanımlayabilecek,</a:t>
            </a:r>
            <a:endParaRPr b="0" lang="tr-TR" sz="3200" spc="-1" strike="noStrike">
              <a:solidFill>
                <a:srgbClr val="ffffff"/>
              </a:solidFill>
              <a:latin typeface="Arial"/>
            </a:endParaRPr>
          </a:p>
          <a:p>
            <a:pPr marL="280800" indent="-210600">
              <a:lnSpc>
                <a:spcPct val="100000"/>
              </a:lnSpc>
              <a:spcBef>
                <a:spcPts val="1417"/>
              </a:spcBef>
              <a:buClr>
                <a:srgbClr val="ffffff"/>
              </a:buClr>
              <a:buSzPct val="45000"/>
              <a:buFont typeface="Wingdings" charset="2"/>
              <a:buChar char=""/>
              <a:tabLst>
                <a:tab algn="l" pos="0"/>
              </a:tabLst>
            </a:pPr>
            <a:r>
              <a:rPr b="1" lang="tr-TR" sz="3200" spc="-1" strike="noStrike">
                <a:solidFill>
                  <a:srgbClr val="ffff00"/>
                </a:solidFill>
                <a:latin typeface="Times New Roman"/>
                <a:ea typeface="MyriadPro-Bold"/>
              </a:rPr>
              <a:t>Etkinliklerin düzenlenmesinde </a:t>
            </a:r>
            <a:r>
              <a:rPr b="1" lang="tr-TR" sz="3200" spc="-1" strike="noStrike" u="sng">
                <a:solidFill>
                  <a:srgbClr val="ffff00"/>
                </a:solidFill>
                <a:uFillTx/>
                <a:latin typeface="Times New Roman"/>
                <a:ea typeface="MyriadPro-Bold"/>
              </a:rPr>
              <a:t>yerel yönetimlerin etkisini</a:t>
            </a:r>
            <a:r>
              <a:rPr b="1" lang="tr-TR" sz="3200" spc="-1" strike="noStrike">
                <a:solidFill>
                  <a:srgbClr val="ffff00"/>
                </a:solidFill>
                <a:latin typeface="Times New Roman"/>
                <a:ea typeface="MyriadPro-Bold"/>
              </a:rPr>
              <a:t> tartışabilecek,</a:t>
            </a:r>
            <a:endParaRPr b="0" lang="tr-TR" sz="3200" spc="-1" strike="noStrike">
              <a:solidFill>
                <a:srgbClr val="ffffff"/>
              </a:solidFill>
              <a:latin typeface="Arial"/>
            </a:endParaRPr>
          </a:p>
          <a:p>
            <a:pPr marL="280800" indent="-210600">
              <a:lnSpc>
                <a:spcPct val="100000"/>
              </a:lnSpc>
              <a:spcBef>
                <a:spcPts val="1417"/>
              </a:spcBef>
              <a:buClr>
                <a:srgbClr val="ffffff"/>
              </a:buClr>
              <a:buSzPct val="45000"/>
              <a:buFont typeface="Wingdings" charset="2"/>
              <a:buChar char=""/>
              <a:tabLst>
                <a:tab algn="l" pos="0"/>
              </a:tabLst>
            </a:pPr>
            <a:r>
              <a:rPr b="1" lang="tr-TR" sz="3200" spc="-1" strike="noStrike" u="sng">
                <a:solidFill>
                  <a:srgbClr val="ffff00"/>
                </a:solidFill>
                <a:uFillTx/>
                <a:latin typeface="Times New Roman"/>
                <a:ea typeface="MyriadPro-Bold"/>
              </a:rPr>
              <a:t>Yerel halkın etkinliklere yönelik tutumlarını</a:t>
            </a:r>
            <a:r>
              <a:rPr b="1" lang="tr-TR" sz="3200" spc="-1" strike="noStrike">
                <a:solidFill>
                  <a:srgbClr val="ffff00"/>
                </a:solidFill>
                <a:latin typeface="Times New Roman"/>
                <a:ea typeface="MyriadPro-Bold"/>
              </a:rPr>
              <a:t> tartışabilecek,</a:t>
            </a:r>
            <a:endParaRPr b="0" lang="tr-TR" sz="3200" spc="-1" strike="noStrike">
              <a:solidFill>
                <a:srgbClr val="ffffff"/>
              </a:solidFill>
              <a:latin typeface="Arial"/>
            </a:endParaRPr>
          </a:p>
          <a:p>
            <a:pPr marL="280800" indent="-210600">
              <a:lnSpc>
                <a:spcPct val="100000"/>
              </a:lnSpc>
              <a:spcBef>
                <a:spcPts val="1417"/>
              </a:spcBef>
              <a:buClr>
                <a:srgbClr val="ffffff"/>
              </a:buClr>
              <a:buSzPct val="45000"/>
              <a:buFont typeface="Wingdings" charset="2"/>
              <a:buChar char=""/>
              <a:tabLst>
                <a:tab algn="l" pos="0"/>
              </a:tabLst>
            </a:pPr>
            <a:r>
              <a:rPr b="1" lang="tr-TR" sz="3200" spc="-1" strike="noStrike">
                <a:solidFill>
                  <a:srgbClr val="ffff00"/>
                </a:solidFill>
                <a:latin typeface="Times New Roman"/>
                <a:ea typeface="MyriadPro-Bold"/>
              </a:rPr>
              <a:t>Etkinliklerin düzenlenmesinde </a:t>
            </a:r>
            <a:r>
              <a:rPr b="1" lang="tr-TR" sz="3200" spc="-1" strike="noStrike" u="sng">
                <a:solidFill>
                  <a:srgbClr val="ffff00"/>
                </a:solidFill>
                <a:uFillTx/>
                <a:latin typeface="Times New Roman"/>
                <a:ea typeface="MyriadPro-Bold"/>
              </a:rPr>
              <a:t>organizatörlerin rollerini</a:t>
            </a:r>
            <a:r>
              <a:rPr b="1" lang="tr-TR" sz="3200" spc="-1" strike="noStrike">
                <a:solidFill>
                  <a:srgbClr val="ffff00"/>
                </a:solidFill>
                <a:latin typeface="Times New Roman"/>
                <a:ea typeface="MyriadPro-Bold"/>
              </a:rPr>
              <a:t> değerlendirebilecek,</a:t>
            </a:r>
            <a:endParaRPr b="0" lang="tr-TR" sz="3200" spc="-1" strike="noStrike">
              <a:solidFill>
                <a:srgbClr val="ffffff"/>
              </a:solidFill>
              <a:latin typeface="Arial"/>
            </a:endParaRPr>
          </a:p>
          <a:p>
            <a:pPr marL="280800" indent="-210600">
              <a:lnSpc>
                <a:spcPct val="100000"/>
              </a:lnSpc>
              <a:spcBef>
                <a:spcPts val="1417"/>
              </a:spcBef>
              <a:buClr>
                <a:srgbClr val="ffffff"/>
              </a:buClr>
              <a:buSzPct val="45000"/>
              <a:buFont typeface="Wingdings" charset="2"/>
              <a:buChar char=""/>
              <a:tabLst>
                <a:tab algn="l" pos="0"/>
              </a:tabLst>
            </a:pPr>
            <a:r>
              <a:rPr b="1" lang="tr-TR" sz="3200" spc="-1" strike="noStrike">
                <a:solidFill>
                  <a:srgbClr val="ffff00"/>
                </a:solidFill>
                <a:latin typeface="Times New Roman"/>
                <a:ea typeface="MyriadPro-Bold"/>
              </a:rPr>
              <a:t>Etkinliklerin paydaşı olarak </a:t>
            </a:r>
            <a:r>
              <a:rPr b="1" lang="tr-TR" sz="3200" spc="-1" strike="noStrike" u="sng">
                <a:solidFill>
                  <a:srgbClr val="ffff00"/>
                </a:solidFill>
                <a:uFillTx/>
                <a:latin typeface="Times New Roman"/>
                <a:ea typeface="MyriadPro-Bold"/>
              </a:rPr>
              <a:t>medyanın rolünü</a:t>
            </a:r>
            <a:r>
              <a:rPr b="1" lang="tr-TR" sz="3200" spc="-1" strike="noStrike">
                <a:solidFill>
                  <a:srgbClr val="ffff00"/>
                </a:solidFill>
                <a:latin typeface="Times New Roman"/>
                <a:ea typeface="MyriadPro-Bold"/>
              </a:rPr>
              <a:t> açıklayabilecek,</a:t>
            </a:r>
            <a:endParaRPr b="0" lang="tr-TR" sz="3200" spc="-1" strike="noStrike">
              <a:solidFill>
                <a:srgbClr val="ffffff"/>
              </a:solidFill>
              <a:latin typeface="Arial"/>
            </a:endParaRPr>
          </a:p>
          <a:p>
            <a:pPr marL="280800" indent="-210600" algn="just">
              <a:lnSpc>
                <a:spcPct val="100000"/>
              </a:lnSpc>
              <a:spcBef>
                <a:spcPts val="1417"/>
              </a:spcBef>
              <a:buClr>
                <a:srgbClr val="ffffff"/>
              </a:buClr>
              <a:buSzPct val="45000"/>
              <a:buFont typeface="Wingdings" charset="2"/>
              <a:buChar char=""/>
              <a:tabLst>
                <a:tab algn="l" pos="0"/>
              </a:tabLst>
            </a:pPr>
            <a:r>
              <a:rPr b="1" lang="tr-TR" sz="3200" spc="-1" strike="noStrike">
                <a:solidFill>
                  <a:srgbClr val="ffff00"/>
                </a:solidFill>
                <a:latin typeface="Times New Roman"/>
                <a:ea typeface="MyriadPro-Bold"/>
              </a:rPr>
              <a:t>Etkinlik </a:t>
            </a:r>
            <a:r>
              <a:rPr b="1" lang="tr-TR" sz="3200" spc="-1" strike="noStrike" u="sng">
                <a:solidFill>
                  <a:srgbClr val="ffff00"/>
                </a:solidFill>
                <a:uFillTx/>
                <a:latin typeface="Times New Roman"/>
                <a:ea typeface="MyriadPro-Bold"/>
              </a:rPr>
              <a:t>ziyaretçilerinin güdülerini ve ziyaret nedenlerini </a:t>
            </a:r>
            <a:r>
              <a:rPr b="1" lang="tr-TR" sz="3200" spc="-1" strike="noStrike">
                <a:solidFill>
                  <a:srgbClr val="ffff00"/>
                </a:solidFill>
                <a:latin typeface="Times New Roman"/>
                <a:ea typeface="MyriadPro-Bold"/>
              </a:rPr>
              <a:t>değerlendirebilecek bilgi ve becerilere sahip olabileceksiniz.</a:t>
            </a:r>
            <a:endParaRPr b="0" lang="tr-TR" sz="3200" spc="-1" strike="noStrike">
              <a:solidFill>
                <a:srgbClr val="ffffff"/>
              </a:solidFill>
              <a:latin typeface="Arial"/>
            </a:endParaRPr>
          </a:p>
          <a:p>
            <a:pPr marL="140400" indent="0" algn="just">
              <a:lnSpc>
                <a:spcPct val="100000"/>
              </a:lnSpc>
              <a:spcBef>
                <a:spcPts val="1417"/>
              </a:spcBef>
              <a:buNone/>
              <a:tabLst>
                <a:tab algn="l" pos="0"/>
              </a:tabLst>
            </a:pPr>
            <a:endParaRPr b="0" lang="tr-TR" sz="3200" spc="-1" strike="noStrike">
              <a:solidFill>
                <a:srgbClr val="ffffff"/>
              </a:solidFill>
              <a:latin typeface="Arial"/>
            </a:endParaRPr>
          </a:p>
          <a:p>
            <a:pPr marL="140400" indent="0" algn="just">
              <a:lnSpc>
                <a:spcPct val="100000"/>
              </a:lnSpc>
              <a:spcBef>
                <a:spcPts val="1417"/>
              </a:spcBef>
              <a:buNone/>
              <a:tabLst>
                <a:tab algn="l" pos="0"/>
              </a:tabLst>
            </a:pPr>
            <a:r>
              <a:rPr b="0" lang="tr-TR" sz="3200" spc="-1" strike="noStrike">
                <a:solidFill>
                  <a:srgbClr val="b4c7dc"/>
                </a:solidFill>
                <a:latin typeface="Times New Roman"/>
                <a:ea typeface="MyriadPro-Bold"/>
              </a:rPr>
              <a:t> </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Turizmin ve etkinliklerin sürdürülebilir olması için yerel halkın algısının incelenmesi ve bu konudaki fikirlerinin planlama ve yönetim aşamalarında kullanılması önemlidir.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a:solidFill>
                  <a:srgbClr val="ffff00"/>
                </a:solidFill>
                <a:latin typeface="Times New Roman"/>
                <a:ea typeface="MyriadPro-Bold"/>
              </a:rPr>
              <a:t>Örneğin </a:t>
            </a:r>
            <a:r>
              <a:rPr b="0" lang="tr-TR" sz="3200" spc="-1" strike="noStrike" u="sng">
                <a:solidFill>
                  <a:srgbClr val="ffff00"/>
                </a:solidFill>
                <a:uFillTx/>
                <a:latin typeface="Times New Roman"/>
                <a:ea typeface="MyriadPro-Bold"/>
              </a:rPr>
              <a:t>Turco’nun (1997) Amerika’nın New Mexico eyaletinin Albuquerque kentinde düzenlenen Balon Festivali’nin sosyal maliyetlerine ve faydalarına yönelik yerel halkın algısını incelediği çalışmada</a:t>
            </a: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ziyaretçilerin büyük kısmının </a:t>
            </a:r>
            <a:r>
              <a:rPr b="0" lang="tr-TR" sz="3200" spc="-1" strike="noStrike" u="sng">
                <a:solidFill>
                  <a:srgbClr val="e0c2cd"/>
                </a:solidFill>
                <a:uFillTx/>
                <a:latin typeface="Times New Roman"/>
                <a:ea typeface="MyriadPro-Bold"/>
              </a:rPr>
              <a:t>etkinliğin sosyal faydaları üzerinde yoğunlaştığı</a:t>
            </a:r>
            <a:r>
              <a:rPr b="0" lang="tr-TR" sz="3200" spc="-1" strike="noStrike" u="sng">
                <a:solidFill>
                  <a:srgbClr val="ffff00"/>
                </a:solidFill>
                <a:uFillTx/>
                <a:latin typeface="Times New Roman"/>
                <a:ea typeface="MyriadPro-Bold"/>
              </a:rPr>
              <a:t> sonucuna varılmıştır.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1"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Yerel halkın etkinliklerin etkilerine ilişkin algıları, etkinlik öncesinde ve sonrasında değişiklik göstermektedir. Büyük etkinlikler için yapılan yeni yollar, inşaatlar, tesislerin gündelik yaşamı olumsuz etkilemesinin etkisi büyüktür.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u="sng">
                <a:solidFill>
                  <a:srgbClr val="e0c2cd"/>
                </a:solidFill>
                <a:uFillTx/>
                <a:latin typeface="Times New Roman"/>
                <a:ea typeface="MyriadPro-Bold"/>
              </a:rPr>
              <a:t>2008 Pekin Olimpiyatları</a:t>
            </a:r>
            <a:r>
              <a:rPr b="0" lang="tr-TR" sz="3200" spc="-1" strike="noStrike" u="sng">
                <a:solidFill>
                  <a:srgbClr val="ffff00"/>
                </a:solidFill>
                <a:uFillTx/>
                <a:latin typeface="Times New Roman"/>
                <a:ea typeface="MyriadPro-Bold"/>
              </a:rPr>
              <a:t> süresince ve sonrasında etkinliğin  etkilerine yönelik yerel halkın </a:t>
            </a:r>
            <a:r>
              <a:rPr b="0" lang="tr-TR" sz="3200" spc="-1" strike="noStrike" u="sng">
                <a:solidFill>
                  <a:srgbClr val="ffff00"/>
                </a:solidFill>
                <a:uFillTx/>
                <a:latin typeface="Times New Roman"/>
                <a:ea typeface="MinionPro-Bold"/>
              </a:rPr>
              <a:t>algı</a:t>
            </a:r>
            <a:r>
              <a:rPr b="0" lang="tr-TR" sz="3200" spc="-1" strike="noStrike" u="sng">
                <a:solidFill>
                  <a:srgbClr val="ffff00"/>
                </a:solidFill>
                <a:uFillTx/>
                <a:latin typeface="Times New Roman"/>
                <a:ea typeface="MyriadPro-Bold"/>
              </a:rPr>
              <a:t>sı incelenmiştir. </a:t>
            </a:r>
            <a:r>
              <a:rPr b="0" lang="tr-TR" sz="3200" spc="-1" strike="noStrike">
                <a:solidFill>
                  <a:srgbClr val="ffff00"/>
                </a:solidFill>
                <a:latin typeface="Times New Roman"/>
                <a:ea typeface="MyriadPro-Bold"/>
              </a:rPr>
              <a:t>Çalışmada </a:t>
            </a:r>
            <a:r>
              <a:rPr b="0" lang="tr-TR" sz="3200" spc="-1" strike="noStrike" u="sng">
                <a:solidFill>
                  <a:srgbClr val="ffff00"/>
                </a:solidFill>
                <a:uFillTx/>
                <a:latin typeface="Times New Roman"/>
                <a:ea typeface="MyriadPro-Bold"/>
              </a:rPr>
              <a:t>yerel halkın </a:t>
            </a:r>
            <a:r>
              <a:rPr b="0" lang="tr-TR" sz="3200" spc="-1" strike="noStrike" u="sng">
                <a:solidFill>
                  <a:srgbClr val="e0c2cd"/>
                </a:solidFill>
                <a:uFillTx/>
                <a:latin typeface="Times New Roman"/>
                <a:ea typeface="MyriadPro-Bold"/>
              </a:rPr>
              <a:t>algılarında</a:t>
            </a:r>
            <a:r>
              <a:rPr b="0" lang="tr-TR" sz="3200" spc="-1" strike="noStrike" u="sng">
                <a:solidFill>
                  <a:srgbClr val="ffff00"/>
                </a:solidFill>
                <a:uFillTx/>
                <a:latin typeface="Times New Roman"/>
                <a:ea typeface="MyriadPro-Bold"/>
              </a:rPr>
              <a:t> zamanla </a:t>
            </a:r>
            <a:r>
              <a:rPr b="0" lang="tr-TR" sz="3200" spc="-1" strike="noStrike" u="sng">
                <a:solidFill>
                  <a:srgbClr val="e0c2cd"/>
                </a:solidFill>
                <a:uFillTx/>
                <a:latin typeface="Times New Roman"/>
                <a:ea typeface="MyriadPro-Bold"/>
              </a:rPr>
              <a:t>değişiklik</a:t>
            </a:r>
            <a:r>
              <a:rPr b="0" lang="tr-TR" sz="3200" spc="-1" strike="noStrike" u="sng">
                <a:solidFill>
                  <a:srgbClr val="ffff00"/>
                </a:solidFill>
                <a:uFillTx/>
                <a:latin typeface="Times New Roman"/>
                <a:ea typeface="MyriadPro-Bold"/>
              </a:rPr>
              <a:t> olduğu sonucuna varılmıştır.</a:t>
            </a:r>
            <a:r>
              <a:rPr b="0" lang="tr-TR" sz="3200" spc="-1" strike="noStrike">
                <a:solidFill>
                  <a:srgbClr val="ffff00"/>
                </a:solidFill>
                <a:latin typeface="Times New Roman"/>
                <a:ea typeface="MyriadPro-Bold"/>
              </a:rPr>
              <a:t> </a:t>
            </a:r>
            <a:r>
              <a:rPr b="0" lang="tr-TR" sz="3200" spc="-1" strike="noStrike" u="sng">
                <a:solidFill>
                  <a:srgbClr val="e0c2cd"/>
                </a:solidFill>
                <a:uFillTx/>
                <a:latin typeface="Times New Roman"/>
                <a:ea typeface="MyriadPro-Bold"/>
              </a:rPr>
              <a:t>Etkinlik boyunca</a:t>
            </a:r>
            <a:r>
              <a:rPr b="0" lang="tr-TR" sz="3200" spc="-1" strike="noStrike" u="sng">
                <a:solidFill>
                  <a:srgbClr val="ffff00"/>
                </a:solidFill>
                <a:uFillTx/>
                <a:latin typeface="Times New Roman"/>
                <a:ea typeface="MyriadPro-Bold"/>
              </a:rPr>
              <a:t> ziyaretçiler etkinliğin faydalarına </a:t>
            </a:r>
            <a:r>
              <a:rPr b="0" lang="tr-TR" sz="3200" spc="-1" strike="noStrike" u="sng">
                <a:solidFill>
                  <a:srgbClr val="e0c2cd"/>
                </a:solidFill>
                <a:uFillTx/>
                <a:latin typeface="Times New Roman"/>
                <a:ea typeface="MyriadPro-Bold"/>
              </a:rPr>
              <a:t>yüksek görüş bildirirken</a:t>
            </a:r>
            <a:r>
              <a:rPr b="0" lang="tr-TR" sz="3200" spc="-1" strike="noStrike" u="sng">
                <a:solidFill>
                  <a:srgbClr val="ffff00"/>
                </a:solidFill>
                <a:uFillTx/>
                <a:latin typeface="Times New Roman"/>
                <a:ea typeface="MyriadPro-Bold"/>
              </a:rPr>
              <a:t> </a:t>
            </a:r>
            <a:r>
              <a:rPr b="0" lang="tr-TR" sz="3200" spc="-1" strike="noStrike" u="sng">
                <a:solidFill>
                  <a:srgbClr val="e0c2cd"/>
                </a:solidFill>
                <a:uFillTx/>
                <a:latin typeface="Times New Roman"/>
                <a:ea typeface="MyriadPro-Bold"/>
              </a:rPr>
              <a:t>etkinlik sonrasında</a:t>
            </a:r>
            <a:r>
              <a:rPr b="0" lang="tr-TR" sz="3200" spc="-1" strike="noStrike" u="sng">
                <a:solidFill>
                  <a:srgbClr val="ffff00"/>
                </a:solidFill>
                <a:uFillTx/>
                <a:latin typeface="Times New Roman"/>
                <a:ea typeface="MyriadPro-Bold"/>
              </a:rPr>
              <a:t> beklentilerinin karşılanmaması sebebiyle </a:t>
            </a:r>
            <a:r>
              <a:rPr b="0" lang="tr-TR" sz="3200" spc="-1" strike="noStrike" u="sng">
                <a:solidFill>
                  <a:srgbClr val="e0c2cd"/>
                </a:solidFill>
                <a:uFillTx/>
                <a:latin typeface="Times New Roman"/>
                <a:ea typeface="MyriadPro-Bold"/>
              </a:rPr>
              <a:t>faydalara yönelik algılarında azalma</a:t>
            </a:r>
            <a:r>
              <a:rPr b="0" lang="tr-TR" sz="3200" spc="-1" strike="noStrike" u="sng">
                <a:solidFill>
                  <a:srgbClr val="ffff00"/>
                </a:solidFill>
                <a:uFillTx/>
                <a:latin typeface="Times New Roman"/>
                <a:ea typeface="MyriadPro-Bold"/>
              </a:rPr>
              <a:t> olduğu belirlenmiştir.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1" lang="tr-TR" sz="3200" spc="-1" strike="noStrike">
                <a:solidFill>
                  <a:srgbClr val="ffff00"/>
                </a:solidFill>
                <a:latin typeface="Times New Roman"/>
                <a:ea typeface="MyriadPro-Bold"/>
              </a:rPr>
              <a:t> </a:t>
            </a:r>
            <a:r>
              <a:rPr b="1" lang="tr-TR" sz="3200" spc="-1" strike="noStrike" u="sng">
                <a:solidFill>
                  <a:srgbClr val="ffff00"/>
                </a:solidFill>
                <a:uFillTx/>
                <a:latin typeface="Times New Roman"/>
                <a:ea typeface="MyriadPro-Bold"/>
              </a:rPr>
              <a:t>Etkinliklerin düzenlendiği yerlerin </a:t>
            </a:r>
            <a:r>
              <a:rPr b="1" lang="tr-TR" sz="3200" spc="-1" strike="noStrike" u="sng">
                <a:solidFill>
                  <a:srgbClr val="e0c2cd"/>
                </a:solidFill>
                <a:uFillTx/>
                <a:latin typeface="Times New Roman"/>
                <a:ea typeface="MyriadPro-Bold"/>
              </a:rPr>
              <a:t>markalaşmasına</a:t>
            </a:r>
            <a:r>
              <a:rPr b="1" lang="tr-TR" sz="3200" spc="-1" strike="noStrike" u="sng">
                <a:solidFill>
                  <a:srgbClr val="ffff00"/>
                </a:solidFill>
                <a:uFillTx/>
                <a:latin typeface="Times New Roman"/>
                <a:ea typeface="MyriadPro-Bold"/>
              </a:rPr>
              <a:t> katkı sağladığı ifade edilmektedir.</a:t>
            </a:r>
            <a:r>
              <a:rPr b="1" lang="tr-TR" sz="3200" spc="-1" strike="noStrike">
                <a:solidFill>
                  <a:srgbClr val="ffff00"/>
                </a:solidFill>
                <a:latin typeface="Times New Roman"/>
                <a:ea typeface="MyriadPro-Bold"/>
              </a:rPr>
              <a:t> </a:t>
            </a:r>
            <a:r>
              <a:rPr b="1" lang="tr-TR" sz="3200" spc="-1" strike="noStrike" u="sng">
                <a:solidFill>
                  <a:srgbClr val="ffff00"/>
                </a:solidFill>
                <a:uFillTx/>
                <a:latin typeface="Times New Roman"/>
                <a:ea typeface="MyriadPro-Bold"/>
              </a:rPr>
              <a:t>İzmir Enternasyonal Fuarı’nın </a:t>
            </a:r>
            <a:r>
              <a:rPr b="1" lang="tr-TR" sz="3200" spc="-1" strike="noStrike" u="sng">
                <a:solidFill>
                  <a:srgbClr val="e0c2cd"/>
                </a:solidFill>
                <a:uFillTx/>
                <a:latin typeface="Times New Roman"/>
                <a:ea typeface="MyriadPro-Bold"/>
              </a:rPr>
              <a:t>İzmir kentinin markalaşma sürecine</a:t>
            </a:r>
            <a:r>
              <a:rPr b="1" lang="tr-TR" sz="3200" spc="-1" strike="noStrike" u="sng">
                <a:solidFill>
                  <a:srgbClr val="ffff00"/>
                </a:solidFill>
                <a:uFillTx/>
                <a:latin typeface="Times New Roman"/>
                <a:ea typeface="MyriadPro-Bold"/>
              </a:rPr>
              <a:t> olan katkısına yönelik halkın görüşleri incelenmiştir</a:t>
            </a:r>
            <a:r>
              <a:rPr b="1" lang="tr-TR" sz="3200" spc="-1" strike="noStrike">
                <a:solidFill>
                  <a:srgbClr val="ffff00"/>
                </a:solidFill>
                <a:latin typeface="Times New Roman"/>
                <a:ea typeface="MyriadPro-Bold"/>
              </a:rPr>
              <a:t>. </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Bir paydaş olarak yerel halkın desteğinin sağlanması ise ancak yerel halkın etkinliklerin beklenen </a:t>
            </a:r>
            <a:r>
              <a:rPr b="0" lang="tr-TR" sz="3200" spc="-1" strike="noStrike" u="sng">
                <a:solidFill>
                  <a:srgbClr val="e0c2cd"/>
                </a:solidFill>
                <a:uFillTx/>
                <a:latin typeface="Times New Roman"/>
                <a:ea typeface="MyriadPro-Bold"/>
              </a:rPr>
              <a:t>faydalar konusunda ikna edilmesi ve sürece destek vermelerinin sağlanması</a:t>
            </a:r>
            <a:r>
              <a:rPr b="0" lang="tr-TR" sz="3200" spc="-1" strike="noStrike" u="sng">
                <a:solidFill>
                  <a:srgbClr val="ffff00"/>
                </a:solidFill>
                <a:uFillTx/>
                <a:latin typeface="Times New Roman"/>
                <a:ea typeface="MyriadPro-Bold"/>
              </a:rPr>
              <a:t> ile mümkündür.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ctr">
              <a:lnSpc>
                <a:spcPct val="100000"/>
              </a:lnSpc>
              <a:spcBef>
                <a:spcPts val="1417"/>
              </a:spcBef>
              <a:buNone/>
              <a:tabLst>
                <a:tab algn="l" pos="0"/>
              </a:tabLst>
            </a:pPr>
            <a:r>
              <a:rPr b="1" lang="tr-TR" sz="3200" spc="-1" strike="noStrike">
                <a:solidFill>
                  <a:srgbClr val="ffff00"/>
                </a:solidFill>
                <a:latin typeface="Times New Roman"/>
                <a:ea typeface="MyriadPro-Bold"/>
              </a:rPr>
              <a:t>ORGANİZATÖRLER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2600" spc="-1" strike="noStrike">
                <a:solidFill>
                  <a:srgbClr val="ffff00"/>
                </a:solidFill>
                <a:latin typeface="Times New Roman"/>
                <a:ea typeface="MyriadPro-Bold"/>
              </a:rPr>
              <a:t>   </a:t>
            </a:r>
            <a:r>
              <a:rPr b="0" lang="tr-TR" sz="2600" spc="-1" strike="noStrike">
                <a:solidFill>
                  <a:srgbClr val="e0c2cd"/>
                </a:solidFill>
                <a:latin typeface="Times New Roman"/>
                <a:ea typeface="MyriadPro-Bold"/>
              </a:rPr>
              <a:t>İş dünyası</a:t>
            </a:r>
            <a:r>
              <a:rPr b="0" lang="tr-TR" sz="2600" spc="-1" strike="noStrike">
                <a:solidFill>
                  <a:srgbClr val="ffff00"/>
                </a:solidFill>
                <a:latin typeface="Times New Roman"/>
                <a:ea typeface="MyriadPro-Bold"/>
              </a:rPr>
              <a:t> </a:t>
            </a:r>
            <a:r>
              <a:rPr b="0" lang="tr-TR" sz="2600" spc="-1" strike="noStrike">
                <a:solidFill>
                  <a:srgbClr val="e0c2cd"/>
                </a:solidFill>
                <a:latin typeface="Times New Roman"/>
                <a:ea typeface="MyriadPro-Bold"/>
              </a:rPr>
              <a:t>etkinliklerin</a:t>
            </a:r>
            <a:r>
              <a:rPr b="0" lang="tr-TR" sz="2600" spc="-1" strike="noStrike">
                <a:solidFill>
                  <a:srgbClr val="ffff00"/>
                </a:solidFill>
                <a:latin typeface="Times New Roman"/>
                <a:ea typeface="MyriadPro-Bold"/>
              </a:rPr>
              <a:t> tanıtım ve reklam etkilerinin </a:t>
            </a:r>
            <a:r>
              <a:rPr b="0" lang="tr-TR" sz="2600" spc="-1" strike="noStrike">
                <a:solidFill>
                  <a:srgbClr val="e0c2cd"/>
                </a:solidFill>
                <a:latin typeface="Times New Roman"/>
                <a:ea typeface="MyriadPro-Bold"/>
              </a:rPr>
              <a:t>geleneksel medyadan daha etkin</a:t>
            </a:r>
            <a:r>
              <a:rPr b="0" lang="tr-TR" sz="2600" spc="-1" strike="noStrike">
                <a:solidFill>
                  <a:srgbClr val="ffff00"/>
                </a:solidFill>
                <a:latin typeface="Times New Roman"/>
                <a:ea typeface="MyriadPro-Bold"/>
              </a:rPr>
              <a:t> olduğunun farkına varmışlardır.  İşletmeler mal ve hizmetlerini müşterilerine tanıtmak için kurumsal etkinlikler gerçekleştirmektedirler.</a:t>
            </a:r>
            <a:endParaRPr b="0" lang="tr-TR" sz="26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Etkinlik organizatörlerinin </a:t>
            </a:r>
            <a:r>
              <a:rPr b="0" lang="tr-TR" sz="3200" spc="-1" strike="noStrike" u="sng">
                <a:solidFill>
                  <a:srgbClr val="e0c2cd"/>
                </a:solidFill>
                <a:uFillTx/>
                <a:latin typeface="Times New Roman"/>
                <a:ea typeface="MyriadPro-Bold"/>
              </a:rPr>
              <a:t>kâr amacı güden ve </a:t>
            </a:r>
            <a:r>
              <a:rPr b="0" lang="tr-TR" sz="3200" spc="-1" strike="noStrike" u="sng">
                <a:solidFill>
                  <a:srgbClr val="e0c2cd"/>
                </a:solidFill>
                <a:uFillTx/>
                <a:latin typeface="Times New Roman"/>
                <a:ea typeface="MinionPro-Bold"/>
              </a:rPr>
              <a:t>kâr amacı gütmeyen </a:t>
            </a:r>
            <a:r>
              <a:rPr b="0" lang="tr-TR" sz="3200" spc="-1" strike="noStrike" u="sng">
                <a:solidFill>
                  <a:srgbClr val="e0c2cd"/>
                </a:solidFill>
                <a:uFillTx/>
                <a:latin typeface="Times New Roman"/>
                <a:ea typeface="MyriadPro-Bold"/>
              </a:rPr>
              <a:t>organizatörler</a:t>
            </a:r>
            <a:r>
              <a:rPr b="0" lang="tr-TR" sz="3200" spc="-1" strike="noStrike" u="sng">
                <a:solidFill>
                  <a:srgbClr val="ffff00"/>
                </a:solidFill>
                <a:uFillTx/>
                <a:latin typeface="Times New Roman"/>
                <a:ea typeface="MyriadPro-Bold"/>
              </a:rPr>
              <a:t> şeklinde </a:t>
            </a:r>
            <a:r>
              <a:rPr b="0" lang="tr-TR" sz="3200" spc="-1" strike="noStrike" u="sng">
                <a:solidFill>
                  <a:srgbClr val="e0c2cd"/>
                </a:solidFill>
                <a:uFillTx/>
                <a:latin typeface="Times New Roman"/>
                <a:ea typeface="MyriadPro-Bold"/>
              </a:rPr>
              <a:t>iki başlık</a:t>
            </a:r>
            <a:r>
              <a:rPr b="0" lang="tr-TR" sz="3200" spc="-1" strike="noStrike" u="sng">
                <a:solidFill>
                  <a:srgbClr val="ffff00"/>
                </a:solidFill>
                <a:uFillTx/>
                <a:latin typeface="Times New Roman"/>
                <a:ea typeface="MyriadPro-Bold"/>
              </a:rPr>
              <a:t> altında ele alınması </a:t>
            </a:r>
            <a:r>
              <a:rPr b="0" lang="tr-TR" sz="3200" spc="-1" strike="noStrike">
                <a:solidFill>
                  <a:srgbClr val="ffff00"/>
                </a:solidFill>
                <a:latin typeface="Times New Roman"/>
                <a:ea typeface="MyriadPro-Bold"/>
              </a:rPr>
              <a:t>gerektiğini belirtmektedirler. Buna göre </a:t>
            </a:r>
            <a:r>
              <a:rPr b="0" lang="tr-TR" sz="3200" spc="-1" strike="noStrike" u="sng">
                <a:solidFill>
                  <a:srgbClr val="e0c2cd"/>
                </a:solidFill>
                <a:uFillTx/>
                <a:latin typeface="Times New Roman"/>
                <a:ea typeface="MyriadPro-Bold"/>
              </a:rPr>
              <a:t>kâr amacı gütmeyen</a:t>
            </a:r>
            <a:r>
              <a:rPr b="0" lang="tr-TR" sz="3200" spc="-1" strike="noStrike" u="sng">
                <a:solidFill>
                  <a:srgbClr val="ffff00"/>
                </a:solidFill>
                <a:uFillTx/>
                <a:latin typeface="Times New Roman"/>
                <a:ea typeface="MyriadPro-Bold"/>
              </a:rPr>
              <a:t> kuruluşlar </a:t>
            </a:r>
            <a:r>
              <a:rPr b="0" lang="tr-TR" sz="3200" spc="-1" strike="noStrike" u="sng">
                <a:solidFill>
                  <a:srgbClr val="e0c2cd"/>
                </a:solidFill>
                <a:uFillTx/>
                <a:latin typeface="Times New Roman"/>
                <a:ea typeface="MyriadPro-Bold"/>
              </a:rPr>
              <a:t>çok farklı alanlarda ve düzeylerde etkinlik</a:t>
            </a:r>
            <a:r>
              <a:rPr b="0" lang="tr-TR" sz="3200" spc="-1" strike="noStrike" u="sng">
                <a:solidFill>
                  <a:srgbClr val="ffff00"/>
                </a:solidFill>
                <a:uFillTx/>
                <a:latin typeface="Times New Roman"/>
                <a:ea typeface="MyriadPro-Bold"/>
              </a:rPr>
              <a:t> yürütebilmektedir.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000" spc="-1" strike="noStrike">
                <a:solidFill>
                  <a:srgbClr val="ffff00"/>
                </a:solidFill>
                <a:latin typeface="Times New Roman"/>
              </a:rPr>
              <a:t>       </a:t>
            </a:r>
            <a:endParaRPr b="0" lang="tr-TR" sz="3000" spc="-1" strike="noStrike">
              <a:solidFill>
                <a:srgbClr val="ffffff"/>
              </a:solidFill>
              <a:latin typeface="Arial"/>
            </a:endParaRPr>
          </a:p>
          <a:p>
            <a:pPr indent="0" algn="just">
              <a:lnSpc>
                <a:spcPct val="100000"/>
              </a:lnSpc>
              <a:spcBef>
                <a:spcPts val="1417"/>
              </a:spcBef>
              <a:buNone/>
              <a:tabLst>
                <a:tab algn="l" pos="0"/>
              </a:tabLst>
            </a:pPr>
            <a:r>
              <a:rPr b="1" lang="tr-TR" sz="3000" spc="-1" strike="noStrike">
                <a:solidFill>
                  <a:srgbClr val="ffff00"/>
                </a:solidFill>
                <a:latin typeface="Times New Roman"/>
                <a:ea typeface="MyriadPro-Bold"/>
              </a:rPr>
              <a:t>   </a:t>
            </a:r>
            <a:r>
              <a:rPr b="0" lang="tr-TR" sz="3000" spc="-1" strike="noStrike" u="sng">
                <a:solidFill>
                  <a:srgbClr val="ffff00"/>
                </a:solidFill>
                <a:uFillTx/>
                <a:latin typeface="Times New Roman"/>
                <a:ea typeface="MyriadPro-Bold"/>
              </a:rPr>
              <a:t>Bu kuruluşlar </a:t>
            </a:r>
            <a:r>
              <a:rPr b="0" lang="tr-TR" sz="3000" spc="-1" strike="noStrike" u="sng">
                <a:solidFill>
                  <a:srgbClr val="e0c2cd"/>
                </a:solidFill>
                <a:uFillTx/>
                <a:latin typeface="Times New Roman"/>
                <a:ea typeface="MyriadPro-Bold"/>
              </a:rPr>
              <a:t>sağlıktan eğitime, insan haklarından sürdürülebilir kalkınmaya, kriz yönetiminden diplomasiye kadar uzanan çok geniş</a:t>
            </a:r>
            <a:r>
              <a:rPr b="0" lang="tr-TR" sz="3000" spc="-1" strike="noStrike" u="sng">
                <a:solidFill>
                  <a:srgbClr val="ffff00"/>
                </a:solidFill>
                <a:uFillTx/>
                <a:latin typeface="Times New Roman"/>
                <a:ea typeface="MyriadPro-Bold"/>
              </a:rPr>
              <a:t> bir alanda faaliyet gösterebilmektedirler.</a:t>
            </a:r>
            <a:r>
              <a:rPr b="1" lang="tr-TR" sz="3000" spc="-1" strike="noStrike">
                <a:solidFill>
                  <a:srgbClr val="ffff00"/>
                </a:solidFill>
                <a:latin typeface="Times New Roman"/>
                <a:ea typeface="MyriadPro-Bold"/>
              </a:rPr>
              <a:t> </a:t>
            </a:r>
            <a:endParaRPr b="0" lang="tr-TR" sz="3000" spc="-1" strike="noStrike">
              <a:solidFill>
                <a:srgbClr val="ffffff"/>
              </a:solidFill>
              <a:latin typeface="Arial"/>
            </a:endParaRPr>
          </a:p>
          <a:p>
            <a:pPr indent="0" algn="just">
              <a:lnSpc>
                <a:spcPct val="100000"/>
              </a:lnSpc>
              <a:spcBef>
                <a:spcPts val="1417"/>
              </a:spcBef>
              <a:buNone/>
              <a:tabLst>
                <a:tab algn="l" pos="0"/>
              </a:tabLst>
            </a:pPr>
            <a:endParaRPr b="0" lang="tr-TR" sz="3000" spc="-1" strike="noStrike">
              <a:solidFill>
                <a:srgbClr val="ffffff"/>
              </a:solidFill>
              <a:latin typeface="Arial"/>
            </a:endParaRPr>
          </a:p>
          <a:p>
            <a:pPr indent="0" algn="just">
              <a:lnSpc>
                <a:spcPct val="100000"/>
              </a:lnSpc>
              <a:spcBef>
                <a:spcPts val="1417"/>
              </a:spcBef>
              <a:buNone/>
              <a:tabLst>
                <a:tab algn="l" pos="0"/>
              </a:tabLst>
            </a:pPr>
            <a:endParaRPr b="0" lang="tr-TR" sz="30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a:solidFill>
                  <a:srgbClr val="ffff00"/>
                </a:solidFill>
                <a:latin typeface="Times New Roman"/>
                <a:ea typeface="MyriadPro-Bold"/>
              </a:rPr>
              <a:t>Öte yandan </a:t>
            </a:r>
            <a:r>
              <a:rPr b="0" lang="tr-TR" sz="3200" spc="-1" strike="noStrike" u="sng">
                <a:solidFill>
                  <a:srgbClr val="e0c2cd"/>
                </a:solidFill>
                <a:uFillTx/>
                <a:latin typeface="Times New Roman"/>
                <a:ea typeface="MyriadPro-Bold"/>
              </a:rPr>
              <a:t>kâr amacı gütmeyen kuruluşlar, kendine özgü özellikleri ve dinamikleri olan</a:t>
            </a:r>
            <a:r>
              <a:rPr b="0" lang="tr-TR" sz="3200" spc="-1" strike="noStrike" u="sng">
                <a:solidFill>
                  <a:srgbClr val="ffff00"/>
                </a:solidFill>
                <a:uFillTx/>
                <a:latin typeface="Times New Roman"/>
                <a:ea typeface="MyriadPro-Bold"/>
              </a:rPr>
              <a:t> bir güç olarak ortaya çıkmaktadır.</a:t>
            </a:r>
            <a:r>
              <a:rPr b="0" lang="tr-TR" sz="3200" spc="-1" strike="noStrike">
                <a:solidFill>
                  <a:srgbClr val="ffff00"/>
                </a:solidFill>
                <a:latin typeface="Times New Roman"/>
                <a:ea typeface="MyriadPro-Bold"/>
              </a:rPr>
              <a:t>  Bu kuruluşlar </a:t>
            </a:r>
            <a:r>
              <a:rPr b="0" lang="tr-TR" sz="3200" spc="-1" strike="noStrike" u="sng">
                <a:solidFill>
                  <a:srgbClr val="e0c2cd"/>
                </a:solidFill>
                <a:uFillTx/>
                <a:latin typeface="Times New Roman"/>
                <a:ea typeface="MyriadPro-Bold"/>
              </a:rPr>
              <a:t>hakların korunması, yaşamın zenginleştirilmesi, sessizlerin haklarının savunulması ve çevrenin korunması</a:t>
            </a:r>
            <a:r>
              <a:rPr b="0" lang="tr-TR" sz="3200" spc="-1" strike="noStrike" u="sng">
                <a:solidFill>
                  <a:srgbClr val="ffff00"/>
                </a:solidFill>
                <a:uFillTx/>
                <a:latin typeface="Times New Roman"/>
                <a:ea typeface="MyriadPro-Bold"/>
              </a:rPr>
              <a:t> gibi amaçlarla hareket etmektedirler.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p:nvPr>
        </p:nvSpPr>
        <p:spPr>
          <a:xfrm>
            <a:off x="368280" y="295200"/>
            <a:ext cx="8970840" cy="4975200"/>
          </a:xfrm>
          <a:prstGeom prst="rect">
            <a:avLst/>
          </a:prstGeom>
          <a:noFill/>
          <a:ln w="0">
            <a:noFill/>
          </a:ln>
        </p:spPr>
        <p:txBody>
          <a:bodyPr lIns="0" rIns="0" tIns="0" bIns="0" anchor="t">
            <a:normAutofit fontScale="77000"/>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1" lang="tr-TR" sz="2800" spc="-1" strike="noStrike">
                <a:solidFill>
                  <a:srgbClr val="ffff00"/>
                </a:solidFill>
                <a:latin typeface="Times New Roman"/>
                <a:ea typeface="MyriadPro-Bold"/>
              </a:rPr>
              <a:t>• </a:t>
            </a:r>
            <a:r>
              <a:rPr b="1" lang="tr-TR" sz="2800" spc="-1" strike="noStrike">
                <a:solidFill>
                  <a:srgbClr val="ffff00"/>
                </a:solidFill>
                <a:latin typeface="Times New Roman"/>
                <a:ea typeface="MyriadPro-Regular"/>
              </a:rPr>
              <a:t>YEREL YÖNETİMLER</a:t>
            </a:r>
            <a:endParaRPr b="0" lang="tr-TR" sz="2800" spc="-1" strike="noStrike">
              <a:solidFill>
                <a:srgbClr val="ffffff"/>
              </a:solidFill>
              <a:latin typeface="Arial"/>
            </a:endParaRPr>
          </a:p>
          <a:p>
            <a:pPr indent="0">
              <a:lnSpc>
                <a:spcPct val="100000"/>
              </a:lnSpc>
              <a:spcBef>
                <a:spcPts val="1417"/>
              </a:spcBef>
              <a:buNone/>
              <a:tabLst>
                <a:tab algn="l" pos="0"/>
              </a:tabLst>
            </a:pPr>
            <a:r>
              <a:rPr b="1" lang="tr-TR" sz="3200" spc="-1" strike="noStrike">
                <a:solidFill>
                  <a:srgbClr val="ffff00"/>
                </a:solidFill>
                <a:latin typeface="Times New Roman"/>
                <a:ea typeface="MyriadPro-Bold"/>
              </a:rPr>
              <a:t>• </a:t>
            </a:r>
            <a:r>
              <a:rPr b="1" lang="tr-TR" sz="3200" spc="-1" strike="noStrike">
                <a:solidFill>
                  <a:srgbClr val="ffff00"/>
                </a:solidFill>
                <a:latin typeface="Times New Roman"/>
                <a:ea typeface="MyriadPro-Bold"/>
              </a:rPr>
              <a:t>YEREL HALK</a:t>
            </a:r>
            <a:endParaRPr b="0" lang="tr-TR" sz="3200" spc="-1" strike="noStrike">
              <a:solidFill>
                <a:srgbClr val="ffffff"/>
              </a:solidFill>
              <a:latin typeface="Arial"/>
            </a:endParaRPr>
          </a:p>
          <a:p>
            <a:pPr indent="0">
              <a:lnSpc>
                <a:spcPct val="100000"/>
              </a:lnSpc>
              <a:spcBef>
                <a:spcPts val="1417"/>
              </a:spcBef>
              <a:buNone/>
              <a:tabLst>
                <a:tab algn="l" pos="0"/>
              </a:tabLst>
            </a:pPr>
            <a:r>
              <a:rPr b="1" lang="tr-TR" sz="3200" spc="-1" strike="noStrike">
                <a:solidFill>
                  <a:srgbClr val="ffff00"/>
                </a:solidFill>
                <a:latin typeface="Times New Roman"/>
                <a:ea typeface="MyriadPro-Bold"/>
              </a:rPr>
              <a:t>• </a:t>
            </a:r>
            <a:r>
              <a:rPr b="1" lang="tr-TR" sz="3200" spc="-1" strike="noStrike">
                <a:solidFill>
                  <a:srgbClr val="ffff00"/>
                </a:solidFill>
                <a:latin typeface="Times New Roman"/>
                <a:ea typeface="MyriadPro-Bold"/>
              </a:rPr>
              <a:t>ORGANİZATÖRLER</a:t>
            </a:r>
            <a:endParaRPr b="0" lang="tr-TR" sz="3200" spc="-1" strike="noStrike">
              <a:solidFill>
                <a:srgbClr val="ffffff"/>
              </a:solidFill>
              <a:latin typeface="Arial"/>
            </a:endParaRPr>
          </a:p>
          <a:p>
            <a:pPr indent="0">
              <a:lnSpc>
                <a:spcPct val="100000"/>
              </a:lnSpc>
              <a:spcBef>
                <a:spcPts val="1417"/>
              </a:spcBef>
              <a:buNone/>
              <a:tabLst>
                <a:tab algn="l" pos="0"/>
              </a:tabLst>
            </a:pPr>
            <a:r>
              <a:rPr b="1" lang="tr-TR" sz="3200" spc="-1" strike="noStrike">
                <a:solidFill>
                  <a:srgbClr val="ffff00"/>
                </a:solidFill>
                <a:latin typeface="Times New Roman"/>
                <a:ea typeface="MyriadPro-Bold"/>
              </a:rPr>
              <a:t>• </a:t>
            </a:r>
            <a:r>
              <a:rPr b="1" lang="tr-TR" sz="3200" spc="-1" strike="noStrike">
                <a:solidFill>
                  <a:srgbClr val="ffff00"/>
                </a:solidFill>
                <a:latin typeface="Times New Roman"/>
                <a:ea typeface="MyriadPro-Bold"/>
              </a:rPr>
              <a:t>ÇALIŞANLAR</a:t>
            </a:r>
            <a:endParaRPr b="0" lang="tr-TR" sz="3200" spc="-1" strike="noStrike">
              <a:solidFill>
                <a:srgbClr val="ffffff"/>
              </a:solidFill>
              <a:latin typeface="Arial"/>
            </a:endParaRPr>
          </a:p>
          <a:p>
            <a:pPr indent="0">
              <a:lnSpc>
                <a:spcPct val="100000"/>
              </a:lnSpc>
              <a:spcBef>
                <a:spcPts val="1417"/>
              </a:spcBef>
              <a:buNone/>
              <a:tabLst>
                <a:tab algn="l" pos="0"/>
              </a:tabLst>
            </a:pPr>
            <a:r>
              <a:rPr b="1" lang="tr-TR" sz="3200" spc="-1" strike="noStrike">
                <a:solidFill>
                  <a:srgbClr val="ffff00"/>
                </a:solidFill>
                <a:latin typeface="Times New Roman"/>
                <a:ea typeface="MyriadPro-Bold"/>
              </a:rPr>
              <a:t>• </a:t>
            </a:r>
            <a:r>
              <a:rPr b="1" lang="tr-TR" sz="3200" spc="-1" strike="noStrike">
                <a:solidFill>
                  <a:srgbClr val="ffff00"/>
                </a:solidFill>
                <a:latin typeface="Times New Roman"/>
                <a:ea typeface="MyriadPro-Bold"/>
              </a:rPr>
              <a:t>GÖNÜLLÜLER</a:t>
            </a:r>
            <a:endParaRPr b="0" lang="tr-TR" sz="3200" spc="-1" strike="noStrike">
              <a:solidFill>
                <a:srgbClr val="ffffff"/>
              </a:solidFill>
              <a:latin typeface="Arial"/>
            </a:endParaRPr>
          </a:p>
          <a:p>
            <a:pPr indent="0">
              <a:lnSpc>
                <a:spcPct val="100000"/>
              </a:lnSpc>
              <a:spcBef>
                <a:spcPts val="1417"/>
              </a:spcBef>
              <a:buNone/>
              <a:tabLst>
                <a:tab algn="l" pos="0"/>
              </a:tabLst>
            </a:pPr>
            <a:r>
              <a:rPr b="1" lang="tr-TR" sz="3200" spc="-1" strike="noStrike">
                <a:solidFill>
                  <a:srgbClr val="ffff00"/>
                </a:solidFill>
                <a:latin typeface="Times New Roman"/>
                <a:ea typeface="MyriadPro-Bold"/>
              </a:rPr>
              <a:t>• </a:t>
            </a:r>
            <a:r>
              <a:rPr b="1" lang="tr-TR" sz="3200" spc="-1" strike="noStrike">
                <a:solidFill>
                  <a:srgbClr val="ffff00"/>
                </a:solidFill>
                <a:latin typeface="Times New Roman"/>
                <a:ea typeface="MyriadPro-Bold"/>
              </a:rPr>
              <a:t>SPONSORLAR</a:t>
            </a:r>
            <a:endParaRPr b="0" lang="tr-TR" sz="3200" spc="-1" strike="noStrike">
              <a:solidFill>
                <a:srgbClr val="ffffff"/>
              </a:solidFill>
              <a:latin typeface="Arial"/>
            </a:endParaRPr>
          </a:p>
          <a:p>
            <a:pPr indent="0">
              <a:lnSpc>
                <a:spcPct val="100000"/>
              </a:lnSpc>
              <a:spcBef>
                <a:spcPts val="1417"/>
              </a:spcBef>
              <a:buNone/>
              <a:tabLst>
                <a:tab algn="l" pos="0"/>
              </a:tabLst>
            </a:pPr>
            <a:r>
              <a:rPr b="1" lang="tr-TR" sz="3200" spc="-1" strike="noStrike">
                <a:solidFill>
                  <a:srgbClr val="ffff00"/>
                </a:solidFill>
                <a:latin typeface="Times New Roman"/>
                <a:ea typeface="MyriadPro-Bold"/>
              </a:rPr>
              <a:t>• </a:t>
            </a:r>
            <a:r>
              <a:rPr b="1" lang="tr-TR" sz="3200" spc="-1" strike="noStrike">
                <a:solidFill>
                  <a:srgbClr val="ffff00"/>
                </a:solidFill>
                <a:latin typeface="Times New Roman"/>
                <a:ea typeface="MyriadPro-Bold"/>
              </a:rPr>
              <a:t>ETKİNLİKLER VE MEDYA</a:t>
            </a:r>
            <a:endParaRPr b="0" lang="tr-TR" sz="3200" spc="-1" strike="noStrike">
              <a:solidFill>
                <a:srgbClr val="ffffff"/>
              </a:solidFill>
              <a:latin typeface="Arial"/>
            </a:endParaRPr>
          </a:p>
          <a:p>
            <a:pPr indent="0">
              <a:lnSpc>
                <a:spcPct val="100000"/>
              </a:lnSpc>
              <a:spcBef>
                <a:spcPts val="1417"/>
              </a:spcBef>
              <a:buNone/>
              <a:tabLst>
                <a:tab algn="l" pos="0"/>
              </a:tabLst>
            </a:pPr>
            <a:r>
              <a:rPr b="1" lang="tr-TR" sz="3200" spc="-1" strike="noStrike">
                <a:solidFill>
                  <a:srgbClr val="ffff00"/>
                </a:solidFill>
                <a:latin typeface="Times New Roman"/>
                <a:ea typeface="MyriadPro-Bold"/>
              </a:rPr>
              <a:t>• </a:t>
            </a:r>
            <a:r>
              <a:rPr b="1" lang="tr-TR" sz="3200" spc="-1" strike="noStrike">
                <a:solidFill>
                  <a:srgbClr val="ffff00"/>
                </a:solidFill>
                <a:latin typeface="Times New Roman"/>
                <a:ea typeface="MyriadPro-Bold"/>
              </a:rPr>
              <a:t>KATILIMCILAR</a:t>
            </a:r>
            <a:endParaRPr b="0" lang="tr-TR" sz="3200" spc="-1" strike="noStrike">
              <a:solidFill>
                <a:srgbClr val="ffffff"/>
              </a:solidFill>
              <a:latin typeface="Arial"/>
            </a:endParaRPr>
          </a:p>
          <a:p>
            <a:pPr indent="0">
              <a:lnSpc>
                <a:spcPct val="100000"/>
              </a:lnSpc>
              <a:spcBef>
                <a:spcPts val="1417"/>
              </a:spcBef>
              <a:buNone/>
              <a:tabLst>
                <a:tab algn="l" pos="0"/>
              </a:tabLst>
            </a:pPr>
            <a:r>
              <a:rPr b="1" lang="tr-TR" sz="3200" spc="-1" strike="noStrike">
                <a:solidFill>
                  <a:srgbClr val="ffff00"/>
                </a:solidFill>
                <a:latin typeface="Times New Roman"/>
                <a:ea typeface="MyriadPro-Bold"/>
              </a:rPr>
              <a:t>• </a:t>
            </a:r>
            <a:r>
              <a:rPr b="1" lang="tr-TR" sz="3200" spc="-1" strike="noStrike">
                <a:solidFill>
                  <a:srgbClr val="ffff00"/>
                </a:solidFill>
                <a:latin typeface="Times New Roman"/>
                <a:ea typeface="MyriadPro-Bold"/>
              </a:rPr>
              <a:t>ZİYARETÇİLER incelenecektir.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ctr">
              <a:lnSpc>
                <a:spcPct val="100000"/>
              </a:lnSpc>
              <a:spcBef>
                <a:spcPts val="1417"/>
              </a:spcBef>
              <a:buNone/>
              <a:tabLst>
                <a:tab algn="l" pos="0"/>
              </a:tabLst>
            </a:pPr>
            <a:r>
              <a:rPr b="1" lang="tr-TR" sz="3200" spc="-1" strike="noStrike">
                <a:solidFill>
                  <a:srgbClr val="ffff00"/>
                </a:solidFill>
                <a:latin typeface="Times New Roman"/>
                <a:ea typeface="MyriadPro-Bold"/>
              </a:rPr>
              <a:t>ÇALIŞANLAR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2600" spc="-1" strike="noStrike">
                <a:solidFill>
                  <a:srgbClr val="ffff00"/>
                </a:solidFill>
                <a:latin typeface="Times New Roman"/>
                <a:ea typeface="MyriadPro-Bold"/>
              </a:rPr>
              <a:t>   </a:t>
            </a:r>
            <a:r>
              <a:rPr b="0" lang="tr-TR" sz="2600" spc="-1" strike="noStrike">
                <a:solidFill>
                  <a:srgbClr val="e0c2cd"/>
                </a:solidFill>
                <a:latin typeface="Times New Roman"/>
                <a:ea typeface="MyriadPro-Bold"/>
              </a:rPr>
              <a:t>Etkinlik</a:t>
            </a:r>
            <a:r>
              <a:rPr b="0" lang="tr-TR" sz="2600" spc="-1" strike="noStrike">
                <a:solidFill>
                  <a:srgbClr val="ffff00"/>
                </a:solidFill>
                <a:latin typeface="Times New Roman"/>
                <a:ea typeface="MyriadPro-Bold"/>
              </a:rPr>
              <a:t> amaçlarının gerçekleştirilmesinde </a:t>
            </a:r>
            <a:r>
              <a:rPr b="0" lang="tr-TR" sz="2600" spc="-1" strike="noStrike" u="sng">
                <a:solidFill>
                  <a:srgbClr val="e0c2cd"/>
                </a:solidFill>
                <a:uFillTx/>
                <a:latin typeface="Times New Roman"/>
                <a:ea typeface="MyriadPro-Bold"/>
              </a:rPr>
              <a:t>insan faktörü temel unsurdur.</a:t>
            </a:r>
            <a:r>
              <a:rPr b="0" lang="tr-TR" sz="2600" spc="-1" strike="noStrike" u="sng">
                <a:solidFill>
                  <a:srgbClr val="ffff00"/>
                </a:solidFill>
                <a:uFillTx/>
                <a:latin typeface="Times New Roman"/>
                <a:ea typeface="MyriadPro-Bold"/>
              </a:rPr>
              <a:t> </a:t>
            </a:r>
            <a:r>
              <a:rPr b="0" lang="tr-TR" sz="2600" spc="-1" strike="noStrike" u="sng">
                <a:solidFill>
                  <a:srgbClr val="e0c2cd"/>
                </a:solidFill>
                <a:uFillTx/>
                <a:latin typeface="Times New Roman"/>
                <a:ea typeface="MyriadPro-Bold"/>
              </a:rPr>
              <a:t>Planlama, yönetme ve etkinliğin tasarım ve uygulaması insan yoğun bir çabadır.</a:t>
            </a:r>
            <a:r>
              <a:rPr b="0" lang="tr-TR" sz="2600" spc="-1" strike="noStrike">
                <a:solidFill>
                  <a:srgbClr val="ffff00"/>
                </a:solidFill>
                <a:latin typeface="Times New Roman"/>
                <a:ea typeface="MyriadPro-Bold"/>
              </a:rPr>
              <a:t> </a:t>
            </a:r>
            <a:r>
              <a:rPr b="0" lang="tr-TR" sz="2600" spc="-1" strike="noStrike" u="sng">
                <a:solidFill>
                  <a:srgbClr val="ffff00"/>
                </a:solidFill>
                <a:uFillTx/>
                <a:latin typeface="Times New Roman"/>
                <a:ea typeface="MyriadPro-Bold"/>
              </a:rPr>
              <a:t>Çalışanlar, </a:t>
            </a:r>
            <a:r>
              <a:rPr b="0" lang="tr-TR" sz="2600" spc="-1" strike="noStrike" u="sng">
                <a:solidFill>
                  <a:srgbClr val="e0c2cd"/>
                </a:solidFill>
                <a:uFillTx/>
                <a:latin typeface="Times New Roman"/>
                <a:ea typeface="MyriadPro-Bold"/>
              </a:rPr>
              <a:t>etkinlik fikrinin ortaya çıkmasından etkinliğin kapanış aşamasına kadar geçen süreçte aktif olarak görev yapan insanlardır.</a:t>
            </a:r>
            <a:endParaRPr b="0" lang="tr-TR" sz="26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a:solidFill>
                  <a:srgbClr val="ffff00"/>
                </a:solidFill>
                <a:latin typeface="Times New Roman"/>
                <a:ea typeface="MyriadPro-Bold"/>
              </a:rPr>
              <a:t>Ancak </a:t>
            </a:r>
            <a:r>
              <a:rPr b="0" lang="tr-TR" sz="3200" spc="-1" strike="noStrike" u="sng">
                <a:solidFill>
                  <a:srgbClr val="e0c2cd"/>
                </a:solidFill>
                <a:uFillTx/>
                <a:latin typeface="Times New Roman"/>
                <a:ea typeface="MyriadPro-Bold"/>
              </a:rPr>
              <a:t>etkinlikler</a:t>
            </a:r>
            <a:r>
              <a:rPr b="0" lang="tr-TR" sz="3200" spc="-1" strike="noStrike" u="sng">
                <a:solidFill>
                  <a:srgbClr val="ffff00"/>
                </a:solidFill>
                <a:uFillTx/>
                <a:latin typeface="Times New Roman"/>
                <a:ea typeface="MyriadPro-Bold"/>
              </a:rPr>
              <a:t> devamlı programlar değil aksine </a:t>
            </a:r>
            <a:r>
              <a:rPr b="0" lang="tr-TR" sz="3200" spc="-1" strike="noStrike" u="sng">
                <a:solidFill>
                  <a:srgbClr val="e0c2cd"/>
                </a:solidFill>
                <a:uFillTx/>
                <a:latin typeface="Times New Roman"/>
                <a:ea typeface="MyriadPro-Bold"/>
              </a:rPr>
              <a:t>sınırlı sürede gerçekleştirilen organizasyonlar olduğu için ihtiyaç duyulan çalışanların özellikleri de farklılık göstermektedir.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1" lang="tr-TR" sz="3200" spc="-1" strike="noStrike">
                <a:solidFill>
                  <a:srgbClr val="ffff00"/>
                </a:solidFill>
                <a:latin typeface="Times New Roman"/>
                <a:ea typeface="MyriadPro-Bold"/>
              </a:rPr>
              <a:t>   </a:t>
            </a:r>
            <a:r>
              <a:rPr b="1" lang="tr-TR" sz="3200" spc="-1" strike="noStrike" u="sng">
                <a:solidFill>
                  <a:srgbClr val="ffff00"/>
                </a:solidFill>
                <a:uFillTx/>
                <a:latin typeface="Times New Roman"/>
                <a:ea typeface="MyriadPro-Bold"/>
              </a:rPr>
              <a:t>Bir etkinlik organizasyonunda ihtiyaç duyulan </a:t>
            </a:r>
            <a:r>
              <a:rPr b="1" lang="tr-TR" sz="3200" spc="-1" strike="noStrike" u="sng">
                <a:solidFill>
                  <a:srgbClr val="e0c2cd"/>
                </a:solidFill>
                <a:uFillTx/>
                <a:latin typeface="Times New Roman"/>
                <a:ea typeface="MyriadPro-Bold"/>
              </a:rPr>
              <a:t>çalışanların sayısı </a:t>
            </a:r>
            <a:r>
              <a:rPr b="1" i="1" lang="tr-TR" sz="3200" spc="-1" strike="noStrike" u="sng">
                <a:solidFill>
                  <a:srgbClr val="e0c2cd"/>
                </a:solidFill>
                <a:uFillTx/>
                <a:latin typeface="Times New Roman"/>
                <a:ea typeface="MinionPro-It"/>
              </a:rPr>
              <a:t>ve özellikleri etkinliğin büyüklüğüne ve türüne bağlı olarak farklılık gösterecektir.</a:t>
            </a:r>
            <a:r>
              <a:rPr b="1" i="1" lang="tr-TR" sz="3200" spc="-1" strike="noStrike">
                <a:solidFill>
                  <a:srgbClr val="e0c2cd"/>
                </a:solidFill>
                <a:latin typeface="Times New Roman"/>
                <a:ea typeface="MinionPro-It"/>
              </a:rPr>
              <a:t> </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ctr">
              <a:lnSpc>
                <a:spcPct val="100000"/>
              </a:lnSpc>
              <a:spcBef>
                <a:spcPts val="1417"/>
              </a:spcBef>
              <a:buNone/>
              <a:tabLst>
                <a:tab algn="l" pos="0"/>
              </a:tabLst>
            </a:pPr>
            <a:r>
              <a:rPr b="1" lang="tr-TR" sz="3200" spc="-1" strike="noStrike">
                <a:solidFill>
                  <a:srgbClr val="ffff00"/>
                </a:solidFill>
                <a:latin typeface="Times New Roman"/>
                <a:ea typeface="MyriadPro-Bold"/>
              </a:rPr>
              <a:t>GÖNÜLLÜLER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2000" spc="-1" strike="noStrike">
                <a:solidFill>
                  <a:srgbClr val="ffff00"/>
                </a:solidFill>
                <a:latin typeface="Times New Roman"/>
                <a:ea typeface="MinionPro-Bold"/>
              </a:rPr>
              <a:t>   </a:t>
            </a:r>
            <a:r>
              <a:rPr b="0" lang="tr-TR" sz="2400" spc="-1" strike="noStrike" u="sng">
                <a:solidFill>
                  <a:srgbClr val="e0c2cd"/>
                </a:solidFill>
                <a:uFillTx/>
                <a:latin typeface="Times New Roman"/>
                <a:ea typeface="MinionPro-Bold"/>
              </a:rPr>
              <a:t>Gönüllü </a:t>
            </a:r>
            <a:r>
              <a:rPr b="0" lang="tr-TR" sz="2400" spc="-1" strike="noStrike" u="sng">
                <a:solidFill>
                  <a:srgbClr val="e0c2cd"/>
                </a:solidFill>
                <a:uFillTx/>
                <a:latin typeface="Times New Roman"/>
                <a:ea typeface="MinionPro-Regular"/>
              </a:rPr>
              <a:t>yapılan çalışmalar küresel ekonomiye</a:t>
            </a:r>
            <a:r>
              <a:rPr b="0" lang="tr-TR" sz="2400" spc="-1" strike="noStrike" u="sng">
                <a:solidFill>
                  <a:srgbClr val="ffff00"/>
                </a:solidFill>
                <a:uFillTx/>
                <a:latin typeface="Times New Roman"/>
                <a:ea typeface="MinionPro-Regular"/>
              </a:rPr>
              <a:t> oldukça önemli bir katkı sağlamaktadır.</a:t>
            </a:r>
            <a:r>
              <a:rPr b="0" lang="tr-TR" sz="2000" spc="-1" strike="noStrike">
                <a:solidFill>
                  <a:srgbClr val="ffff00"/>
                </a:solidFill>
                <a:latin typeface="Times New Roman"/>
                <a:ea typeface="MinionPro-Regular"/>
              </a:rPr>
              <a:t> </a:t>
            </a:r>
            <a:r>
              <a:rPr b="0" lang="tr-TR" sz="2600" spc="-1" strike="noStrike" u="sng">
                <a:solidFill>
                  <a:srgbClr val="e0c2cd"/>
                </a:solidFill>
                <a:uFillTx/>
                <a:latin typeface="Times New Roman"/>
                <a:ea typeface="MyriadPro-Bold"/>
              </a:rPr>
              <a:t>2011 yılında John Hopkins Sivil Toplum Merkezi tarafından hazırlanan bir rapora göre 37 ülkede 140 milyon kişi yıl içinde gönüllü olarak</a:t>
            </a:r>
            <a:r>
              <a:rPr b="0" lang="tr-TR" sz="2600" spc="-1" strike="noStrike" u="sng">
                <a:solidFill>
                  <a:srgbClr val="ffff00"/>
                </a:solidFill>
                <a:uFillTx/>
                <a:latin typeface="Times New Roman"/>
                <a:ea typeface="MyriadPro-Bold"/>
              </a:rPr>
              <a:t> çalışmaktadır. Bu insanların yaptığı gönüllü çalışmaların </a:t>
            </a:r>
            <a:r>
              <a:rPr b="0" lang="tr-TR" sz="2600" spc="-1" strike="noStrike" u="sng">
                <a:solidFill>
                  <a:srgbClr val="e0c2cd"/>
                </a:solidFill>
                <a:uFillTx/>
                <a:latin typeface="Times New Roman"/>
                <a:ea typeface="MyriadPro-Bold"/>
              </a:rPr>
              <a:t>ekonomik değeri 400 milyar ABD Dolarına</a:t>
            </a:r>
            <a:r>
              <a:rPr b="0" lang="tr-TR" sz="2600" spc="-1" strike="noStrike" u="sng">
                <a:solidFill>
                  <a:srgbClr val="ffff00"/>
                </a:solidFill>
                <a:uFillTx/>
                <a:latin typeface="Times New Roman"/>
                <a:ea typeface="MyriadPro-Bold"/>
              </a:rPr>
              <a:t> yakındır.</a:t>
            </a:r>
            <a:endParaRPr b="0" lang="tr-TR" sz="26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u="sng">
                <a:solidFill>
                  <a:srgbClr val="e0c2cd"/>
                </a:solidFill>
                <a:uFillTx/>
                <a:latin typeface="Times New Roman"/>
                <a:ea typeface="MyriadPro-Bold"/>
              </a:rPr>
              <a:t>Gönüllü kavramı</a:t>
            </a:r>
            <a:r>
              <a:rPr b="0" lang="tr-TR" sz="3200" spc="-1" strike="noStrike" u="sng">
                <a:solidFill>
                  <a:srgbClr val="ffff00"/>
                </a:solidFill>
                <a:uFillTx/>
                <a:latin typeface="Times New Roman"/>
                <a:ea typeface="MyriadPro-Bold"/>
              </a:rPr>
              <a:t>, çalışma ve ailelerine ayırdıkları sürelerin dışında </a:t>
            </a:r>
            <a:r>
              <a:rPr b="0" lang="tr-TR" sz="3200" spc="-1" strike="noStrike" u="sng">
                <a:solidFill>
                  <a:srgbClr val="e0c2cd"/>
                </a:solidFill>
                <a:uFillTx/>
                <a:latin typeface="Times New Roman"/>
                <a:ea typeface="MyriadPro-Bold"/>
              </a:rPr>
              <a:t>başkalarına yardım etmek üzere kendi iradeleriyle hiçbir ücret almaksızın faaliyette bulunmayı</a:t>
            </a:r>
            <a:r>
              <a:rPr b="0" lang="tr-TR" sz="3200" spc="-1" strike="noStrike" u="sng">
                <a:solidFill>
                  <a:srgbClr val="ffff00"/>
                </a:solidFill>
                <a:uFillTx/>
                <a:latin typeface="Times New Roman"/>
                <a:ea typeface="MyriadPro-Bold"/>
              </a:rPr>
              <a:t> bir görev olarak kabul eden kişileri ifade etmektedir.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Büyük ölçekli etkinliklerin düzenlenmesinde </a:t>
            </a:r>
            <a:r>
              <a:rPr b="0" lang="tr-TR" sz="3200" spc="-1" strike="noStrike" u="sng">
                <a:solidFill>
                  <a:srgbClr val="e0c2cd"/>
                </a:solidFill>
                <a:uFillTx/>
                <a:latin typeface="Times New Roman"/>
                <a:ea typeface="MyriadPro-Bold"/>
              </a:rPr>
              <a:t>fazlaca sayıda çalışana ihtiyaç</a:t>
            </a:r>
            <a:r>
              <a:rPr b="0" lang="tr-TR" sz="3200" spc="-1" strike="noStrike" u="sng">
                <a:solidFill>
                  <a:srgbClr val="ffff00"/>
                </a:solidFill>
                <a:uFillTx/>
                <a:latin typeface="Times New Roman"/>
                <a:ea typeface="MyriadPro-Bold"/>
              </a:rPr>
              <a:t> duyulmaktadır. Başarılı bir etkinliğin gerçekleştirilmesi için doğru olan, etkinliğin gerçekleştirilmesi için gerek duyulan </a:t>
            </a:r>
            <a:r>
              <a:rPr b="0" lang="tr-TR" sz="3200" spc="-1" strike="noStrike" u="sng">
                <a:solidFill>
                  <a:srgbClr val="e0c2cd"/>
                </a:solidFill>
                <a:uFillTx/>
                <a:latin typeface="Times New Roman"/>
                <a:ea typeface="MyriadPro-Bold"/>
              </a:rPr>
              <a:t>çalışanların tamamının istihdam edilmesidir. </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u="sng">
                <a:solidFill>
                  <a:srgbClr val="e0c2cd"/>
                </a:solidFill>
                <a:uFillTx/>
                <a:latin typeface="Times New Roman"/>
                <a:ea typeface="MyriadPro-Bold"/>
              </a:rPr>
              <a:t>Sanat, müzik, kültür festivalleri ve spor etkinliklerinin planlaması ve yürütülmesi aşamalarında gönüllülerin yapacakları katkı düzeyleri değerlendirilerek</a:t>
            </a:r>
            <a:r>
              <a:rPr b="0" lang="tr-TR" sz="3200" spc="-1" strike="noStrike" u="sng">
                <a:solidFill>
                  <a:srgbClr val="ffff00"/>
                </a:solidFill>
                <a:uFillTx/>
                <a:latin typeface="Times New Roman"/>
                <a:ea typeface="MyriadPro-Bold"/>
              </a:rPr>
              <a:t> gerçekleştirilmektedir.</a:t>
            </a:r>
            <a:r>
              <a:rPr b="0" lang="tr-TR" sz="3200" spc="-1" strike="noStrike">
                <a:solidFill>
                  <a:srgbClr val="ffff00"/>
                </a:solidFill>
                <a:latin typeface="Times New Roman"/>
                <a:ea typeface="MyriadPro-Bold"/>
              </a:rPr>
              <a:t> </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Örneğin </a:t>
            </a:r>
            <a:r>
              <a:rPr b="0" lang="tr-TR" sz="3200" spc="-1" strike="noStrike" u="sng">
                <a:solidFill>
                  <a:srgbClr val="e0c2cd"/>
                </a:solidFill>
                <a:uFillTx/>
                <a:latin typeface="Times New Roman"/>
                <a:ea typeface="MyriadPro-Bold"/>
              </a:rPr>
              <a:t>2008 Pekin Olimpiyat Oyunlarında 320.000 kişi gönüllü olarak çalışmıştır.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Etkinliklerde gönüllü olarak çalışma konusunda i</a:t>
            </a:r>
            <a:r>
              <a:rPr b="0" lang="tr-TR" sz="3200" spc="-1" strike="noStrike" u="sng">
                <a:solidFill>
                  <a:srgbClr val="e0c2cd"/>
                </a:solidFill>
                <a:uFillTx/>
                <a:latin typeface="Times New Roman"/>
                <a:ea typeface="MyriadPro-Bold"/>
              </a:rPr>
              <a:t>nsanların ilgilerinde bir artış gözlenmektedir</a:t>
            </a:r>
            <a:r>
              <a:rPr b="0" lang="tr-TR" sz="3200" spc="-1" strike="noStrike" u="sng">
                <a:solidFill>
                  <a:srgbClr val="ffff00"/>
                </a:solidFill>
                <a:uFillTx/>
                <a:latin typeface="Times New Roman"/>
                <a:ea typeface="MyriadPro-Bold"/>
              </a:rPr>
              <a:t>. Gönüllüler </a:t>
            </a:r>
            <a:r>
              <a:rPr b="0" lang="tr-TR" sz="3200" spc="-1" strike="noStrike" u="sng">
                <a:solidFill>
                  <a:srgbClr val="e0c2cd"/>
                </a:solidFill>
                <a:uFillTx/>
                <a:latin typeface="Times New Roman"/>
                <a:ea typeface="MyriadPro-Bold"/>
              </a:rPr>
              <a:t>emeklerini, bilgilerini, becerilerini, zamanlarını ve deneyimlerini herhangi bir ücret beklentisi olmaksızın etkinliğin başarısına vakfederler.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a:solidFill>
                  <a:srgbClr val="ffff00"/>
                </a:solidFill>
                <a:latin typeface="Times New Roman"/>
                <a:ea typeface="MyriadPro-Bold"/>
              </a:rPr>
              <a:t>Araştırmalar bireylerin </a:t>
            </a:r>
            <a:r>
              <a:rPr b="0" lang="tr-TR" sz="3200" spc="-1" strike="noStrike" u="sng">
                <a:solidFill>
                  <a:srgbClr val="e0c2cd"/>
                </a:solidFill>
                <a:uFillTx/>
                <a:latin typeface="Times New Roman"/>
                <a:ea typeface="MyriadPro-Bold"/>
              </a:rPr>
              <a:t>gönüllü olma niyetlerinde yaş gruplarının, kuşakların ve toplumsal grupların benzer güdülerle hareket ettiğini</a:t>
            </a:r>
            <a:r>
              <a:rPr b="0" lang="tr-TR" sz="3200" spc="-1" strike="noStrike" u="sng">
                <a:solidFill>
                  <a:srgbClr val="ffff00"/>
                </a:solidFill>
                <a:uFillTx/>
                <a:latin typeface="Times New Roman"/>
                <a:ea typeface="MyriadPro-Bold"/>
              </a:rPr>
              <a:t> göstermektedir.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ctr">
              <a:lnSpc>
                <a:spcPct val="100000"/>
              </a:lnSpc>
              <a:spcBef>
                <a:spcPts val="1417"/>
              </a:spcBef>
              <a:buNone/>
              <a:tabLst>
                <a:tab algn="l" pos="0"/>
              </a:tabLst>
            </a:pPr>
            <a:r>
              <a:rPr b="1" lang="tr-TR" sz="2600" spc="-1" strike="noStrike">
                <a:solidFill>
                  <a:srgbClr val="ffff00"/>
                </a:solidFill>
                <a:latin typeface="Times New Roman"/>
                <a:ea typeface="MyriadPro-Bold"/>
              </a:rPr>
              <a:t>YEREL YÖNETİMLER</a:t>
            </a:r>
            <a:endParaRPr b="0" lang="tr-TR" sz="2600" spc="-1" strike="noStrike">
              <a:solidFill>
                <a:srgbClr val="ffffff"/>
              </a:solidFill>
              <a:latin typeface="Arial"/>
            </a:endParaRPr>
          </a:p>
          <a:p>
            <a:pPr indent="0" algn="just">
              <a:lnSpc>
                <a:spcPct val="100000"/>
              </a:lnSpc>
              <a:spcBef>
                <a:spcPts val="1417"/>
              </a:spcBef>
              <a:buNone/>
              <a:tabLst>
                <a:tab algn="l" pos="0"/>
              </a:tabLst>
            </a:pPr>
            <a:r>
              <a:rPr b="0" lang="tr-TR" sz="2000" spc="-1" strike="noStrike">
                <a:solidFill>
                  <a:srgbClr val="ffff00"/>
                </a:solidFill>
                <a:latin typeface="Times New Roman"/>
                <a:ea typeface="MyriadPro-Bold"/>
              </a:rPr>
              <a:t>   </a:t>
            </a:r>
            <a:r>
              <a:rPr b="0" lang="tr-TR" sz="2000" spc="-1" strike="noStrike" u="sng">
                <a:solidFill>
                  <a:srgbClr val="ffff00"/>
                </a:solidFill>
                <a:uFillTx/>
                <a:latin typeface="Times New Roman"/>
                <a:ea typeface="MyriadPro-Bold"/>
              </a:rPr>
              <a:t>Etkinlikler</a:t>
            </a:r>
            <a:r>
              <a:rPr b="0" lang="tr-TR" sz="2000" spc="-1" strike="noStrike">
                <a:solidFill>
                  <a:srgbClr val="ffff00"/>
                </a:solidFill>
                <a:latin typeface="Times New Roman"/>
                <a:ea typeface="MyriadPro-Bold"/>
              </a:rPr>
              <a:t> </a:t>
            </a:r>
            <a:r>
              <a:rPr b="0" lang="tr-TR" sz="2000" spc="-1" strike="noStrike" u="sng">
                <a:solidFill>
                  <a:srgbClr val="ffff00"/>
                </a:solidFill>
                <a:uFillTx/>
                <a:latin typeface="Times New Roman"/>
                <a:ea typeface="MyriadPro-Bold"/>
              </a:rPr>
              <a:t>resmi kurumların, işletmelerin ve sivil toplulukların bir parçası olarak kültürel çevrenin bir parçası olmaya devam etmektedir.</a:t>
            </a:r>
            <a:r>
              <a:rPr b="0" lang="tr-TR" sz="2000" spc="-1" strike="noStrike">
                <a:solidFill>
                  <a:srgbClr val="ffff00"/>
                </a:solidFill>
                <a:latin typeface="Times New Roman"/>
                <a:ea typeface="MyriadPro-Bold"/>
              </a:rPr>
              <a:t> </a:t>
            </a:r>
            <a:r>
              <a:rPr b="0" lang="tr-TR" sz="2000" spc="-1" strike="noStrike" u="sng">
                <a:solidFill>
                  <a:srgbClr val="ffff00"/>
                </a:solidFill>
                <a:uFillTx/>
                <a:latin typeface="Times New Roman"/>
                <a:ea typeface="MyriadPro-Bold"/>
              </a:rPr>
              <a:t>Hükümetler (resmi kurumlar) etkinlikleri, sosyal, kültürel, turizm ve ekonomik fayda elde etmek için düzenlemektedir. Örneğin halkta spor bilincinin geliştirilmesi, seyirlik bir etkinlik olarak spor müsabakalarının, spora ilişkin eğlence olanaklarının halka sunulması için farklı spor dallarında müsabakalar organize edilmektedir. </a:t>
            </a:r>
            <a:endParaRPr b="0" lang="tr-TR" sz="20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a:solidFill>
                  <a:srgbClr val="ffff00"/>
                </a:solidFill>
                <a:latin typeface="Times New Roman"/>
                <a:ea typeface="MyriadPro-Bold"/>
              </a:rPr>
              <a:t>Her bir gönüllüye </a:t>
            </a:r>
            <a:r>
              <a:rPr b="0" lang="tr-TR" sz="3200" spc="-1" strike="noStrike" u="sng">
                <a:solidFill>
                  <a:srgbClr val="e0c2cd"/>
                </a:solidFill>
                <a:uFillTx/>
                <a:latin typeface="Times New Roman"/>
                <a:ea typeface="MyriadPro-Bold"/>
              </a:rPr>
              <a:t>yetenekleri ve becerileri doğrultusunda iş verilmesi</a:t>
            </a:r>
            <a:r>
              <a:rPr b="0" lang="tr-TR" sz="3200" spc="-1" strike="noStrike" u="sng">
                <a:solidFill>
                  <a:srgbClr val="ffff00"/>
                </a:solidFill>
                <a:uFillTx/>
                <a:latin typeface="Times New Roman"/>
                <a:ea typeface="MyriadPro-Bold"/>
              </a:rPr>
              <a:t> hem gönüllünün tatmin düzeyinin arttırılmasına hem de faaliyetlerin doğru bir şekilde yapılmasına</a:t>
            </a:r>
            <a:r>
              <a:rPr b="0" lang="tr-TR" sz="3200" spc="-1" strike="noStrike">
                <a:solidFill>
                  <a:srgbClr val="ffff00"/>
                </a:solidFill>
                <a:latin typeface="Times New Roman"/>
                <a:ea typeface="MyriadPro-Bold"/>
              </a:rPr>
              <a:t> önemli bir katkı sağlayacaktır.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PlaceHolder 1"/>
          <p:cNvSpPr>
            <a:spLocks noGrp="1"/>
          </p:cNvSpPr>
          <p:nvPr>
            <p:ph/>
          </p:nvPr>
        </p:nvSpPr>
        <p:spPr>
          <a:xfrm>
            <a:off x="368280" y="295200"/>
            <a:ext cx="8970840" cy="4975200"/>
          </a:xfrm>
          <a:prstGeom prst="rect">
            <a:avLst/>
          </a:prstGeom>
          <a:noFill/>
          <a:ln w="0">
            <a:noFill/>
          </a:ln>
        </p:spPr>
        <p:txBody>
          <a:bodyPr lIns="0" rIns="0" tIns="0" bIns="0" anchor="t">
            <a:normAutofit fontScale="95000"/>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ctr">
              <a:lnSpc>
                <a:spcPct val="100000"/>
              </a:lnSpc>
              <a:spcBef>
                <a:spcPts val="1417"/>
              </a:spcBef>
              <a:buNone/>
              <a:tabLst>
                <a:tab algn="l" pos="0"/>
              </a:tabLst>
            </a:pPr>
            <a:r>
              <a:rPr b="1" lang="tr-TR" sz="3200" spc="-1" strike="noStrike">
                <a:solidFill>
                  <a:srgbClr val="ffff00"/>
                </a:solidFill>
                <a:latin typeface="Times New Roman"/>
                <a:ea typeface="MyriadPro-Bold"/>
              </a:rPr>
              <a:t>SPONSORLAR</a:t>
            </a:r>
            <a:endParaRPr b="0" lang="tr-TR" sz="3200" spc="-1" strike="noStrike">
              <a:solidFill>
                <a:srgbClr val="ffffff"/>
              </a:solidFill>
              <a:latin typeface="Arial"/>
            </a:endParaRPr>
          </a:p>
          <a:p>
            <a:pPr indent="0" algn="just">
              <a:lnSpc>
                <a:spcPct val="100000"/>
              </a:lnSpc>
              <a:spcBef>
                <a:spcPts val="1417"/>
              </a:spcBef>
              <a:buNone/>
              <a:tabLst>
                <a:tab algn="l" pos="0"/>
              </a:tabLst>
            </a:pPr>
            <a:r>
              <a:rPr b="1" lang="tr-TR" sz="3200" spc="-1" strike="noStrike">
                <a:solidFill>
                  <a:srgbClr val="ffff00"/>
                </a:solidFill>
                <a:latin typeface="Times New Roman"/>
                <a:ea typeface="MyriadPro-Bold"/>
              </a:rPr>
              <a:t>  </a:t>
            </a:r>
            <a:r>
              <a:rPr b="1" lang="tr-TR" sz="3200" spc="-1" strike="noStrike">
                <a:solidFill>
                  <a:srgbClr val="ffff00"/>
                </a:solidFill>
                <a:latin typeface="Times New Roman"/>
                <a:ea typeface="MyriadPro-Bold"/>
              </a:rPr>
              <a:t>Sponsorluk bir kuruluşun belirlemiş olduğu hedeflere ulaşmak için </a:t>
            </a:r>
            <a:r>
              <a:rPr b="1" lang="tr-TR" sz="3200" spc="-1" strike="noStrike" u="sng">
                <a:solidFill>
                  <a:srgbClr val="e0c2cd"/>
                </a:solidFill>
                <a:uFillTx/>
                <a:latin typeface="Times New Roman"/>
                <a:ea typeface="MyriadPro-Bold"/>
              </a:rPr>
              <a:t>spor, sanat, kültür ve sosyal olaylara çeşitli kişi, kuruluş ve olayları nakdi veya başka türlü desteklerle yapılan tüm faaliyetlerin planlanması, uygulanması ve kontrol edilmesi süreçlerini</a:t>
            </a:r>
            <a:r>
              <a:rPr b="1" lang="tr-TR" sz="3200" spc="-1" strike="noStrike" u="sng">
                <a:solidFill>
                  <a:srgbClr val="ffff00"/>
                </a:solidFill>
                <a:uFillTx/>
                <a:latin typeface="Times New Roman"/>
                <a:ea typeface="MyriadPro-Bold"/>
              </a:rPr>
              <a:t> kapsayan, taraflar arasında </a:t>
            </a:r>
            <a:r>
              <a:rPr b="1" lang="tr-TR" sz="3200" spc="-1" strike="noStrike" u="sng">
                <a:solidFill>
                  <a:srgbClr val="e0c2cd"/>
                </a:solidFill>
                <a:uFillTx/>
                <a:latin typeface="Times New Roman"/>
                <a:ea typeface="MyriadPro-Bold"/>
              </a:rPr>
              <a:t>karşılıklı</a:t>
            </a:r>
            <a:r>
              <a:rPr b="1" lang="tr-TR" sz="3200" spc="-1" strike="noStrike" u="sng">
                <a:solidFill>
                  <a:srgbClr val="ffff00"/>
                </a:solidFill>
                <a:uFillTx/>
                <a:latin typeface="Times New Roman"/>
                <a:ea typeface="MyriadPro-Bold"/>
              </a:rPr>
              <a:t> olarak birbirlerine </a:t>
            </a:r>
            <a:r>
              <a:rPr b="1" lang="tr-TR" sz="3200" spc="-1" strike="noStrike" u="sng">
                <a:solidFill>
                  <a:srgbClr val="e0c2cd"/>
                </a:solidFill>
                <a:uFillTx/>
                <a:latin typeface="Times New Roman"/>
                <a:ea typeface="MyriadPro-Bold"/>
              </a:rPr>
              <a:t>fayda sağlamaya</a:t>
            </a:r>
            <a:r>
              <a:rPr b="1" lang="tr-TR" sz="3200" spc="-1" strike="noStrike" u="sng">
                <a:solidFill>
                  <a:srgbClr val="ffff00"/>
                </a:solidFill>
                <a:uFillTx/>
                <a:latin typeface="Times New Roman"/>
                <a:ea typeface="MyriadPro-Bold"/>
              </a:rPr>
              <a:t> yönelik</a:t>
            </a:r>
            <a:r>
              <a:rPr b="1" lang="tr-TR" sz="3200" spc="-1" strike="noStrike">
                <a:solidFill>
                  <a:srgbClr val="ffff00"/>
                </a:solidFill>
                <a:latin typeface="Times New Roman"/>
                <a:ea typeface="MyriadPro-Bold"/>
              </a:rPr>
              <a:t> yapılan </a:t>
            </a:r>
            <a:r>
              <a:rPr b="1" lang="tr-TR" sz="3200" spc="-1" strike="noStrike" u="sng">
                <a:solidFill>
                  <a:srgbClr val="ffff00"/>
                </a:solidFill>
                <a:uFillTx/>
                <a:latin typeface="Times New Roman"/>
                <a:ea typeface="MyriadPro-Bold"/>
              </a:rPr>
              <a:t>yazılı iş antlaşmalarıdır.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a:solidFill>
                  <a:srgbClr val="e0c2cd"/>
                </a:solidFill>
                <a:latin typeface="Times New Roman"/>
                <a:ea typeface="MyriadPro-Bold"/>
              </a:rPr>
              <a:t>Birçok şirket</a:t>
            </a:r>
            <a:r>
              <a:rPr b="0" lang="tr-TR" sz="3200" spc="-1" strike="noStrike">
                <a:solidFill>
                  <a:srgbClr val="ffff00"/>
                </a:solidFill>
                <a:latin typeface="Times New Roman"/>
                <a:ea typeface="MyriadPro-Bold"/>
              </a:rPr>
              <a:t> kimi zaman çeşitli nedenlerle </a:t>
            </a:r>
            <a:r>
              <a:rPr b="0" lang="tr-TR" sz="3200" spc="-1" strike="noStrike" u="sng">
                <a:solidFill>
                  <a:srgbClr val="e0c2cd"/>
                </a:solidFill>
                <a:uFillTx/>
                <a:latin typeface="Times New Roman"/>
                <a:ea typeface="MyriadPro-Bold"/>
              </a:rPr>
              <a:t>ya parasal ya da ürün, işgücü vb. Yönden kimi yerlere, gereksinimi olan kuruluşlara, birimlere bağışta bulunmaktadır.</a:t>
            </a:r>
            <a:r>
              <a:rPr b="0" lang="tr-TR" sz="3200" spc="-1" strike="noStrike">
                <a:solidFill>
                  <a:srgbClr val="ffff00"/>
                </a:solidFill>
                <a:latin typeface="Times New Roman"/>
                <a:ea typeface="MyriadPro-Bold"/>
              </a:rPr>
              <a:t> </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u="sng">
                <a:solidFill>
                  <a:srgbClr val="e0c2cd"/>
                </a:solidFill>
                <a:uFillTx/>
                <a:latin typeface="Times New Roman"/>
                <a:ea typeface="MyriadPro-Bold"/>
              </a:rPr>
              <a:t>Festival, kongre, karnaval gibi etkinlikler de sponsorluk için en popüler</a:t>
            </a:r>
            <a:r>
              <a:rPr b="0" lang="tr-TR" sz="3200" spc="-1" strike="noStrike" u="sng">
                <a:solidFill>
                  <a:srgbClr val="ffff00"/>
                </a:solidFill>
                <a:uFillTx/>
                <a:latin typeface="Times New Roman"/>
                <a:ea typeface="MyriadPro-Bold"/>
              </a:rPr>
              <a:t> aktivitelerdir.</a:t>
            </a: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Özellikle </a:t>
            </a:r>
            <a:r>
              <a:rPr b="0" lang="tr-TR" sz="3200" spc="-1" strike="noStrike" u="sng">
                <a:solidFill>
                  <a:srgbClr val="e0c2cd"/>
                </a:solidFill>
                <a:uFillTx/>
                <a:latin typeface="Times New Roman"/>
                <a:ea typeface="MyriadPro-Bold"/>
              </a:rPr>
              <a:t>spor etkinlikleri</a:t>
            </a:r>
            <a:r>
              <a:rPr b="0" lang="tr-TR" sz="3200" spc="-1" strike="noStrike" u="sng">
                <a:solidFill>
                  <a:srgbClr val="ffff00"/>
                </a:solidFill>
                <a:uFillTx/>
                <a:latin typeface="Times New Roman"/>
                <a:ea typeface="MyriadPro-Bold"/>
              </a:rPr>
              <a:t> katılımcı sayısının fazla olması ve halkın yoğun ilgisinden dolayı </a:t>
            </a:r>
            <a:r>
              <a:rPr b="0" lang="tr-TR" sz="3200" spc="-1" strike="noStrike" u="sng">
                <a:solidFill>
                  <a:srgbClr val="e0c2cd"/>
                </a:solidFill>
                <a:uFillTx/>
                <a:latin typeface="Times New Roman"/>
                <a:ea typeface="MyriadPro-Bold"/>
              </a:rPr>
              <a:t>medyada fazlaca yer bulduğundan sponsorlar da spor etkinliklerinin popülerliğinden yararlanmak isterler.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ctr">
              <a:lnSpc>
                <a:spcPct val="100000"/>
              </a:lnSpc>
              <a:spcBef>
                <a:spcPts val="1417"/>
              </a:spcBef>
              <a:buNone/>
              <a:tabLst>
                <a:tab algn="l" pos="0"/>
              </a:tabLst>
            </a:pPr>
            <a:r>
              <a:rPr b="1" lang="tr-TR" sz="3200" spc="-1" strike="noStrike">
                <a:solidFill>
                  <a:srgbClr val="ffff00"/>
                </a:solidFill>
                <a:latin typeface="Times New Roman"/>
                <a:ea typeface="MyriadPro-Bold"/>
              </a:rPr>
              <a:t>ETKİNLİKLER VE MEDYA</a:t>
            </a:r>
            <a:endParaRPr b="0" lang="tr-TR" sz="3200" spc="-1" strike="noStrike">
              <a:solidFill>
                <a:srgbClr val="ffffff"/>
              </a:solidFill>
              <a:latin typeface="Arial"/>
            </a:endParaRPr>
          </a:p>
          <a:p>
            <a:pPr indent="0" algn="just">
              <a:lnSpc>
                <a:spcPct val="100000"/>
              </a:lnSpc>
              <a:spcBef>
                <a:spcPts val="1417"/>
              </a:spcBef>
              <a:buNone/>
              <a:tabLst>
                <a:tab algn="l" pos="0"/>
              </a:tabLst>
            </a:pPr>
            <a:r>
              <a:rPr b="1" lang="tr-TR" sz="3200" spc="-1" strike="noStrike">
                <a:solidFill>
                  <a:srgbClr val="ffff00"/>
                </a:solidFill>
                <a:latin typeface="Times New Roman"/>
                <a:ea typeface="MyriadPro-Bold"/>
              </a:rPr>
              <a:t>  </a:t>
            </a:r>
            <a:r>
              <a:rPr b="1" lang="tr-TR" sz="3200" spc="-1" strike="noStrike">
                <a:solidFill>
                  <a:srgbClr val="ffff00"/>
                </a:solidFill>
                <a:latin typeface="Times New Roman"/>
                <a:ea typeface="MyriadPro-Bold"/>
              </a:rPr>
              <a:t>Ölçeği ve teması ne olursa olsun </a:t>
            </a:r>
            <a:r>
              <a:rPr b="1" lang="tr-TR" sz="3200" spc="-1" strike="noStrike" u="sng">
                <a:solidFill>
                  <a:srgbClr val="e0c2cd"/>
                </a:solidFill>
                <a:uFillTx/>
                <a:latin typeface="Times New Roman"/>
                <a:ea typeface="MyriadPro-Bold"/>
              </a:rPr>
              <a:t>her türlü etkinlik için önemli paydaşlardan biri de </a:t>
            </a:r>
            <a:r>
              <a:rPr b="1" lang="tr-TR" sz="3200" spc="-1" strike="noStrike" u="sng">
                <a:solidFill>
                  <a:srgbClr val="e0c2cd"/>
                </a:solidFill>
                <a:uFillTx/>
                <a:latin typeface="Times New Roman"/>
                <a:ea typeface="MinionPro-Bold"/>
              </a:rPr>
              <a:t>medya</a:t>
            </a:r>
            <a:r>
              <a:rPr b="1" lang="tr-TR" sz="3200" spc="-1" strike="noStrike" u="sng">
                <a:solidFill>
                  <a:srgbClr val="e0c2cd"/>
                </a:solidFill>
                <a:uFillTx/>
                <a:latin typeface="Times New Roman"/>
                <a:ea typeface="MyriadPro-Bold"/>
              </a:rPr>
              <a:t>dır</a:t>
            </a:r>
            <a:r>
              <a:rPr b="1" lang="tr-TR" sz="3200" spc="-1" strike="noStrike" u="sng">
                <a:solidFill>
                  <a:srgbClr val="ffff00"/>
                </a:solidFill>
                <a:uFillTx/>
                <a:latin typeface="Times New Roman"/>
                <a:ea typeface="MyriadPro-Bold"/>
              </a:rPr>
              <a:t>.</a:t>
            </a:r>
            <a:r>
              <a:rPr b="1" lang="tr-TR" sz="3200" spc="-1" strike="noStrike">
                <a:solidFill>
                  <a:srgbClr val="ffff00"/>
                </a:solidFill>
                <a:latin typeface="Times New Roman"/>
                <a:ea typeface="MyriadPro-Bold"/>
              </a:rPr>
              <a:t> Medya kitlelerle iletişimi sağlayan </a:t>
            </a:r>
            <a:r>
              <a:rPr b="1" lang="tr-TR" sz="3200" spc="-1" strike="noStrike" u="sng">
                <a:solidFill>
                  <a:srgbClr val="e0c2cd"/>
                </a:solidFill>
                <a:uFillTx/>
                <a:latin typeface="Times New Roman"/>
                <a:ea typeface="MyriadPro-Bold"/>
              </a:rPr>
              <a:t>radyo, televizyon, gazete ve dergiler gibi basın yayın organlarının tümünü kapsayan</a:t>
            </a:r>
            <a:r>
              <a:rPr b="1" lang="tr-TR" sz="3200" spc="-1" strike="noStrike">
                <a:solidFill>
                  <a:srgbClr val="ffff00"/>
                </a:solidFill>
                <a:latin typeface="Times New Roman"/>
                <a:ea typeface="MyriadPro-Bold"/>
              </a:rPr>
              <a:t> ortak bir kavramdır. </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Dolayısıyla d</a:t>
            </a:r>
            <a:r>
              <a:rPr b="0" lang="tr-TR" sz="3200" spc="-1" strike="noStrike" u="sng">
                <a:solidFill>
                  <a:srgbClr val="e0c2cd"/>
                </a:solidFill>
                <a:uFillTx/>
                <a:latin typeface="Times New Roman"/>
                <a:ea typeface="MyriadPro-Bold"/>
              </a:rPr>
              <a:t>oğru zamanda, hedef kitleye en uygun ve maliyet etkin bir şekilde erişimi sağlayacak kanalların belirlenmesi</a:t>
            </a:r>
            <a:r>
              <a:rPr b="0" lang="tr-TR" sz="3200" spc="-1" strike="noStrike" u="sng">
                <a:solidFill>
                  <a:srgbClr val="ffff00"/>
                </a:solidFill>
                <a:uFillTx/>
                <a:latin typeface="Times New Roman"/>
                <a:ea typeface="MyriadPro-Bold"/>
              </a:rPr>
              <a:t> önemlidir.</a:t>
            </a:r>
            <a:r>
              <a:rPr b="0" lang="tr-TR" sz="3200" spc="-1" strike="noStrike">
                <a:solidFill>
                  <a:srgbClr val="ffff00"/>
                </a:solidFill>
                <a:latin typeface="Times New Roman"/>
                <a:ea typeface="MyriadPro-Bold"/>
              </a:rPr>
              <a:t> </a:t>
            </a:r>
            <a:r>
              <a:rPr b="0" lang="tr-TR" sz="3200" spc="-1" strike="noStrike" u="sng">
                <a:solidFill>
                  <a:srgbClr val="e0c2cd"/>
                </a:solidFill>
                <a:uFillTx/>
                <a:latin typeface="Times New Roman"/>
                <a:ea typeface="MyriadPro-Bold"/>
              </a:rPr>
              <a:t>Medyada yer almak hem etkinlik organizatörü hem de sponsor firmalar için yaşamsal bir öneme</a:t>
            </a:r>
            <a:r>
              <a:rPr b="0" lang="tr-TR" sz="3200" spc="-1" strike="noStrike" u="sng">
                <a:solidFill>
                  <a:srgbClr val="ffff00"/>
                </a:solidFill>
                <a:uFillTx/>
                <a:latin typeface="Times New Roman"/>
                <a:ea typeface="MyriadPro-Bold"/>
              </a:rPr>
              <a:t> sahiptir.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a:solidFill>
                  <a:srgbClr val="ffff00"/>
                </a:solidFill>
                <a:latin typeface="Times New Roman"/>
                <a:ea typeface="MyriadPro-Bold"/>
              </a:rPr>
              <a:t>Bir pazarlama aracı olarak </a:t>
            </a:r>
            <a:r>
              <a:rPr b="0" lang="tr-TR" sz="3200" spc="-1" strike="noStrike" u="sng">
                <a:solidFill>
                  <a:srgbClr val="e0c2cd"/>
                </a:solidFill>
                <a:uFillTx/>
                <a:latin typeface="Times New Roman"/>
                <a:ea typeface="MyriadPro-Bold"/>
              </a:rPr>
              <a:t>medya, etkinlik ile ilgili olarak hem hedef kitleyi hem de kamuoyunu bilgilendirmektedir.</a:t>
            </a:r>
            <a:r>
              <a:rPr b="0" lang="tr-TR" sz="3200" spc="-1" strike="noStrike">
                <a:solidFill>
                  <a:srgbClr val="ffff00"/>
                </a:solidFill>
                <a:latin typeface="Times New Roman"/>
                <a:ea typeface="MyriadPro-Bold"/>
              </a:rPr>
              <a:t> Medya, </a:t>
            </a:r>
            <a:r>
              <a:rPr b="0" lang="tr-TR" sz="3200" spc="-1" strike="noStrike" u="sng">
                <a:solidFill>
                  <a:srgbClr val="e0c2cd"/>
                </a:solidFill>
                <a:uFillTx/>
                <a:latin typeface="Times New Roman"/>
                <a:ea typeface="MyriadPro-Bold"/>
              </a:rPr>
              <a:t>etkinliklere ilişkin farkındalık yaratmakta ve etkinliğin kitlelerin zihnindeki popülerliğinin artırılmasını</a:t>
            </a:r>
            <a:r>
              <a:rPr b="0" lang="tr-TR" sz="3200" spc="-1" strike="noStrike" u="sng">
                <a:solidFill>
                  <a:srgbClr val="ffff00"/>
                </a:solidFill>
                <a:uFillTx/>
                <a:latin typeface="Times New Roman"/>
                <a:ea typeface="MyriadPro-Bold"/>
              </a:rPr>
              <a:t> sağlamaktadır.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a:solidFill>
                  <a:srgbClr val="ffff00"/>
                </a:solidFill>
                <a:latin typeface="Times New Roman"/>
                <a:ea typeface="MyriadPro-Bold"/>
              </a:rPr>
              <a:t>Medya aynı zamanda </a:t>
            </a:r>
            <a:r>
              <a:rPr b="0" lang="tr-TR" sz="3200" spc="-1" strike="noStrike" u="sng">
                <a:solidFill>
                  <a:srgbClr val="ffff00"/>
                </a:solidFill>
                <a:uFillTx/>
                <a:latin typeface="Times New Roman"/>
                <a:ea typeface="MyriadPro-Bold"/>
              </a:rPr>
              <a:t>etkinlik imajının yaratılmasında ve bir varış noktasının </a:t>
            </a:r>
            <a:r>
              <a:rPr b="0" lang="tr-TR" sz="3200" spc="-1" strike="noStrike" u="sng">
                <a:solidFill>
                  <a:srgbClr val="e0c2cd"/>
                </a:solidFill>
                <a:uFillTx/>
                <a:latin typeface="Times New Roman"/>
                <a:ea typeface="MyriadPro-Bold"/>
              </a:rPr>
              <a:t>turizm potansiyelinin artırılması için etkinliklerin konumlandırılmasında</a:t>
            </a:r>
            <a:r>
              <a:rPr b="0" lang="tr-TR" sz="3200" spc="-1" strike="noStrike">
                <a:solidFill>
                  <a:srgbClr val="ffff00"/>
                </a:solidFill>
                <a:latin typeface="Times New Roman"/>
                <a:ea typeface="MyriadPro-Bold"/>
              </a:rPr>
              <a:t> </a:t>
            </a:r>
            <a:r>
              <a:rPr b="0" lang="tr-TR" sz="3200" spc="-1" strike="noStrike">
                <a:solidFill>
                  <a:srgbClr val="e0c2cd"/>
                </a:solidFill>
                <a:latin typeface="Times New Roman"/>
                <a:ea typeface="MyriadPro-Bold"/>
              </a:rPr>
              <a:t>önemli bir işleve sahiptir.</a:t>
            </a:r>
            <a:r>
              <a:rPr b="0" lang="tr-TR" sz="3200" spc="-1" strike="noStrike">
                <a:solidFill>
                  <a:srgbClr val="ffff00"/>
                </a:solidFill>
                <a:latin typeface="Times New Roman"/>
                <a:ea typeface="MyriadPro-Bold"/>
              </a:rPr>
              <a:t> </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ctr">
              <a:lnSpc>
                <a:spcPct val="100000"/>
              </a:lnSpc>
              <a:spcBef>
                <a:spcPts val="1417"/>
              </a:spcBef>
              <a:buNone/>
              <a:tabLst>
                <a:tab algn="l" pos="0"/>
              </a:tabLst>
            </a:pPr>
            <a:r>
              <a:rPr b="1" lang="tr-TR" sz="3200" spc="-1" strike="noStrike">
                <a:solidFill>
                  <a:srgbClr val="ffff00"/>
                </a:solidFill>
                <a:latin typeface="Times New Roman"/>
                <a:ea typeface="MyriadPro-Bold"/>
              </a:rPr>
              <a:t>KATILIMCILAR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u="sng">
                <a:solidFill>
                  <a:srgbClr val="e0c2cd"/>
                </a:solidFill>
                <a:uFillTx/>
                <a:latin typeface="Times New Roman"/>
                <a:ea typeface="MyriadPro-Bold"/>
              </a:rPr>
              <a:t>Katılımcılar</a:t>
            </a:r>
            <a:r>
              <a:rPr b="0" lang="tr-TR" sz="3200" spc="-1" strike="noStrike">
                <a:solidFill>
                  <a:srgbClr val="ffff00"/>
                </a:solidFill>
                <a:latin typeface="Times New Roman"/>
                <a:ea typeface="MyriadPro-Bold"/>
              </a:rPr>
              <a:t>, belirli bir etkinlik programı kapsamında </a:t>
            </a:r>
            <a:r>
              <a:rPr b="0" lang="tr-TR" sz="3200" spc="-1" strike="noStrike" u="sng">
                <a:solidFill>
                  <a:srgbClr val="e0c2cd"/>
                </a:solidFill>
                <a:uFillTx/>
                <a:latin typeface="Times New Roman"/>
                <a:ea typeface="MyriadPro-Bold"/>
              </a:rPr>
              <a:t>ziyaretçilerin, seyircilerin görmek, seyretmek, dinlemek için etkinliğe gelmelerine neden olan kişileri, eserleri, gösterileri, firmaları</a:t>
            </a:r>
            <a:r>
              <a:rPr b="0" lang="tr-TR" sz="3200" spc="-1" strike="noStrike" u="sng">
                <a:solidFill>
                  <a:srgbClr val="ffff00"/>
                </a:solidFill>
                <a:uFillTx/>
                <a:latin typeface="Times New Roman"/>
                <a:ea typeface="MyriadPro-Bold"/>
              </a:rPr>
              <a:t> vb. ifade etmektedir.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a:solidFill>
                  <a:srgbClr val="ffff00"/>
                </a:solidFill>
                <a:latin typeface="Times New Roman"/>
                <a:ea typeface="MyriadPro-Bold"/>
              </a:rPr>
              <a:t>Bazı kaynaklarda </a:t>
            </a:r>
            <a:r>
              <a:rPr b="0" lang="tr-TR" sz="3200" spc="-1" strike="noStrike" u="sng">
                <a:solidFill>
                  <a:srgbClr val="ffff00"/>
                </a:solidFill>
                <a:uFillTx/>
                <a:latin typeface="Times New Roman"/>
                <a:ea typeface="MyriadPro-Bold"/>
              </a:rPr>
              <a:t>katılımcılar, seyirciler ve izleyicilerle aynı anlamda kullanılıyor olmasına karşın bu ünite kapsamında katılımcı, etkinliğin türüne göre </a:t>
            </a:r>
            <a:r>
              <a:rPr b="0" lang="tr-TR" sz="3200" spc="-1" strike="noStrike" u="sng">
                <a:solidFill>
                  <a:srgbClr val="e0c2cd"/>
                </a:solidFill>
                <a:uFillTx/>
                <a:latin typeface="Times New Roman"/>
                <a:ea typeface="MyriadPro-Bold"/>
              </a:rPr>
              <a:t>performansını sergilemek, şarkı söylemek, enstrüman çalmak, filminin gösterimini yapmak</a:t>
            </a:r>
            <a:r>
              <a:rPr b="0" lang="tr-TR" sz="3200" spc="-1" strike="noStrike" u="sng">
                <a:solidFill>
                  <a:srgbClr val="ffff00"/>
                </a:solidFill>
                <a:uFillTx/>
                <a:latin typeface="Times New Roman"/>
                <a:ea typeface="MyriadPro-Bold"/>
              </a:rPr>
              <a:t> vb. nedenlerle </a:t>
            </a:r>
            <a:r>
              <a:rPr b="0" lang="tr-TR" sz="3200" spc="-1" strike="noStrike" u="sng">
                <a:solidFill>
                  <a:srgbClr val="e0c2cd"/>
                </a:solidFill>
                <a:uFillTx/>
                <a:latin typeface="Times New Roman"/>
                <a:ea typeface="MyriadPro-Bold"/>
              </a:rPr>
              <a:t>etkinliğe katılan sanatçıları, müzisyenleri, sporcuları, ilgili firmaları</a:t>
            </a:r>
            <a:r>
              <a:rPr b="0" lang="tr-TR" sz="3200" spc="-1" strike="noStrike" u="sng">
                <a:solidFill>
                  <a:srgbClr val="ffff00"/>
                </a:solidFill>
                <a:uFillTx/>
                <a:latin typeface="Times New Roman"/>
                <a:ea typeface="MyriadPro-Bold"/>
              </a:rPr>
              <a:t> </a:t>
            </a:r>
            <a:r>
              <a:rPr b="0" lang="tr-TR" sz="3200" spc="-1" strike="noStrike">
                <a:solidFill>
                  <a:srgbClr val="ffff00"/>
                </a:solidFill>
                <a:latin typeface="Times New Roman"/>
                <a:ea typeface="MyriadPro-Bold"/>
              </a:rPr>
              <a:t>vb. ifade etmektedir.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T.C. Kültür ve Turizm Bakanlığı</a:t>
            </a: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halk arasında turizm bilincinin geliştirilmesi, turizmin ekonomik gelişimdeki öneminin geniş kitlelere anlatılması için “turizm haftası etkinlikleri”</a:t>
            </a:r>
            <a:r>
              <a:rPr b="0" lang="tr-TR" sz="3200" spc="-1" strike="noStrike">
                <a:solidFill>
                  <a:srgbClr val="ffff00"/>
                </a:solidFill>
                <a:latin typeface="Times New Roman"/>
                <a:ea typeface="MyriadPro-Bold"/>
              </a:rPr>
              <a:t> düzenlemektedir. Kimi şehirler ve kasabalar da </a:t>
            </a:r>
            <a:r>
              <a:rPr b="0" lang="tr-TR" sz="3200" spc="-1" strike="noStrike" u="sng">
                <a:solidFill>
                  <a:srgbClr val="ffff00"/>
                </a:solidFill>
                <a:uFillTx/>
                <a:latin typeface="Times New Roman"/>
                <a:ea typeface="MyriadPro-Bold"/>
              </a:rPr>
              <a:t>özellikle yerel yaşamın zenginleştirilmesi, halkın bilinçlendirilmesi veya halka eğlenme olanakları sunulması için yerel veya ulusal etkinlikler düzenlemektedir.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a:solidFill>
                  <a:srgbClr val="ffff00"/>
                </a:solidFill>
                <a:latin typeface="Times New Roman"/>
                <a:ea typeface="MyriadPro-Bold"/>
              </a:rPr>
              <a:t>Bir etkinlikte yer alan </a:t>
            </a:r>
            <a:r>
              <a:rPr b="0" lang="tr-TR" sz="3200" spc="-1" strike="noStrike" u="sng">
                <a:solidFill>
                  <a:srgbClr val="ffff00"/>
                </a:solidFill>
                <a:uFillTx/>
                <a:latin typeface="Times New Roman"/>
                <a:ea typeface="MyriadPro-Bold"/>
              </a:rPr>
              <a:t>katılımcıları belirleyen şey etkinliğin </a:t>
            </a:r>
            <a:r>
              <a:rPr b="0" lang="tr-TR" sz="3200" spc="-1" strike="noStrike" u="sng">
                <a:solidFill>
                  <a:srgbClr val="e0c2cd"/>
                </a:solidFill>
                <a:uFillTx/>
                <a:latin typeface="Times New Roman"/>
                <a:ea typeface="MyriadPro-Bold"/>
              </a:rPr>
              <a:t>temasıdır</a:t>
            </a:r>
            <a:r>
              <a:rPr b="0" lang="tr-TR" sz="3200" spc="-1" strike="noStrike" u="sng">
                <a:solidFill>
                  <a:srgbClr val="ffff00"/>
                </a:solidFill>
                <a:uFillTx/>
                <a:latin typeface="Times New Roman"/>
                <a:ea typeface="MyriadPro-Bold"/>
              </a:rPr>
              <a:t>.</a:t>
            </a: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Örneğin </a:t>
            </a:r>
            <a:r>
              <a:rPr b="0" lang="tr-TR" sz="3200" spc="-1" strike="noStrike" u="sng">
                <a:solidFill>
                  <a:srgbClr val="e0c2cd"/>
                </a:solidFill>
                <a:uFillTx/>
                <a:latin typeface="Times New Roman"/>
                <a:ea typeface="MyriadPro-Bold"/>
              </a:rPr>
              <a:t>kültür ve sanat festivallerinde</a:t>
            </a:r>
            <a:r>
              <a:rPr b="0" lang="tr-TR" sz="3200" spc="-1" strike="noStrike" u="sng">
                <a:solidFill>
                  <a:srgbClr val="ffff00"/>
                </a:solidFill>
                <a:uFillTx/>
                <a:latin typeface="Times New Roman"/>
                <a:ea typeface="MyriadPro-Bold"/>
              </a:rPr>
              <a:t> </a:t>
            </a:r>
            <a:r>
              <a:rPr b="0" lang="tr-TR" sz="3200" spc="-1" strike="noStrike" u="sng">
                <a:solidFill>
                  <a:srgbClr val="e0c2cd"/>
                </a:solidFill>
                <a:uFillTx/>
                <a:latin typeface="Times New Roman"/>
                <a:ea typeface="MyriadPro-Bold"/>
              </a:rPr>
              <a:t>katılımcılar</a:t>
            </a:r>
            <a:r>
              <a:rPr b="0" lang="tr-TR" sz="3200" spc="-1" strike="noStrike" u="sng">
                <a:solidFill>
                  <a:srgbClr val="ffff00"/>
                </a:solidFill>
                <a:uFillTx/>
                <a:latin typeface="Times New Roman"/>
                <a:ea typeface="MyriadPro-Bold"/>
              </a:rPr>
              <a:t>, çeşitli sanat dallarından seçilmiş eserleri sergileyecek olan </a:t>
            </a:r>
            <a:r>
              <a:rPr b="0" lang="tr-TR" sz="3200" spc="-1" strike="noStrike" u="sng">
                <a:solidFill>
                  <a:srgbClr val="e0c2cd"/>
                </a:solidFill>
                <a:uFillTx/>
                <a:latin typeface="Times New Roman"/>
                <a:ea typeface="MyriadPro-Bold"/>
              </a:rPr>
              <a:t>sanatçılardır</a:t>
            </a:r>
            <a:r>
              <a:rPr b="0" lang="tr-TR" sz="3200" spc="-1" strike="noStrike" u="sng">
                <a:solidFill>
                  <a:srgbClr val="ffff00"/>
                </a:solidFill>
                <a:uFillTx/>
                <a:latin typeface="Times New Roman"/>
                <a:ea typeface="MyriadPro-Bold"/>
              </a:rPr>
              <a:t>. Ancak belirli bir kurum ya da amaç için düzenlenecek bir </a:t>
            </a:r>
            <a:r>
              <a:rPr b="0" lang="tr-TR" sz="3200" spc="-1" strike="noStrike" u="sng">
                <a:solidFill>
                  <a:srgbClr val="e0c2cd"/>
                </a:solidFill>
                <a:uFillTx/>
                <a:latin typeface="Times New Roman"/>
                <a:ea typeface="MyriadPro-Bold"/>
              </a:rPr>
              <a:t>müsabakanın katılımcıları</a:t>
            </a:r>
            <a:r>
              <a:rPr b="0" lang="tr-TR" sz="3200" spc="-1" strike="noStrike" u="sng">
                <a:solidFill>
                  <a:srgbClr val="ffff00"/>
                </a:solidFill>
                <a:uFillTx/>
                <a:latin typeface="Times New Roman"/>
                <a:ea typeface="MyriadPro-Bold"/>
              </a:rPr>
              <a:t> </a:t>
            </a:r>
            <a:r>
              <a:rPr b="0" lang="tr-TR" sz="3200" spc="-1" strike="noStrike" u="sng">
                <a:solidFill>
                  <a:srgbClr val="e0c2cd"/>
                </a:solidFill>
                <a:uFillTx/>
                <a:latin typeface="Times New Roman"/>
                <a:ea typeface="MyriadPro-Bold"/>
              </a:rPr>
              <a:t>sporcular</a:t>
            </a:r>
            <a:r>
              <a:rPr b="0" lang="tr-TR" sz="3200" spc="-1" strike="noStrike" u="sng">
                <a:solidFill>
                  <a:srgbClr val="ffff00"/>
                </a:solidFill>
                <a:uFillTx/>
                <a:latin typeface="Times New Roman"/>
                <a:ea typeface="MyriadPro-Bold"/>
              </a:rPr>
              <a:t> olacaktır.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ctr">
              <a:lnSpc>
                <a:spcPct val="100000"/>
              </a:lnSpc>
              <a:spcBef>
                <a:spcPts val="1417"/>
              </a:spcBef>
              <a:buNone/>
              <a:tabLst>
                <a:tab algn="l" pos="0"/>
              </a:tabLst>
            </a:pPr>
            <a:r>
              <a:rPr b="1" lang="tr-TR" sz="3200" spc="-1" strike="noStrike">
                <a:solidFill>
                  <a:srgbClr val="ffff00"/>
                </a:solidFill>
                <a:latin typeface="Times New Roman"/>
                <a:ea typeface="MyriadPro-Bold"/>
              </a:rPr>
              <a:t>ZİYARETÇİLER</a:t>
            </a:r>
            <a:endParaRPr b="0" lang="tr-TR" sz="3200" spc="-1" strike="noStrike">
              <a:solidFill>
                <a:srgbClr val="ffffff"/>
              </a:solidFill>
              <a:latin typeface="Arial"/>
            </a:endParaRPr>
          </a:p>
          <a:p>
            <a:pPr indent="0" algn="just">
              <a:lnSpc>
                <a:spcPct val="100000"/>
              </a:lnSpc>
              <a:spcBef>
                <a:spcPts val="1417"/>
              </a:spcBef>
              <a:buNone/>
              <a:tabLst>
                <a:tab algn="l" pos="0"/>
              </a:tabLst>
            </a:pPr>
            <a:r>
              <a:rPr b="1" lang="tr-TR" sz="3200" spc="-1" strike="noStrike">
                <a:solidFill>
                  <a:srgbClr val="ffff00"/>
                </a:solidFill>
                <a:latin typeface="Times New Roman"/>
                <a:ea typeface="MyriadPro-Bold"/>
              </a:rPr>
              <a:t>  </a:t>
            </a:r>
            <a:r>
              <a:rPr b="1" lang="tr-TR" sz="3200" spc="-1" strike="noStrike">
                <a:solidFill>
                  <a:srgbClr val="e0c2cd"/>
                </a:solidFill>
                <a:latin typeface="Times New Roman"/>
                <a:ea typeface="MyriadPro-Bold"/>
              </a:rPr>
              <a:t>Etkinlikler</a:t>
            </a:r>
            <a:r>
              <a:rPr b="1" lang="tr-TR" sz="3200" spc="-1" strike="noStrike">
                <a:solidFill>
                  <a:srgbClr val="ffff00"/>
                </a:solidFill>
                <a:latin typeface="Times New Roman"/>
                <a:ea typeface="MyriadPro-Bold"/>
              </a:rPr>
              <a:t> </a:t>
            </a:r>
            <a:r>
              <a:rPr b="1" lang="tr-TR" sz="3200" spc="-1" strike="noStrike" u="sng">
                <a:solidFill>
                  <a:srgbClr val="e0c2cd"/>
                </a:solidFill>
                <a:uFillTx/>
                <a:latin typeface="Times New Roman"/>
                <a:ea typeface="MyriadPro-Bold"/>
              </a:rPr>
              <a:t>insanların</a:t>
            </a:r>
            <a:r>
              <a:rPr b="1" lang="tr-TR" sz="3200" spc="-1" strike="noStrike" u="sng">
                <a:solidFill>
                  <a:srgbClr val="ffff00"/>
                </a:solidFill>
                <a:uFillTx/>
                <a:latin typeface="Times New Roman"/>
                <a:ea typeface="MyriadPro-Bold"/>
              </a:rPr>
              <a:t> etkinliklere gelmesi, etkinlik kapsamındaki </a:t>
            </a:r>
            <a:r>
              <a:rPr b="1" lang="tr-TR" sz="3200" spc="-1" strike="noStrike" u="sng">
                <a:solidFill>
                  <a:srgbClr val="e0c2cd"/>
                </a:solidFill>
                <a:uFillTx/>
                <a:latin typeface="Times New Roman"/>
                <a:ea typeface="MyriadPro-Bold"/>
              </a:rPr>
              <a:t>kültürel, sanatsal, sportif, dinsel vb. deneyimleri</a:t>
            </a:r>
            <a:r>
              <a:rPr b="1" lang="tr-TR" sz="3200" spc="-1" strike="noStrike" u="sng">
                <a:solidFill>
                  <a:srgbClr val="ffff00"/>
                </a:solidFill>
                <a:uFillTx/>
                <a:latin typeface="Times New Roman"/>
                <a:ea typeface="MyriadPro-Bold"/>
              </a:rPr>
              <a:t> yaşaması ve bu deneyimler neticesinde elde ettiği doyumun etkinliğe katılmak için gösterdiği çabalara değdiği hissine kapılması için düzenlenir.</a:t>
            </a:r>
            <a:r>
              <a:rPr b="1" lang="tr-TR" sz="3200" spc="-1" strike="noStrike">
                <a:solidFill>
                  <a:srgbClr val="ffff00"/>
                </a:solidFill>
                <a:latin typeface="Times New Roman"/>
                <a:ea typeface="MyriadPro-Bold"/>
              </a:rPr>
              <a:t> Bu bağlamda </a:t>
            </a:r>
            <a:r>
              <a:rPr b="1" lang="tr-TR" sz="3200" spc="-1" strike="noStrike" u="sng">
                <a:solidFill>
                  <a:srgbClr val="e0c2cd"/>
                </a:solidFill>
                <a:uFillTx/>
                <a:latin typeface="Times New Roman"/>
                <a:ea typeface="MyriadPro-Bold"/>
              </a:rPr>
              <a:t>bir etkinliğin en temel paydaşı ziyaretçilerdir.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Etkinliğin bir ürün olarak düşünülmesi ve bu ürünün de pazarlanabilmesi her şeyden önce </a:t>
            </a:r>
            <a:r>
              <a:rPr b="0" lang="tr-TR" sz="3200" spc="-1" strike="noStrike" u="sng">
                <a:solidFill>
                  <a:srgbClr val="e0c2cd"/>
                </a:solidFill>
                <a:uFillTx/>
                <a:latin typeface="Times New Roman"/>
                <a:ea typeface="MyriadPro-Bold"/>
              </a:rPr>
              <a:t>etkinlik ziyaretçilerinin ihtiyaç, istek ve beklentilerinin anlaşılması gerekmektedir.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u="sng">
                <a:solidFill>
                  <a:srgbClr val="e0c2cd"/>
                </a:solidFill>
                <a:uFillTx/>
                <a:latin typeface="Times New Roman"/>
                <a:ea typeface="MyriadPro-Bold"/>
              </a:rPr>
              <a:t>Pazarlamacılar</a:t>
            </a:r>
            <a:r>
              <a:rPr b="0" lang="tr-TR" sz="3200" spc="-1" strike="noStrike">
                <a:solidFill>
                  <a:srgbClr val="ffff00"/>
                </a:solidFill>
                <a:latin typeface="Times New Roman"/>
                <a:ea typeface="MyriadPro-Bold"/>
              </a:rPr>
              <a:t>, </a:t>
            </a:r>
            <a:r>
              <a:rPr b="0" lang="tr-TR" sz="3200" spc="-1" strike="noStrike" u="sng">
                <a:solidFill>
                  <a:srgbClr val="e0c2cd"/>
                </a:solidFill>
                <a:uFillTx/>
                <a:latin typeface="Times New Roman"/>
                <a:ea typeface="MyriadPro-Bold"/>
              </a:rPr>
              <a:t>insanları bir etkinliğe katılmaya güdüleyen</a:t>
            </a:r>
            <a:r>
              <a:rPr b="0" lang="tr-TR" sz="3200" spc="-1" strike="noStrike">
                <a:solidFill>
                  <a:srgbClr val="e0c2cd"/>
                </a:solidFill>
                <a:latin typeface="Times New Roman"/>
                <a:ea typeface="MyriadPro-Bold"/>
              </a:rPr>
              <a:t> </a:t>
            </a:r>
            <a:r>
              <a:rPr b="0" lang="tr-TR" sz="3200" spc="-1" strike="noStrike" u="sng">
                <a:solidFill>
                  <a:srgbClr val="e0c2cd"/>
                </a:solidFill>
                <a:uFillTx/>
                <a:latin typeface="Times New Roman"/>
                <a:ea typeface="MyriadPro-Bold"/>
              </a:rPr>
              <a:t>temel iticilerin ve çekicilerin</a:t>
            </a:r>
            <a:r>
              <a:rPr b="0" lang="tr-TR" sz="3200" spc="-1" strike="noStrike" u="sng">
                <a:solidFill>
                  <a:srgbClr val="ffff00"/>
                </a:solidFill>
                <a:uFillTx/>
                <a:latin typeface="Times New Roman"/>
                <a:ea typeface="MyriadPro-Bold"/>
              </a:rPr>
              <a:t> neler olduğunu çok iyi anlamak</a:t>
            </a:r>
            <a:r>
              <a:rPr b="0" lang="tr-TR" sz="3200" spc="-1" strike="noStrike">
                <a:solidFill>
                  <a:srgbClr val="ffff00"/>
                </a:solidFill>
                <a:latin typeface="Times New Roman"/>
                <a:ea typeface="MyriadPro-Bold"/>
              </a:rPr>
              <a:t> durumundadır. </a:t>
            </a:r>
            <a:r>
              <a:rPr b="0" lang="tr-TR" sz="3200" spc="-1" strike="noStrike" u="sng">
                <a:solidFill>
                  <a:srgbClr val="e0c2cd"/>
                </a:solidFill>
                <a:uFillTx/>
                <a:latin typeface="Times New Roman"/>
                <a:ea typeface="MyriadPro-Bold"/>
              </a:rPr>
              <a:t>Güdüler, insan davranışının altındaki nedenlerdir.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a:solidFill>
                  <a:srgbClr val="ffff00"/>
                </a:solidFill>
                <a:latin typeface="Times New Roman"/>
                <a:ea typeface="MyriadPro-Bold"/>
              </a:rPr>
              <a:t>Bütünsel olarak bakıldığında ise </a:t>
            </a:r>
            <a:r>
              <a:rPr b="0" lang="tr-TR" sz="3200" spc="-1" strike="noStrike" u="sng">
                <a:solidFill>
                  <a:srgbClr val="e0c2cd"/>
                </a:solidFill>
                <a:uFillTx/>
                <a:latin typeface="Times New Roman"/>
                <a:ea typeface="MyriadPro-Bold"/>
              </a:rPr>
              <a:t>farklı ziyaretçiler, aynı etkinliğe farklı beklentilerini tatmin etme amacıyla gidebilmektedir.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a:solidFill>
                  <a:srgbClr val="ffff00"/>
                </a:solidFill>
                <a:latin typeface="Times New Roman"/>
                <a:ea typeface="MyriadPro-Bold"/>
              </a:rPr>
              <a:t>Birisi </a:t>
            </a:r>
            <a:r>
              <a:rPr b="0" lang="tr-TR" sz="3200" spc="-1" strike="noStrike" u="sng">
                <a:solidFill>
                  <a:srgbClr val="e0c2cd"/>
                </a:solidFill>
                <a:uFillTx/>
                <a:latin typeface="Times New Roman"/>
                <a:ea typeface="MyriadPro-Bold"/>
              </a:rPr>
              <a:t>kumsalda güneşlenmek, lezzetli yiyecekler yiyerek dinlenmek, yılın yorgunluğunu atmak</a:t>
            </a:r>
            <a:r>
              <a:rPr b="0" lang="tr-TR" sz="3200" spc="-1" strike="noStrike" u="sng">
                <a:solidFill>
                  <a:srgbClr val="ffff00"/>
                </a:solidFill>
                <a:uFillTx/>
                <a:latin typeface="Times New Roman"/>
                <a:ea typeface="MyriadPro-Bold"/>
              </a:rPr>
              <a:t> arayışında iken bir başkası </a:t>
            </a:r>
            <a:r>
              <a:rPr b="0" lang="tr-TR" sz="3200" spc="-1" strike="noStrike" u="sng">
                <a:solidFill>
                  <a:srgbClr val="e0c2cd"/>
                </a:solidFill>
                <a:uFillTx/>
                <a:latin typeface="Times New Roman"/>
                <a:ea typeface="MyriadPro-Bold"/>
              </a:rPr>
              <a:t>Everest dağına çıkmak, safariye katılmak, yamaç paraşütü</a:t>
            </a:r>
            <a:r>
              <a:rPr b="0" lang="tr-TR" sz="3200" spc="-1" strike="noStrike" u="sng">
                <a:solidFill>
                  <a:srgbClr val="ffff00"/>
                </a:solidFill>
                <a:uFillTx/>
                <a:latin typeface="Times New Roman"/>
                <a:ea typeface="MyriadPro-Bold"/>
              </a:rPr>
              <a:t> gibi adrenali yüksek etkinlikler yapmak isteyebilir.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inionPro-Regular"/>
              </a:rPr>
              <a:t>  </a:t>
            </a:r>
            <a:r>
              <a:rPr b="0" lang="tr-TR" sz="3200" spc="-1" strike="noStrike" u="sng">
                <a:solidFill>
                  <a:srgbClr val="e0c2cd"/>
                </a:solidFill>
                <a:uFillTx/>
                <a:latin typeface="Times New Roman"/>
                <a:ea typeface="MinionPro-Regular"/>
              </a:rPr>
              <a:t>Turist davranışının açıklanmasında</a:t>
            </a:r>
            <a:r>
              <a:rPr b="0" lang="tr-TR" sz="3200" spc="-1" strike="noStrike" u="sng">
                <a:solidFill>
                  <a:srgbClr val="ffff00"/>
                </a:solidFill>
                <a:uFillTx/>
                <a:latin typeface="Times New Roman"/>
                <a:ea typeface="MinionPro-Regular"/>
              </a:rPr>
              <a:t> kullanılan </a:t>
            </a:r>
            <a:r>
              <a:rPr b="0" lang="tr-TR" sz="3200" spc="-1" strike="noStrike" u="sng">
                <a:solidFill>
                  <a:srgbClr val="e0c2cd"/>
                </a:solidFill>
                <a:uFillTx/>
                <a:latin typeface="Times New Roman"/>
                <a:ea typeface="MinionPro-Regular"/>
              </a:rPr>
              <a:t>üç kuram</a:t>
            </a:r>
            <a:r>
              <a:rPr b="0" lang="tr-TR" sz="3200" spc="-1" strike="noStrike" u="sng">
                <a:solidFill>
                  <a:srgbClr val="ffff00"/>
                </a:solidFill>
                <a:uFillTx/>
                <a:latin typeface="Times New Roman"/>
                <a:ea typeface="MinionPro-Regular"/>
              </a:rPr>
              <a:t> bulunmaktadır.</a:t>
            </a:r>
            <a:r>
              <a:rPr b="0" lang="tr-TR" sz="3200" spc="-1" strike="noStrike">
                <a:solidFill>
                  <a:srgbClr val="ffff00"/>
                </a:solidFill>
                <a:latin typeface="Times New Roman"/>
                <a:ea typeface="MinionPro-Regular"/>
              </a:rPr>
              <a:t> Bunlardan </a:t>
            </a:r>
            <a:r>
              <a:rPr b="0" lang="tr-TR" sz="3200" spc="-1" strike="noStrike" u="sng">
                <a:solidFill>
                  <a:srgbClr val="e0c2cd"/>
                </a:solidFill>
                <a:uFillTx/>
                <a:latin typeface="Times New Roman"/>
                <a:ea typeface="MinionPro-Regular"/>
              </a:rPr>
              <a:t>birincisi ihtiyaçlar hiyerarşisi</a:t>
            </a:r>
            <a:r>
              <a:rPr b="0" lang="tr-TR" sz="3200" spc="-1" strike="noStrike" u="sng">
                <a:solidFill>
                  <a:srgbClr val="ffff00"/>
                </a:solidFill>
                <a:uFillTx/>
                <a:latin typeface="Times New Roman"/>
                <a:ea typeface="MinionPro-Regular"/>
              </a:rPr>
              <a:t> (Maslow, 1954),</a:t>
            </a:r>
            <a:r>
              <a:rPr b="0" lang="tr-TR" sz="3200" spc="-1" strike="noStrike">
                <a:solidFill>
                  <a:srgbClr val="ffff00"/>
                </a:solidFill>
                <a:latin typeface="Times New Roman"/>
                <a:ea typeface="MinionPro-Regular"/>
              </a:rPr>
              <a:t> </a:t>
            </a:r>
            <a:r>
              <a:rPr b="0" lang="tr-TR" sz="3200" spc="-1" strike="noStrike" u="sng">
                <a:solidFill>
                  <a:srgbClr val="e0c2cd"/>
                </a:solidFill>
                <a:uFillTx/>
                <a:latin typeface="Times New Roman"/>
                <a:ea typeface="MinionPro-Regular"/>
              </a:rPr>
              <a:t>ikincisi</a:t>
            </a:r>
            <a:r>
              <a:rPr b="0" lang="tr-TR" sz="3200" spc="-1" strike="noStrike" u="sng">
                <a:solidFill>
                  <a:srgbClr val="ffff00"/>
                </a:solidFill>
                <a:uFillTx/>
                <a:latin typeface="Times New Roman"/>
                <a:ea typeface="MinionPro-Regular"/>
              </a:rPr>
              <a:t> </a:t>
            </a:r>
            <a:r>
              <a:rPr b="0" lang="tr-TR" sz="3200" spc="-1" strike="noStrike" u="sng">
                <a:solidFill>
                  <a:srgbClr val="e0c2cd"/>
                </a:solidFill>
                <a:uFillTx/>
                <a:latin typeface="Times New Roman"/>
                <a:ea typeface="MinionPro-Regular"/>
              </a:rPr>
              <a:t>Dann ve Crompton’un</a:t>
            </a:r>
            <a:r>
              <a:rPr b="0" lang="tr-TR" sz="3200" spc="-1" strike="noStrike" u="sng">
                <a:solidFill>
                  <a:srgbClr val="ffff00"/>
                </a:solidFill>
                <a:uFillTx/>
                <a:latin typeface="Times New Roman"/>
                <a:ea typeface="MinionPro-Regular"/>
              </a:rPr>
              <a:t> </a:t>
            </a:r>
            <a:r>
              <a:rPr b="0" lang="tr-TR" sz="3200" spc="-1" strike="noStrike" u="sng">
                <a:solidFill>
                  <a:srgbClr val="e0c2cd"/>
                </a:solidFill>
                <a:uFillTx/>
                <a:latin typeface="Times New Roman"/>
                <a:ea typeface="MinionPro-Regular"/>
              </a:rPr>
              <a:t>çekim ve itki unsurları kuramı</a:t>
            </a:r>
            <a:r>
              <a:rPr b="0" lang="tr-TR" sz="3200" spc="-1" strike="noStrike" u="sng">
                <a:solidFill>
                  <a:srgbClr val="ffff00"/>
                </a:solidFill>
                <a:uFillTx/>
                <a:latin typeface="Times New Roman"/>
                <a:ea typeface="MinionPro-Regular"/>
              </a:rPr>
              <a:t> (Crompton, 1979; Dann, 1981) ve Iso-Ahola’nın </a:t>
            </a:r>
            <a:r>
              <a:rPr b="0" lang="tr-TR" sz="3200" spc="-1" strike="noStrike" u="sng">
                <a:solidFill>
                  <a:srgbClr val="e0c2cd"/>
                </a:solidFill>
                <a:uFillTx/>
                <a:latin typeface="Times New Roman"/>
                <a:ea typeface="MinionPro-Regular"/>
              </a:rPr>
              <a:t>kaçış-arayış ikiliğidir</a:t>
            </a:r>
            <a:r>
              <a:rPr b="0" lang="tr-TR" sz="3200" spc="-1" strike="noStrike" u="sng">
                <a:solidFill>
                  <a:srgbClr val="ffff00"/>
                </a:solidFill>
                <a:uFillTx/>
                <a:latin typeface="Times New Roman"/>
                <a:ea typeface="MinionPro-Regular"/>
              </a:rPr>
              <a:t>.</a:t>
            </a:r>
            <a:r>
              <a:rPr b="0" lang="tr-TR" sz="3200" spc="-1" strike="noStrike">
                <a:solidFill>
                  <a:srgbClr val="ffff00"/>
                </a:solidFill>
                <a:latin typeface="Times New Roman"/>
                <a:ea typeface="MinionPro-Regular"/>
              </a:rPr>
              <a:t>(Iso-Ahola, 1982). </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a:solidFill>
                  <a:srgbClr val="ffff00"/>
                </a:solidFill>
                <a:latin typeface="Times New Roman"/>
                <a:ea typeface="MyriadPro-Bold"/>
              </a:rPr>
              <a:t>Etkinlik turizmi bağlamında </a:t>
            </a:r>
            <a:r>
              <a:rPr b="0" lang="tr-TR" sz="3200" spc="-1" strike="noStrike" u="sng">
                <a:solidFill>
                  <a:srgbClr val="e0c2cd"/>
                </a:solidFill>
                <a:uFillTx/>
                <a:latin typeface="Times New Roman"/>
                <a:ea typeface="MyriadPro-Bold"/>
              </a:rPr>
              <a:t>ziyaretçilerin</a:t>
            </a:r>
            <a:r>
              <a:rPr b="0" lang="tr-TR" sz="3200" spc="-1" strike="noStrike" u="sng">
                <a:solidFill>
                  <a:srgbClr val="ffff00"/>
                </a:solidFill>
                <a:uFillTx/>
                <a:latin typeface="Times New Roman"/>
                <a:ea typeface="MyriadPro-Bold"/>
              </a:rPr>
              <a:t> özellikle </a:t>
            </a:r>
            <a:r>
              <a:rPr b="0" lang="tr-TR" sz="3200" spc="-1" strike="noStrike" u="sng">
                <a:solidFill>
                  <a:srgbClr val="e0c2cd"/>
                </a:solidFill>
                <a:uFillTx/>
                <a:latin typeface="Times New Roman"/>
                <a:ea typeface="MyriadPro-Bold"/>
              </a:rPr>
              <a:t>festival etkinliklerine katılım güdülerini</a:t>
            </a:r>
            <a:r>
              <a:rPr b="0" lang="tr-TR" sz="3200" spc="-1" strike="noStrike" u="sng">
                <a:solidFill>
                  <a:srgbClr val="ffff00"/>
                </a:solidFill>
                <a:uFillTx/>
                <a:latin typeface="Times New Roman"/>
                <a:ea typeface="MyriadPro-Bold"/>
              </a:rPr>
              <a:t> belirlemeye yönelik pek çok çalışma yapılmıştır.</a:t>
            </a:r>
            <a:r>
              <a:rPr b="0" lang="tr-TR" sz="3200" spc="-1" strike="noStrike">
                <a:solidFill>
                  <a:srgbClr val="ffff00"/>
                </a:solidFill>
                <a:latin typeface="Times New Roman"/>
                <a:ea typeface="MyriadPro-Bold"/>
              </a:rPr>
              <a:t> Bu çalışmalarda </a:t>
            </a:r>
            <a:r>
              <a:rPr b="0" lang="tr-TR" sz="3200" spc="-1" strike="noStrike" u="sng">
                <a:solidFill>
                  <a:srgbClr val="ffff00"/>
                </a:solidFill>
                <a:uFillTx/>
                <a:latin typeface="Times New Roman"/>
                <a:ea typeface="MyriadPro-Bold"/>
              </a:rPr>
              <a:t>festival çekim güdüleri (festival özellikleri, </a:t>
            </a:r>
            <a:r>
              <a:rPr b="0" lang="tr-TR" sz="3200" spc="-1" strike="noStrike" u="sng">
                <a:solidFill>
                  <a:srgbClr val="e0c2cd"/>
                </a:solidFill>
                <a:uFillTx/>
                <a:latin typeface="Times New Roman"/>
                <a:ea typeface="MyriadPro-Bold"/>
              </a:rPr>
              <a:t>festival ortamı, festivalin düzenlendiği yerin özellikleri, diğer hizmetler ve eğlence) ve itki güdüleri (psikolojik faydalar, dışarıda eğlenme ihtiyacı, sosyalleşme veya rahatlama)</a:t>
            </a:r>
            <a:r>
              <a:rPr b="0" lang="tr-TR" sz="3200" spc="-1" strike="noStrike" u="sng">
                <a:solidFill>
                  <a:srgbClr val="ffff00"/>
                </a:solidFill>
                <a:uFillTx/>
                <a:latin typeface="Times New Roman"/>
                <a:ea typeface="MyriadPro-Bold"/>
              </a:rPr>
              <a:t> ele alınmıştır.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Örneğin </a:t>
            </a:r>
            <a:r>
              <a:rPr b="0" lang="tr-TR" sz="3200" spc="-1" strike="noStrike" u="sng">
                <a:solidFill>
                  <a:srgbClr val="e0c2cd"/>
                </a:solidFill>
                <a:uFillTx/>
                <a:latin typeface="Times New Roman"/>
                <a:ea typeface="MyriadPro-Bold"/>
              </a:rPr>
              <a:t>Ardahan’da düzenlenen Kafkasör Festivali’ne</a:t>
            </a:r>
            <a:r>
              <a:rPr b="0" lang="tr-TR" sz="3200" spc="-1" strike="noStrike" u="sng">
                <a:solidFill>
                  <a:srgbClr val="ffff00"/>
                </a:solidFill>
                <a:uFillTx/>
                <a:latin typeface="Times New Roman"/>
                <a:ea typeface="MyriadPro-Bold"/>
              </a:rPr>
              <a:t> bireyler </a:t>
            </a:r>
            <a:r>
              <a:rPr b="0" lang="tr-TR" sz="3200" spc="-1" strike="noStrike" u="sng">
                <a:solidFill>
                  <a:srgbClr val="e0c2cd"/>
                </a:solidFill>
                <a:uFillTx/>
                <a:latin typeface="Times New Roman"/>
                <a:ea typeface="MyriadPro-Bold"/>
              </a:rPr>
              <a:t>Ardahan’ın coğrafi özellikleri, Kafkas kültürü, dağ havası, festivale katılan sanatçılar</a:t>
            </a:r>
            <a:r>
              <a:rPr b="0" lang="tr-TR" sz="3200" spc="-1" strike="noStrike" u="sng">
                <a:solidFill>
                  <a:srgbClr val="ffff00"/>
                </a:solidFill>
                <a:uFillTx/>
                <a:latin typeface="Times New Roman"/>
                <a:ea typeface="MyriadPro-Bold"/>
              </a:rPr>
              <a:t> vb. nedenlerden dolayı katılmak</a:t>
            </a:r>
            <a:r>
              <a:rPr b="0" lang="tr-TR" sz="3200" spc="-1" strike="noStrike">
                <a:solidFill>
                  <a:srgbClr val="ffff00"/>
                </a:solidFill>
                <a:latin typeface="Times New Roman"/>
                <a:ea typeface="MyriadPro-Bold"/>
              </a:rPr>
              <a:t> isteyebilirler. </a:t>
            </a:r>
            <a:r>
              <a:rPr b="0" lang="tr-TR" sz="3200" spc="-1" strike="noStrike" u="sng">
                <a:solidFill>
                  <a:srgbClr val="ffff00"/>
                </a:solidFill>
                <a:uFillTx/>
                <a:latin typeface="Times New Roman"/>
                <a:ea typeface="MyriadPro-Bold"/>
              </a:rPr>
              <a:t>Bunlar </a:t>
            </a:r>
            <a:r>
              <a:rPr b="0" lang="tr-TR" sz="3200" spc="-1" strike="noStrike" u="sng">
                <a:solidFill>
                  <a:srgbClr val="e0c2cd"/>
                </a:solidFill>
                <a:uFillTx/>
                <a:latin typeface="Times New Roman"/>
                <a:ea typeface="MyriadPro-Bold"/>
              </a:rPr>
              <a:t>çekim güdüleri</a:t>
            </a:r>
            <a:r>
              <a:rPr b="0" lang="tr-TR" sz="3200" spc="-1" strike="noStrike" u="sng">
                <a:solidFill>
                  <a:srgbClr val="ffff00"/>
                </a:solidFill>
                <a:uFillTx/>
                <a:latin typeface="Times New Roman"/>
                <a:ea typeface="MyriadPro-Bold"/>
              </a:rPr>
              <a:t> olarak açıklanabilir.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p:nvPr>
        </p:nvSpPr>
        <p:spPr>
          <a:xfrm>
            <a:off x="368280" y="295200"/>
            <a:ext cx="8970840" cy="4975200"/>
          </a:xfrm>
          <a:prstGeom prst="rect">
            <a:avLst/>
          </a:prstGeom>
          <a:noFill/>
          <a:ln w="0">
            <a:noFill/>
          </a:ln>
        </p:spPr>
        <p:txBody>
          <a:bodyPr lIns="0" rIns="0" tIns="0" bIns="0" anchor="t">
            <a:normAutofit fontScale="88000"/>
          </a:bodyPr>
          <a:p>
            <a:pPr indent="0" algn="just">
              <a:lnSpc>
                <a:spcPct val="100000"/>
              </a:lnSpc>
              <a:spcBef>
                <a:spcPts val="1417"/>
              </a:spcBef>
              <a:buNone/>
              <a:tabLst>
                <a:tab algn="l" pos="0"/>
              </a:tabLst>
            </a:pPr>
            <a:r>
              <a:rPr b="0" lang="tr-TR" sz="3200" spc="-1" strike="noStrike">
                <a:solidFill>
                  <a:srgbClr val="ffff00"/>
                </a:solidFill>
                <a:latin typeface="Times New Roman"/>
              </a:rPr>
              <a:t>       </a:t>
            </a:r>
            <a:endParaRPr b="0" lang="tr-TR" sz="3200" spc="-1" strike="noStrike">
              <a:solidFill>
                <a:srgbClr val="ffffff"/>
              </a:solidFill>
              <a:latin typeface="Arial"/>
            </a:endParaRPr>
          </a:p>
          <a:p>
            <a:pPr indent="0" algn="ctr">
              <a:lnSpc>
                <a:spcPct val="100000"/>
              </a:lnSpc>
              <a:spcBef>
                <a:spcPts val="1417"/>
              </a:spcBef>
              <a:buNone/>
              <a:tabLst>
                <a:tab algn="l" pos="0"/>
              </a:tabLst>
            </a:pPr>
            <a:r>
              <a:rPr b="0" lang="tr-TR" sz="3200" spc="-1" strike="noStrike">
                <a:solidFill>
                  <a:srgbClr val="ffff00"/>
                </a:solidFill>
                <a:latin typeface="Times New Roman"/>
                <a:ea typeface="MyriadPro-Bold"/>
              </a:rPr>
              <a:t>Kendimizi Sınayalım</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1. </a:t>
            </a:r>
            <a:r>
              <a:rPr b="0" lang="tr-TR" sz="3200" spc="-1" strike="noStrike">
                <a:solidFill>
                  <a:srgbClr val="ffffff"/>
                </a:solidFill>
                <a:latin typeface="Times New Roman"/>
                <a:ea typeface="MinionPro-Regular"/>
              </a:rPr>
              <a:t>Aşağıdakilerden hangisi yerel halkın etkinliklerin düzenlenmesine ilişkin çekincelerinden biri </a:t>
            </a:r>
            <a:r>
              <a:rPr b="0" lang="tr-TR" sz="3200" spc="-1" strike="noStrike">
                <a:solidFill>
                  <a:srgbClr val="ffffff"/>
                </a:solidFill>
                <a:latin typeface="Times New Roman"/>
                <a:ea typeface="MinionPro-Bold"/>
              </a:rPr>
              <a:t>değildir?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00"/>
                </a:solidFill>
                <a:latin typeface="Times New Roman"/>
                <a:ea typeface="MyriadPro-Bold"/>
              </a:rPr>
              <a:t>a. Yeni tesislere yatırım yapılması</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b. Etkinliklerin özgünlüğünün bozulması</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c. Etkinliklerin düzenlenmesinin zorlaşması</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d. Kalabalıklaşma</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e. Mahremiyetin ortadan kalkması</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a:solidFill>
                  <a:srgbClr val="ffff00"/>
                </a:solidFill>
                <a:latin typeface="Times New Roman"/>
                <a:ea typeface="MyriadPro-Bold"/>
              </a:rPr>
              <a:t>Örneğin </a:t>
            </a:r>
            <a:r>
              <a:rPr b="0" lang="tr-TR" sz="3200" spc="-1" strike="noStrike" u="sng">
                <a:solidFill>
                  <a:srgbClr val="ffff00"/>
                </a:solidFill>
                <a:uFillTx/>
                <a:latin typeface="Times New Roman"/>
                <a:ea typeface="MyriadPro-Bold"/>
              </a:rPr>
              <a:t>Malatya Belediyesi tarafından düzenlenen Kayısı Festivali kapsamında futbol turnuvası, halk dansları gösterileri, sokak basketbolu, trap atışları, yemek yarışması, tatlı yarışması, şiir dinletileri, çeşitli spor müsabakaları ve mehteran gösterileri yapılmaktadır.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p:nvPr>
        </p:nvSpPr>
        <p:spPr>
          <a:xfrm>
            <a:off x="368280" y="295200"/>
            <a:ext cx="8970840" cy="4975200"/>
          </a:xfrm>
          <a:prstGeom prst="rect">
            <a:avLst/>
          </a:prstGeom>
          <a:noFill/>
          <a:ln w="0">
            <a:noFill/>
          </a:ln>
        </p:spPr>
        <p:txBody>
          <a:bodyPr lIns="0" rIns="0" tIns="0" bIns="0" anchor="t">
            <a:normAutofit fontScale="90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2. </a:t>
            </a:r>
            <a:r>
              <a:rPr b="0" lang="tr-TR" sz="3200" spc="-1" strike="noStrike">
                <a:solidFill>
                  <a:srgbClr val="ffffff"/>
                </a:solidFill>
                <a:latin typeface="Times New Roman"/>
                <a:ea typeface="MinionPro-Regular"/>
              </a:rPr>
              <a:t>Etkinliklerin başarılı bir şekilde tamamlanması ve paydaşların </a:t>
            </a:r>
            <a:r>
              <a:rPr b="0" lang="tr-TR" sz="3200" spc="-1" strike="noStrike">
                <a:solidFill>
                  <a:srgbClr val="ffffff"/>
                </a:solidFill>
                <a:latin typeface="Times New Roman"/>
                <a:ea typeface="MyriadPro-Bold"/>
              </a:rPr>
              <a:t>etkilerine ilişkin olarak aşağıdaki ifadelerden hangisi yanlıştır?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a. Paydaşlar karar mekanizmalarına dahil edilmelidir.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b. Paydaşlar arasında eşgüdüm sağlanmalıdır.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c. Paydaşlar arasında işbirliği geliştirilmelidir.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d. Paydaşlar sorumluluklarını yerine getirmelidir.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00"/>
                </a:solidFill>
                <a:latin typeface="Times New Roman"/>
                <a:ea typeface="MyriadPro-Bold"/>
              </a:rPr>
              <a:t>e. Paydaşlara yalnızca planlama sürecinde danışılmalıdır.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PlaceHolder 1"/>
          <p:cNvSpPr>
            <a:spLocks noGrp="1"/>
          </p:cNvSpPr>
          <p:nvPr>
            <p:ph/>
          </p:nvPr>
        </p:nvSpPr>
        <p:spPr>
          <a:xfrm>
            <a:off x="368280" y="295200"/>
            <a:ext cx="8970840" cy="4975200"/>
          </a:xfrm>
          <a:prstGeom prst="rect">
            <a:avLst/>
          </a:prstGeom>
          <a:noFill/>
          <a:ln w="0">
            <a:noFill/>
          </a:ln>
        </p:spPr>
        <p:txBody>
          <a:bodyPr lIns="0" rIns="0" tIns="0" bIns="0" anchor="t">
            <a:normAutofit fontScale="95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3. </a:t>
            </a:r>
            <a:r>
              <a:rPr b="0" lang="tr-TR" sz="3200" spc="-1" strike="noStrike">
                <a:solidFill>
                  <a:srgbClr val="ffffff"/>
                </a:solidFill>
                <a:latin typeface="Times New Roman"/>
                <a:ea typeface="MinionPro-Regular"/>
              </a:rPr>
              <a:t>Aşağıdakilerden hangisi yerel yönetimlerin etkinliklere</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inionPro-Regular"/>
              </a:rPr>
              <a:t>ilişkin sorumlulukları arasında </a:t>
            </a:r>
            <a:r>
              <a:rPr b="0" lang="tr-TR" sz="3200" spc="-1" strike="noStrike">
                <a:solidFill>
                  <a:srgbClr val="ffffff"/>
                </a:solidFill>
                <a:latin typeface="Times New Roman"/>
                <a:ea typeface="MinionPro-Bold"/>
              </a:rPr>
              <a:t>yer almaz?</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a. Ziyaretçilerin çöplerinin toplanması</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b. Uygun oturma yerlerinin sağlanması</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00"/>
                </a:solidFill>
                <a:latin typeface="Times New Roman"/>
                <a:ea typeface="MyriadPro-Bold"/>
              </a:rPr>
              <a:t>c. Ziyaretçilere konaklama hizmeti sunulması</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d. Ziyaretçilerin güvenlik ihtiyaçlarının karşılanması</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e. Temizlik ve sağlıkla ilgili düzenlemeler yapılması</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p:nvPr>
        </p:nvSpPr>
        <p:spPr>
          <a:xfrm>
            <a:off x="368280" y="295200"/>
            <a:ext cx="8970840" cy="4975200"/>
          </a:xfrm>
          <a:prstGeom prst="rect">
            <a:avLst/>
          </a:prstGeom>
          <a:noFill/>
          <a:ln w="0">
            <a:noFill/>
          </a:ln>
        </p:spPr>
        <p:txBody>
          <a:bodyPr lIns="0" rIns="0" tIns="0" bIns="0" anchor="t">
            <a:normAutofit fontScale="95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4. </a:t>
            </a:r>
            <a:r>
              <a:rPr b="0" lang="tr-TR" sz="3200" spc="-1" strike="noStrike">
                <a:solidFill>
                  <a:srgbClr val="ffffff"/>
                </a:solidFill>
                <a:latin typeface="Times New Roman"/>
                <a:ea typeface="MinionPro-Regular"/>
              </a:rPr>
              <a:t>Yerel halk etkinliklerin hangi etkisine daha fazla önem</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vermektedir?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a. Yeni yatırımlar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b. Altyapının gelişimi</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c. Gelirin artması</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00"/>
                </a:solidFill>
                <a:latin typeface="Times New Roman"/>
                <a:ea typeface="MyriadPro-Bold"/>
              </a:rPr>
              <a:t>d. Toplumsal gurur ve imaj</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e. Trafik ve park sorunları</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p:nvPr>
        </p:nvSpPr>
        <p:spPr>
          <a:xfrm>
            <a:off x="368280" y="295200"/>
            <a:ext cx="8970840" cy="4975200"/>
          </a:xfrm>
          <a:prstGeom prst="rect">
            <a:avLst/>
          </a:prstGeom>
          <a:noFill/>
          <a:ln w="0">
            <a:noFill/>
          </a:ln>
        </p:spPr>
        <p:txBody>
          <a:bodyPr lIns="0" rIns="0" tIns="0" bIns="0" anchor="t">
            <a:normAutofit fontScale="93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5. </a:t>
            </a:r>
            <a:r>
              <a:rPr b="0" lang="tr-TR" sz="3200" spc="-1" strike="noStrike">
                <a:solidFill>
                  <a:srgbClr val="ffffff"/>
                </a:solidFill>
                <a:latin typeface="Times New Roman"/>
                <a:ea typeface="MinionPro-Regular"/>
              </a:rPr>
              <a:t>Aşağıdakilerden hangisi işletmelerin etkinlik düzenleme</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inionPro-Regular"/>
              </a:rPr>
              <a:t>nedenlerinden biri </a:t>
            </a:r>
            <a:r>
              <a:rPr b="0" lang="tr-TR" sz="3200" spc="-1" strike="noStrike">
                <a:solidFill>
                  <a:srgbClr val="ffffff"/>
                </a:solidFill>
                <a:latin typeface="Times New Roman"/>
                <a:ea typeface="MinionPro-Bold"/>
              </a:rPr>
              <a:t>değildir?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a. Etkinliklerin tanıtım etkisinin yüksekliği</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00"/>
                </a:solidFill>
                <a:latin typeface="Times New Roman"/>
                <a:ea typeface="MyriadPro-Bold"/>
              </a:rPr>
              <a:t>b. Toplumsal bağların güçlendirilmesi</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c. Mal ve hizmetlerin tanıtımı</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d. İmaj geliştirilmesi</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e. Satışların arttırılması</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p:nvPr>
        </p:nvSpPr>
        <p:spPr>
          <a:xfrm>
            <a:off x="368280" y="295200"/>
            <a:ext cx="8970840" cy="4975200"/>
          </a:xfrm>
          <a:prstGeom prst="rect">
            <a:avLst/>
          </a:prstGeom>
          <a:noFill/>
          <a:ln w="0">
            <a:noFill/>
          </a:ln>
        </p:spPr>
        <p:txBody>
          <a:bodyPr lIns="0" rIns="0" tIns="0" bIns="0" anchor="t">
            <a:normAutofit fontScale="90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6. </a:t>
            </a:r>
            <a:r>
              <a:rPr b="0" lang="tr-TR" sz="3200" spc="-1" strike="noStrike">
                <a:solidFill>
                  <a:srgbClr val="ffffff"/>
                </a:solidFill>
                <a:latin typeface="Times New Roman"/>
                <a:ea typeface="MinionPro-Regular"/>
              </a:rPr>
              <a:t>Etkinlik çalışanlarına ilişkin olarak aşağıdaki ifadelerden</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inionPro-Regular"/>
              </a:rPr>
              <a:t>hangisi </a:t>
            </a:r>
            <a:r>
              <a:rPr b="0" lang="tr-TR" sz="3200" spc="-1" strike="noStrike">
                <a:solidFill>
                  <a:srgbClr val="ffffff"/>
                </a:solidFill>
                <a:latin typeface="Times New Roman"/>
                <a:ea typeface="MinionPro-Bold"/>
              </a:rPr>
              <a:t>yanlıştır?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a. Aktif olarak görev alırlar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00"/>
                </a:solidFill>
                <a:latin typeface="Times New Roman"/>
                <a:ea typeface="MyriadPro-Bold"/>
              </a:rPr>
              <a:t>b. Çalışanlarla gönüllüler ayrı tutulmalıdır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c. Çalışanların özellikleri etkinlik türüne göre değişir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d. Etkinliğin misyon ve vizyonunu bilmelidirler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e. Çalışanlar etkinliğin görünen yüzüdür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PlaceHolder 1"/>
          <p:cNvSpPr>
            <a:spLocks noGrp="1"/>
          </p:cNvSpPr>
          <p:nvPr>
            <p:ph/>
          </p:nvPr>
        </p:nvSpPr>
        <p:spPr>
          <a:xfrm>
            <a:off x="368280" y="295200"/>
            <a:ext cx="8970840" cy="4975200"/>
          </a:xfrm>
          <a:prstGeom prst="rect">
            <a:avLst/>
          </a:prstGeom>
          <a:noFill/>
          <a:ln w="0">
            <a:noFill/>
          </a:ln>
        </p:spPr>
        <p:txBody>
          <a:bodyPr lIns="0" rIns="0" tIns="0" bIns="0" anchor="t">
            <a:normAutofit fontScale="99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7. </a:t>
            </a:r>
            <a:r>
              <a:rPr b="0" lang="tr-TR" sz="3200" spc="-1" strike="noStrike">
                <a:solidFill>
                  <a:srgbClr val="ffffff"/>
                </a:solidFill>
                <a:latin typeface="Times New Roman"/>
                <a:ea typeface="MinionPro-Regular"/>
              </a:rPr>
              <a:t>Gönüllü çalışmaya ilişkin olarak aşağıdakilerden hangisi </a:t>
            </a:r>
            <a:r>
              <a:rPr b="0" lang="tr-TR" sz="3200" spc="-1" strike="noStrike">
                <a:solidFill>
                  <a:srgbClr val="ffffff"/>
                </a:solidFill>
                <a:latin typeface="Times New Roman"/>
                <a:ea typeface="MyriadPro-Bold"/>
              </a:rPr>
              <a:t>yanlıştır?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a. Gönüllüler muhakkak istihdam edilmelidir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b. Gönüllülere bir ücret ödenmez</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c. Gönüllülük toplum yararına yapılır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d. Etkinlik maliyetlerini azaltır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e. Etkinliklerde gönüllüler de eğitilir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p:nvPr>
        </p:nvSpPr>
        <p:spPr>
          <a:xfrm>
            <a:off x="368280" y="295200"/>
            <a:ext cx="8970840" cy="4975200"/>
          </a:xfrm>
          <a:prstGeom prst="rect">
            <a:avLst/>
          </a:prstGeom>
          <a:noFill/>
          <a:ln w="0">
            <a:noFill/>
          </a:ln>
        </p:spPr>
        <p:txBody>
          <a:bodyPr lIns="0" rIns="0" tIns="0" bIns="0" anchor="t">
            <a:normAutofit fontScale="95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8. </a:t>
            </a:r>
            <a:r>
              <a:rPr b="0" lang="tr-TR" sz="3200" spc="-1" strike="noStrike">
                <a:solidFill>
                  <a:srgbClr val="ffffff"/>
                </a:solidFill>
                <a:latin typeface="Times New Roman"/>
                <a:ea typeface="MinionPro-Regular"/>
              </a:rPr>
              <a:t>Belirlenmiş amaçlar doğrultusunda etkinliklere ayni ve</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nakdi destek işini kimler yapar?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a. Organizatörler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b. Yerel yönetimler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c. Yerel halk</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00"/>
                </a:solidFill>
                <a:latin typeface="Times New Roman"/>
                <a:ea typeface="MyriadPro-Bold"/>
              </a:rPr>
              <a:t>d. Sponsorlar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e. Medya</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p:nvPr>
        </p:nvSpPr>
        <p:spPr>
          <a:xfrm>
            <a:off x="368280" y="295200"/>
            <a:ext cx="8970840" cy="4975200"/>
          </a:xfrm>
          <a:prstGeom prst="rect">
            <a:avLst/>
          </a:prstGeom>
          <a:noFill/>
          <a:ln w="0">
            <a:noFill/>
          </a:ln>
        </p:spPr>
        <p:txBody>
          <a:bodyPr lIns="0" rIns="0" tIns="0" bIns="0" anchor="t">
            <a:normAutofit fontScale="99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9. </a:t>
            </a:r>
            <a:r>
              <a:rPr b="0" lang="tr-TR" sz="3200" spc="-1" strike="noStrike">
                <a:solidFill>
                  <a:srgbClr val="ffffff"/>
                </a:solidFill>
                <a:latin typeface="Times New Roman"/>
                <a:ea typeface="MinionPro-Regular"/>
              </a:rPr>
              <a:t>Aşağıdakilerden hangisi medyanın etkinlikler konusundaki   işlevlerinden biri </a:t>
            </a:r>
            <a:r>
              <a:rPr b="0" lang="tr-TR" sz="3200" spc="-1" strike="noStrike">
                <a:solidFill>
                  <a:srgbClr val="ffffff"/>
                </a:solidFill>
                <a:latin typeface="Times New Roman"/>
                <a:ea typeface="MinionPro-Bold"/>
              </a:rPr>
              <a:t>değildir?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a. Farkındalık yaratmak</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b. Popülerlik kazandırmak</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00"/>
                </a:solidFill>
                <a:latin typeface="Times New Roman"/>
                <a:ea typeface="MyriadPro-Bold"/>
              </a:rPr>
              <a:t>c. Katılımcıları belirlemek</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d. Turizm potansiyelini artırmak</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e. Etkinlikleri tutundurmak</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PlaceHolder 1"/>
          <p:cNvSpPr>
            <a:spLocks noGrp="1"/>
          </p:cNvSpPr>
          <p:nvPr>
            <p:ph/>
          </p:nvPr>
        </p:nvSpPr>
        <p:spPr>
          <a:xfrm>
            <a:off x="368280" y="295200"/>
            <a:ext cx="8970840" cy="4975200"/>
          </a:xfrm>
          <a:prstGeom prst="rect">
            <a:avLst/>
          </a:prstGeom>
          <a:noFill/>
          <a:ln w="0">
            <a:noFill/>
          </a:ln>
        </p:spPr>
        <p:txBody>
          <a:bodyPr lIns="0" rIns="0" tIns="0" bIns="0" anchor="t">
            <a:normAutofit fontScale="89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10. </a:t>
            </a:r>
            <a:r>
              <a:rPr b="0" lang="tr-TR" sz="3200" spc="-1" strike="noStrike">
                <a:solidFill>
                  <a:srgbClr val="ffffff"/>
                </a:solidFill>
                <a:latin typeface="Times New Roman"/>
                <a:ea typeface="MinionPro-Regular"/>
              </a:rPr>
              <a:t>Turist davranışının açıklanmasında kullanılan kaçış-arayış</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kuramı aşağıdaki hangi yazar tarafından ileri sürülmüştür?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a. Maslow</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b. Dann</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00"/>
                </a:solidFill>
                <a:latin typeface="Times New Roman"/>
                <a:ea typeface="MyriadPro-Bold"/>
              </a:rPr>
              <a:t>c. Crompton</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d. Reisinger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e. Iso-Ahola</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a:solidFill>
                  <a:srgbClr val="ffff00"/>
                </a:solidFill>
                <a:latin typeface="Times New Roman"/>
                <a:ea typeface="MyriadPro-Bold"/>
              </a:rPr>
              <a:t>Etkinlik türü ne olursa olsun, </a:t>
            </a:r>
            <a:r>
              <a:rPr b="0" lang="tr-TR" sz="3200" spc="-1" strike="noStrike" u="sng">
                <a:solidFill>
                  <a:srgbClr val="ffff00"/>
                </a:solidFill>
                <a:uFillTx/>
                <a:latin typeface="Times New Roman"/>
                <a:ea typeface="MyriadPro-Bold"/>
              </a:rPr>
              <a:t>hükümet doğrudan veya dolaylı olarak etkinlik organizasyon sürecinin içerisinde olan ve süreci etkileyebilen bir paydaştır.</a:t>
            </a: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Özellikle</a:t>
            </a:r>
            <a:r>
              <a:rPr b="0" lang="tr-TR" sz="3200" spc="-1" strike="noStrike">
                <a:solidFill>
                  <a:srgbClr val="ffff00"/>
                </a:solidFill>
                <a:latin typeface="Times New Roman"/>
                <a:ea typeface="MyriadPro-Bold"/>
              </a:rPr>
              <a:t> ülkede düzenlenecek </a:t>
            </a:r>
            <a:r>
              <a:rPr b="0" lang="tr-TR" sz="3200" spc="-1" strike="noStrike" u="sng">
                <a:solidFill>
                  <a:srgbClr val="ffff00"/>
                </a:solidFill>
                <a:uFillTx/>
                <a:latin typeface="Times New Roman"/>
                <a:ea typeface="MyriadPro-Bold"/>
              </a:rPr>
              <a:t>uluslararası büyük etkinliklerde hükümet en önemli paydaştır.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p:nvPr>
        </p:nvSpPr>
        <p:spPr>
          <a:xfrm>
            <a:off x="368280" y="295200"/>
            <a:ext cx="8970840" cy="4975200"/>
          </a:xfrm>
          <a:prstGeom prst="rect">
            <a:avLst/>
          </a:prstGeom>
          <a:noFill/>
          <a:ln w="0">
            <a:noFill/>
          </a:ln>
        </p:spPr>
        <p:txBody>
          <a:bodyPr lIns="0" rIns="0" tIns="0" bIns="0" anchor="t">
            <a:normAutofit fontScale="97000"/>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Etkinlik yöneticileri ise yasal düzenlemelerle ortaya konan bu sorumlulukları</a:t>
            </a: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yerine getirmek durumundadır.</a:t>
            </a:r>
            <a:r>
              <a:rPr b="0" lang="tr-TR" sz="3200" spc="-1" strike="noStrike">
                <a:solidFill>
                  <a:srgbClr val="ffff00"/>
                </a:solidFill>
                <a:latin typeface="Times New Roman"/>
                <a:ea typeface="MyriadPro-Bold"/>
              </a:rPr>
              <a:t> Bu düzenlemeler, </a:t>
            </a:r>
            <a:r>
              <a:rPr b="0" lang="tr-TR" sz="3200" spc="-1" strike="noStrike" u="sng">
                <a:solidFill>
                  <a:srgbClr val="ffff00"/>
                </a:solidFill>
                <a:uFillTx/>
                <a:latin typeface="Times New Roman"/>
                <a:ea typeface="MyriadPro-Bold"/>
              </a:rPr>
              <a:t>hem etkinlik yönetimini hem de diğer kurum ve kuruluşların da etkinlik ile ilgili sorumluluklarını net olarak belirler.</a:t>
            </a:r>
            <a:r>
              <a:rPr b="0" lang="tr-TR" sz="3200" spc="-1" strike="noStrike">
                <a:solidFill>
                  <a:srgbClr val="ffff00"/>
                </a:solidFill>
                <a:latin typeface="Times New Roman"/>
                <a:ea typeface="MyriadPro-Bold"/>
              </a:rPr>
              <a:t> Örneğin, </a:t>
            </a:r>
            <a:r>
              <a:rPr b="0" lang="tr-TR" sz="3200" spc="-1" strike="noStrike" u="sng">
                <a:solidFill>
                  <a:srgbClr val="ffff00"/>
                </a:solidFill>
                <a:uFillTx/>
                <a:latin typeface="Times New Roman"/>
                <a:ea typeface="MyriadPro-Bold"/>
              </a:rPr>
              <a:t>ziyaretçilerin çöplerini atacakları alanların belirlenmesi, uygun oturma yerlerinin sağlanması, ziyaretçilerin güvenlik ihtiyaçları, temizlik ve sağlık ile ilgili yasal düzenlemelere ve talimatlara ihtiyaç duyulmaktadır.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Yerel yönetimlerin politikaları etkinlik yönetimini etkilerken, etkinlikler de yerel yönetimleri etkiler.</a:t>
            </a:r>
            <a:r>
              <a:rPr b="0" lang="tr-TR" sz="3200" spc="-1" strike="noStrike">
                <a:solidFill>
                  <a:srgbClr val="ffff00"/>
                </a:solidFill>
                <a:latin typeface="Times New Roman"/>
                <a:ea typeface="MyriadPro-Bold"/>
              </a:rPr>
              <a:t> Yerel yönetimler de etkinliklerde </a:t>
            </a:r>
            <a:r>
              <a:rPr b="0" lang="tr-TR" sz="3200" spc="-1" strike="noStrike" u="sng">
                <a:solidFill>
                  <a:srgbClr val="ffff00"/>
                </a:solidFill>
                <a:uFillTx/>
                <a:latin typeface="Times New Roman"/>
                <a:ea typeface="MyriadPro-Bold"/>
              </a:rPr>
              <a:t>özellikle yerel halkın görev almasının sağlanması, halka daha iyi performansların sunulması, etkinliklerin yerel çevreye katkı sağlaması gibi.</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p:nvPr>
        </p:nvSpPr>
        <p:spPr>
          <a:xfrm>
            <a:off x="368280" y="295200"/>
            <a:ext cx="8970840" cy="49752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endParaRPr b="0" lang="tr-TR" sz="3200" spc="-1" strike="noStrike">
              <a:solidFill>
                <a:srgbClr val="ffffff"/>
              </a:solidFill>
              <a:latin typeface="Arial"/>
            </a:endParaRPr>
          </a:p>
          <a:p>
            <a:pPr indent="0" algn="ctr">
              <a:lnSpc>
                <a:spcPct val="100000"/>
              </a:lnSpc>
              <a:spcBef>
                <a:spcPts val="1417"/>
              </a:spcBef>
              <a:buNone/>
              <a:tabLst>
                <a:tab algn="l" pos="0"/>
              </a:tabLst>
            </a:pPr>
            <a:r>
              <a:rPr b="1" lang="tr-TR" sz="3200" spc="-1" strike="noStrike">
                <a:solidFill>
                  <a:srgbClr val="ffff00"/>
                </a:solidFill>
                <a:latin typeface="Times New Roman"/>
                <a:ea typeface="MyriadPro-Bold"/>
              </a:rPr>
              <a:t>YEREL HALK</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1300" spc="-1" strike="noStrike">
                <a:solidFill>
                  <a:srgbClr val="ffff00"/>
                </a:solidFill>
                <a:latin typeface="MyriadPro-Bold"/>
                <a:ea typeface="MyriadPro-Bold"/>
              </a:rPr>
              <a:t>  </a:t>
            </a: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Etkinlik konusunda en önemli paydaşlardan biri de</a:t>
            </a:r>
            <a:r>
              <a:rPr b="0" lang="tr-TR" sz="3200" spc="-1" strike="noStrike">
                <a:solidFill>
                  <a:srgbClr val="ffff00"/>
                </a:solidFill>
                <a:latin typeface="Times New Roman"/>
                <a:ea typeface="MyriadPro-Bold"/>
              </a:rPr>
              <a:t> etkinliğin düzenlendiği yerdeki </a:t>
            </a:r>
            <a:r>
              <a:rPr b="0" lang="tr-TR" sz="3200" spc="-1" strike="noStrike" u="sng">
                <a:solidFill>
                  <a:srgbClr val="ffff00"/>
                </a:solidFill>
                <a:uFillTx/>
                <a:latin typeface="Times New Roman"/>
                <a:ea typeface="MinionPro-Bold"/>
              </a:rPr>
              <a:t>yerel halk</a:t>
            </a:r>
            <a:r>
              <a:rPr b="0" lang="tr-TR" sz="3200" spc="-1" strike="noStrike" u="sng">
                <a:solidFill>
                  <a:srgbClr val="ffff00"/>
                </a:solidFill>
                <a:uFillTx/>
                <a:latin typeface="Times New Roman"/>
                <a:ea typeface="MyriadPro-Bold"/>
              </a:rPr>
              <a:t>tır.</a:t>
            </a:r>
            <a:r>
              <a:rPr b="0" lang="tr-TR" sz="3200" spc="-1" strike="noStrike">
                <a:solidFill>
                  <a:srgbClr val="ffff00"/>
                </a:solidFill>
                <a:latin typeface="Times New Roman"/>
                <a:ea typeface="MyriadPro-Bold"/>
              </a:rPr>
              <a:t> Bu nedenle </a:t>
            </a:r>
            <a:r>
              <a:rPr b="0" lang="tr-TR" sz="3200" spc="-1" strike="noStrike" u="sng">
                <a:solidFill>
                  <a:srgbClr val="ffff00"/>
                </a:solidFill>
                <a:uFillTx/>
                <a:latin typeface="Times New Roman"/>
                <a:ea typeface="MyriadPro-Bold"/>
              </a:rPr>
              <a:t>yerel halkın etkinliklere yönelik algılarının incelenmesi etkinlik turizmi altında ele alınan en önemli konulardan biridir.</a:t>
            </a:r>
            <a:r>
              <a:rPr b="0" lang="tr-TR" sz="3200" spc="-1" strike="noStrike">
                <a:solidFill>
                  <a:srgbClr val="ffff00"/>
                </a:solidFill>
                <a:latin typeface="Times New Roman"/>
                <a:ea typeface="MyriadPro-Bold"/>
              </a:rPr>
              <a:t> </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2800</TotalTime>
  <Application>LibreOffice/7.4.3.2$Windows_x86 LibreOffice_project/1048a8393ae2eeec98dff31b5c133c5f1d08b890</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2024-02-24T12:41:21Z</dcterms:created>
  <dc:creator/>
  <dc:description/>
  <dc:language>tr-TR</dc:language>
  <cp:lastModifiedBy/>
  <dcterms:modified xsi:type="dcterms:W3CDTF">2024-05-09T15:46:50Z</dcterms:modified>
  <cp:revision>364</cp:revision>
  <dc:subject/>
  <dc:title>Lights</dc:title>
</cp:coreProperties>
</file>

<file path=docProps/custom.xml><?xml version="1.0" encoding="utf-8"?>
<Properties xmlns="http://schemas.openxmlformats.org/officeDocument/2006/custom-properties" xmlns:vt="http://schemas.openxmlformats.org/officeDocument/2006/docPropsVTypes"/>
</file>