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584000" y="648000"/>
            <a:ext cx="6469920" cy="258912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"/>
          <p:cNvSpPr/>
          <p:nvPr/>
        </p:nvSpPr>
        <p:spPr>
          <a:xfrm>
            <a:off x="4104000" y="4896000"/>
            <a:ext cx="4382280" cy="33660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44ADFAE1-B489-424A-8CC5-2FBAA030333F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25920" y="4628880"/>
            <a:ext cx="6110280" cy="828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6480" bIns="648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"/>
          <p:cNvSpPr/>
          <p:nvPr/>
        </p:nvSpPr>
        <p:spPr>
          <a:xfrm>
            <a:off x="3859200" y="5324400"/>
            <a:ext cx="6230520" cy="36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"/>
          <p:cNvSpPr/>
          <p:nvPr/>
        </p:nvSpPr>
        <p:spPr>
          <a:xfrm>
            <a:off x="4044960" y="4944960"/>
            <a:ext cx="360" cy="477720"/>
          </a:xfrm>
          <a:custGeom>
            <a:avLst/>
            <a:gdLst>
              <a:gd name="textAreaLeft" fmla="*/ 276480 w 360"/>
              <a:gd name="textAreaRight" fmla="*/ 1566720 w 360"/>
              <a:gd name="textAreaTop" fmla="*/ 1080 h 477720"/>
              <a:gd name="textAreaBottom" fmla="*/ 486360 h 47772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1584000" y="648000"/>
            <a:ext cx="6469920" cy="258912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"/>
          <p:cNvSpPr/>
          <p:nvPr/>
        </p:nvSpPr>
        <p:spPr>
          <a:xfrm>
            <a:off x="4104000" y="4896000"/>
            <a:ext cx="4382280" cy="33660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3D3EACAF-897E-4F60-A23B-1A1005A640B3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25920" y="4628880"/>
            <a:ext cx="6110280" cy="828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6480" bIns="648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"/>
          <p:cNvSpPr/>
          <p:nvPr/>
        </p:nvSpPr>
        <p:spPr>
          <a:xfrm>
            <a:off x="3859200" y="5324400"/>
            <a:ext cx="6230520" cy="36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"/>
          <p:cNvSpPr/>
          <p:nvPr/>
        </p:nvSpPr>
        <p:spPr>
          <a:xfrm>
            <a:off x="4044960" y="4944960"/>
            <a:ext cx="360" cy="477720"/>
          </a:xfrm>
          <a:custGeom>
            <a:avLst/>
            <a:gdLst>
              <a:gd name="textAreaLeft" fmla="*/ 276480 w 360"/>
              <a:gd name="textAreaRight" fmla="*/ 1566720 w 360"/>
              <a:gd name="textAreaTop" fmla="*/ 1080 h 477720"/>
              <a:gd name="textAreaBottom" fmla="*/ 486360 h 47772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7760"/>
            <a:ext cx="8990280" cy="64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KONGRE VE FUAR YÖNETİMİ 11. HAFTA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69400" cy="440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100" spc="-1" strike="noStrike">
                <a:solidFill>
                  <a:srgbClr val="ffff00"/>
                </a:solidFill>
                <a:latin typeface="Times New Roman"/>
              </a:rPr>
              <a:t>    </a:t>
            </a:r>
            <a:r>
              <a:rPr b="0" lang="tr-TR" sz="2100" spc="-1" strike="noStrike">
                <a:solidFill>
                  <a:srgbClr val="ffff00"/>
                </a:solidFill>
                <a:latin typeface="Times New Roman"/>
              </a:rPr>
              <a:t>KATILIMCI FİRMALAR AÇISINDAN TİCARİ SERGİ VE FUARLAR</a:t>
            </a:r>
            <a:endParaRPr b="0" lang="tr-TR" sz="2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100" spc="-1" strike="noStrike">
                <a:solidFill>
                  <a:srgbClr val="ffff00"/>
                </a:solidFill>
                <a:latin typeface="Times New Roman"/>
              </a:rPr>
              <a:t>  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Times New Roman"/>
              </a:rPr>
              <a:t>Fuarlara katılım süreci, fuar öncesinden başlayarak fuar sırasında ve fuar sonrasında ya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pılması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gerekli bir dizi işlemi ve alınması gerekli önemli kararları içeren stratejik bir plan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Times New Roman"/>
              </a:rPr>
              <a:t>lama sürecidir.</a:t>
            </a:r>
            <a:r>
              <a:rPr b="0" lang="tr-TR" sz="2400" spc="-1" strike="noStrike">
                <a:solidFill>
                  <a:srgbClr val="ffff00"/>
                </a:solidFill>
                <a:latin typeface="Times New Roman"/>
              </a:rPr>
              <a:t> Bu doğrultuda bu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Times New Roman"/>
              </a:rPr>
              <a:t>süreç, fuara katılma ihtiyacının ortaya çıkışında başlar ve fuar sonrası değerlendirme sürecine dek sürer.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16000"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16000"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Sergi için gereken alan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ürün sergileme, bilgi verme, uygulama, video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gösterim, ağırlama gibi öğeleri içermektedir.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Bu doğrultuda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bu alan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ürünlerin büyüklüğü ve ürün ile ilgili yapılacak uygulamalara bağlı olarak belirlenmelidir.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It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Tartışma/görüşme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alanı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,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iş görüşmeleri ve toplantılar yapmak amacıyla kullanılan alandır.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Bu alanda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oturma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grupları, toplantı masası gibi öğelere yer verilmelidir.</a:t>
            </a:r>
            <a:endParaRPr b="0" i="1" lang="tr-TR" sz="2800" spc="-1" strike="noStrike">
              <a:solidFill>
                <a:srgbClr val="ffffff"/>
              </a:solidFill>
              <a:latin typeface="Times New Roman"/>
              <a:ea typeface="MinionPro-It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Standlar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fuar alanı içinde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koridorlara olan cepheleri ve şekillerine göre sıra stand, köşe stand, iki cepheli stand, üç cepheli stand ve ada stand, L stand, olmak üzere altı farklı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biçimde incelenebilir.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 Personeli Seçimi, Eğitimi ve Görevler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Fuarda görev alacak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personel ve personelin nitelikleri, amaçlara ulaşmada anahtar bir role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sahiptir.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Personel tarafından standda gerçekleştirilen tüm eylemler kurumun imajını et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kilemektedir.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Ziyaretçileri karşılamak: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Stand personeli öncelikle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ziyaretçiyi en olumlu şekilde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karşılamak ve onunla ilgilenmekle görevlidir.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Eğer stand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personelinin ziyaretçiyi karşılama yöntemi doğru değilse her şey başladığı anda sona ermektedir.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Ziyaretçilerin ihtiyaçlarını açığa çıkarmak: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Fuar alanında görevli olan </a:t>
            </a:r>
            <a:r>
              <a:rPr b="1" lang="tr-TR" sz="2800" spc="-1" strike="noStrike">
                <a:solidFill>
                  <a:srgbClr val="e0c2cd"/>
                </a:solidFill>
                <a:latin typeface="Times New Roman"/>
                <a:ea typeface="MinionPro-Regular"/>
              </a:rPr>
              <a:t>personel, </a:t>
            </a:r>
            <a:r>
              <a:rPr b="1" lang="tr-TR" sz="2800" spc="-1" strike="noStrike">
                <a:solidFill>
                  <a:srgbClr val="e0c2cd"/>
                </a:solidFill>
                <a:latin typeface="Times New Roman"/>
                <a:ea typeface="MyriadPro-Bold"/>
              </a:rPr>
              <a:t>ziyaretçileri karşıladıktan ve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hangisi ile öncelikli olarak ilgileneceğine</a:t>
            </a:r>
            <a:r>
              <a:rPr b="1" lang="tr-TR" sz="2800" spc="-1" strike="noStrike">
                <a:solidFill>
                  <a:srgbClr val="e0c2cd"/>
                </a:solidFill>
                <a:latin typeface="Times New Roman"/>
                <a:ea typeface="MyriadPro-Bold"/>
              </a:rPr>
              <a:t> karar verdikten sonra, söz konusu müşterileri mümkün olduğunca hızlı bir biçimde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standa almak ve ihtiyaçlarını ortaya çıkarmak durumundadır.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İhtiyaca yönelik çözümler üretmek: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Ziyaretçiyi en doğru şekilde karşılayıp, onun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ihtiyaç duyduğu konuları ortaya çıkardıktan sonra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personelin görevi, ürün ve hizmetlerini tanıtıp, ön plana çıkararak ziyaretçinin isteklerini nasıl karşılayabileceklerini anlatmaktır.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• </a:t>
            </a:r>
            <a:r>
              <a:rPr b="1" i="1" lang="tr-TR" sz="2800" spc="-1" strike="noStrike">
                <a:solidFill>
                  <a:srgbClr val="e0c2cd"/>
                </a:solidFill>
                <a:latin typeface="Times New Roman"/>
                <a:ea typeface="MinionPro-It"/>
              </a:rPr>
              <a:t>Görüşmeyi sonuçlandırma: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Görüşme sonunda personel, edindiği bilgileri not alır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ve henüz anlaşma imzalanmadıysa bir sonraki görüşme için randevu talep eder.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Personelin ziyaretçi üzerinde yaratacağı son etki de önemlidir. Bu nedenle, ziya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retçileri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karşılama sırasında olduğu gibi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içten ve sıcak bir şekilde uğurlamak da gerekmektedir.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Tanıtım Faaliyetlerinin Planlanması</a:t>
            </a:r>
            <a:endParaRPr b="1" lang="tr-TR" sz="2800" spc="-1" strike="noStrike">
              <a:solidFill>
                <a:srgbClr val="ffffff"/>
              </a:solidFill>
              <a:latin typeface="MyriadPro-Bold"/>
              <a:ea typeface="MyriadPro-Bold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nionPro-Regular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nionPro-Regular"/>
              </a:rPr>
              <a:t>Bilindiği gibi fuarlar, firmaların tanıtım, ürün ve müşterilerle ilgili amaçlar ile katıldıkları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nionPro-Regular"/>
              </a:rPr>
              <a:t>özel etkinliklerdir. Bu sebeple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  <a:ea typeface="MinionPro-Regular"/>
              </a:rPr>
              <a:t>standların tasarımı, personelin ilişkilerdeki başarısı kadar tanıtım materyallerinin hazırlanması ve sunumu da önemlidir.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Bu doğrultuda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öncesinde yapılacak en önemli işlerden biri fuarda kullanılacak broşür, katalog, video gibi materyallerin hazırlanması, fuar öncesi davetlerin yapılması, reklamların hazırlanması ve yayınlanması gibi tanıtım çabalarıdır.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Fuara Katılım Öncesi Yürütülecek Çalışmalar </a:t>
            </a:r>
            <a:endParaRPr b="1" lang="tr-TR" sz="2800" spc="-1" strike="noStrike">
              <a:solidFill>
                <a:srgbClr val="ffffff"/>
              </a:solidFill>
              <a:latin typeface="MyriadPro-Bold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Fuarlara katılma ihtiyacının ortaya çıkması ile başlayan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öncesi planlama süreci en ayrıntılı şekilde düşünülmesi ve planlanması gerekli olan bir dizi aşamayı içermektedir.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Fuara ihtiyacın ortaya çıkışı ve amacın belirlenmesi beraberinde doğru fuar seçiminin yapılmasını getirmektedir.</a:t>
            </a:r>
            <a:endParaRPr b="1" lang="tr-TR" sz="2800" spc="-1" strike="noStrike">
              <a:solidFill>
                <a:srgbClr val="ffffff"/>
              </a:solidFill>
              <a:latin typeface="MyriadPro-Bold"/>
              <a:ea typeface="MyriadPro-Bold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Ürün Transferlerinin Nasıl Yapılacağına Karar Verilmesi</a:t>
            </a:r>
            <a:endParaRPr b="1" lang="tr-TR" sz="2800" spc="-1" strike="noStrike">
              <a:solidFill>
                <a:srgbClr val="ffff00"/>
              </a:solidFill>
              <a:latin typeface="Times New Roman"/>
              <a:ea typeface="MyriadPro-Bold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Fuarda sergilenecek ürünlerin nasıl transfer edileceği de fuar öncesinde düşünülmesi ve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planlanması gerekli unsurlardan biridir. Fuarın gerçekleşeceği ülke ve kentin coğrafi konumuna bağlı olarak ürünlerin çeşitli yollarla transfer edilmesi ve bu süreç ile ilgili dü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zenlemelerin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yapılması gerekmektedir.</a:t>
            </a:r>
            <a:r>
              <a:rPr b="0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Nakliye, ambalaj, gümrük işlemleri, sigorta gibi konular bu kapsamda değerlendirilmektedir.</a:t>
            </a: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Bütçenin Hazırlanması</a:t>
            </a:r>
            <a:endParaRPr b="1" lang="tr-TR" sz="2800" spc="-1" strike="noStrike">
              <a:solidFill>
                <a:srgbClr val="ffffff"/>
              </a:solidFill>
              <a:latin typeface="MyriadPro-Bold"/>
              <a:ea typeface="MyriadPro-Bold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nionPro-Regular"/>
              </a:rPr>
              <a:t>  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  <a:ea typeface="MinionPro-Regular"/>
              </a:rPr>
              <a:t>Bütçe, fuar katılımı için çok önemli bir konudur.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nionPro-Regular"/>
              </a:rPr>
              <a:t> Ayrıca belirli bir bütçe sınırı olan firmalar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nionPro-Regular"/>
              </a:rPr>
              <a:t>açısından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  <a:ea typeface="MinionPro-Regular"/>
              </a:rPr>
              <a:t>fuar hazırlıklarını da tümüyle etkileyebilecek bir unsurdur.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nionPro-Regular"/>
              </a:rPr>
              <a:t>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Arial"/>
                <a:ea typeface="MinionPro-Regular"/>
              </a:rPr>
              <a:t>Genel olarak fuarlara katılım ile ilgili giderler ve bütçe kalemleri içinde aşağıdakiler sayılabilir: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Fuar organizatörüne ödenecek ücretler: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Yer kirası, kayıt ücreti, katılımcı giriş kart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ları,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park kartları, stand ilave malzemeleri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Sergi mallarının maliyeti: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Numunelerin maliyeti, ambalaj, nakliye, depolama, güm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rükleme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ve sigorta masrafları, gümrük vergileri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Stand konstrüksiyon ve dekorasyon masrafları: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Konstrüksiyon bedeli, konstrüksiyon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içinde kullanılacak her türlü malzeme bedeli, dekorasyon masrafları, telefon, faks, internet, elektrik, su, temizlik giderleri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Reklam – promosyon giderleri: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Firma tanıtım materyallerinin basımı ve postalanması,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standda dağıtılacak eşantiyonlar ve ikram malzemeleri, ziyaretçi giriş kartları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Personel giderleri: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Ulaşım ve konaklama masrafları, harcırah, tercüman ve hostes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ücretleri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Diğer giderler: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Otel - fuar alanı – otel transferleri, günlük hayatı idame masrafları (yeme, içme, giyinme), beklenmedik her türlü ilave masraf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 Sırasında Yürütülecek Çalışmalar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Fuar sırasında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stand yöneticisi ve stand personeli ziyaretçilerle ilgili görüşmelerin yapılması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ve kayıtların alınması, ürün sunumlarının yapılması, sektör ve rakipler ile ilgili bilgi toplama ve stand ziyaretçilerine yönelik ağırlama hizmetlerini yerine getirmekten</a:t>
            </a:r>
            <a:r>
              <a:rPr b="0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sorumludur. Bu sebeple </a:t>
            </a:r>
            <a:r>
              <a:rPr b="0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ziyaretçi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kayıt formlarının hazırlanmış olması ve fuar sırasında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kullanılması</a:t>
            </a:r>
            <a:r>
              <a:rPr b="0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gerekmektedir.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sırasında yürütülen çalışmalardan bir diğeri ise ürün sunumlarıdır.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Ürün sunumları ile ilgili yine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ön hazırlık, fuar öncesinde yapılmış olmalıdır.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Fuarlarda stand ziyaretleri sırasında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ziyaretçilerin ağırlanması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 sırasında gerçekleştirilen bir diğer önemli uygulamadır.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Ziyaretçilerin standda geçirdiği süreden memnun ayrılması firmanın hedeflerine ulaşmasında çok önemli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bir rol oynar.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 Sonrasında Yürütülecek Çalışmalar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 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Fuar sonrasında </a:t>
            </a:r>
            <a:r>
              <a:rPr b="0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değerlendirme toplantısı </a:t>
            </a:r>
            <a:r>
              <a:rPr b="0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yapılmalıdır.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Fuara katılım ile amaçlara ulaşılıp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ulaşılmadığı, hangi konularda eksikliklerin olduğu, gelecekte katılım sağlanacak fuarlarda nelere dikkat edilmesi gerektiği gibi konularda</a:t>
            </a:r>
            <a:r>
              <a:rPr b="0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görüş bildirilmeli ve fuar süreci değerlendirilmelidir.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Diğer taraftan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sırasında görüşme yapılan ziyaretçiler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ile ilişkilerin nasıl devam edeceği ile ilgili karar verebilmek için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ziyaretçi kayıtları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incelenmeli ve değerlendirilmelidir.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Fuara Katılma İhtiyacının ve Amaçlarının Belirlenmesi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Firmalar, fuarlara çok çeşitli sebeplerle katılabilir.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Esas olan fuara katılma ihtiyacını ortaya çıkaran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nedeni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ve bu doğrultuda fuar ile ulaşılmak istenen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amacı doğru tespit edebilmektir.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Firmaların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fuarlara katılma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nedenleri arasında aşağıdakileri saymak mümkündür :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ORGANİZATÖR FİRMALAR AÇISINDAN TİCARİ SERGİ VE FUARLAR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Ticari sergi ve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fuarların organizasyonu süreci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çok ayrıntılı ve stratejik düşünülmesi ge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reken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bir planlama ve yönetim sürecini içermektedir.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Öncelikle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organizasyonunun da toplantılar, festivaller, turnuvalar gibi diğer etkinliklerin organizasyonu ile benzerlikler taşıdığını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söylemek mümkündür.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Bir etkinlik planlanırken genel hatlarıyla şu adımları izlemek gerekmektedir :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• </a:t>
            </a:r>
            <a:r>
              <a:rPr b="1" i="1" lang="tr-TR" sz="2800" spc="-1" strike="noStrike">
                <a:solidFill>
                  <a:srgbClr val="e0c2cd"/>
                </a:solidFill>
                <a:latin typeface="Times New Roman"/>
                <a:ea typeface="MinionPro-It"/>
              </a:rPr>
              <a:t>Etkinlik geliştirme aşaması: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>
                <a:solidFill>
                  <a:srgbClr val="e0c2cd"/>
                </a:solidFill>
                <a:latin typeface="Times New Roman"/>
                <a:ea typeface="MyriadPro-Bold"/>
              </a:rPr>
              <a:t>Etkinlik yöneticisi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,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kurumsal yönetim, etkinlik ağları, politikalar, gönüllü uygulamalar ve katılım için etkinliği oluşturan yapıları ortaya koyar.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Etkinlik operasyonel planlama aşaması: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Etkinlik yöneticisi acil durum planları ve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planı rafine etme sürecinin aktivasyonu ile birlikte mantıklı, ardışık, ayrıntılı ve bütünleşik bir yazılı operasyon planı oluşturur.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Etkinlik uygulama, izleme ve yönetme aşaması: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Etkinlik yöneticisi, yazılı operasyon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planlarını uygular, faaliyetleri izleyerek olası sapmaları bulur ve süreci yönetir.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• </a:t>
            </a:r>
            <a:r>
              <a:rPr b="1" i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It"/>
              </a:rPr>
              <a:t>Etkinlik değerlendirme ve yenileme aşaması:</a:t>
            </a:r>
            <a:r>
              <a:rPr b="1" i="1" lang="tr-TR" sz="28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Etkinlik yöneticisi değerlendirilecek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etkinlik bileşenlerinin seçimini yapar, değerlendirme görevlerinin tamamlanmasını ve bu konudaki önerilerin uygulanmasını sağlar.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Öncelikle bir fuar organize etmek söz konusu olduğunda, fuarcılık endüstrisi içindeki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temel aktörlerin bilinmesi gereklidir.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Fuar organizasyonu söz konusu olduğunda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birkaç aktör ve bileşenden söz etmek mümkündür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.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Bun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lar</a:t>
            </a:r>
            <a:r>
              <a:rPr b="1" lang="tr-TR" sz="2800" spc="-1" strike="noStrike">
                <a:solidFill>
                  <a:srgbClr val="ffff00"/>
                </a:solidFill>
                <a:latin typeface="MinionPro-Regular"/>
                <a:ea typeface="MinionPro-Regular"/>
              </a:rPr>
              <a:t>;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alanları ve sorumluları, fuar katılımcıları, fuar ziyaretçileri, fuar organizatörleri ve tedarikçilerdir.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</a:t>
            </a:r>
            <a:endParaRPr b="1" lang="tr-TR" sz="2800" spc="-1" strike="noStrike">
              <a:solidFill>
                <a:srgbClr val="ffff00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fuarların amaçlarından biri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değildir?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yriadPro-Bold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Ticari ilişkiler kurmak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b. Bir tartışma ortamı yaratmak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Teknik işbirliği yapmak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Yeni pazarlar bulmak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Bilgi toplamak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Fuarcılık ile ilgili en önemli gelişmeler hangi tarihsel olay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sonrasında gerçekleşmiştir?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1. Dünya Savaşı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Fransız Devrimi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Sanayi Devrimi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Rönesans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Reform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Türkiye’de gerçekleşen modern anlamda ilk fuar ve yılı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aşağıdaki seçeneklerden hangisinde doğru olarak verilmiştir?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yriadPro-Bold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1863: Sergi-i Umum-i İstanbul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1909: Mekteb-i İdad-i Mülki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1923: Yerli Malları Sergisi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1933: Milli gelişmelerin duyurulmasına yönelik İş Bankası Sergisi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1978: Yapı İstanbul Fuarı</a:t>
            </a:r>
            <a:endParaRPr b="0" lang="tr-TR" sz="2800" spc="-1" strike="noStrike">
              <a:solidFill>
                <a:srgbClr val="ffff00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Mevcut müşterilerini ve satışlarını korumak,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Mevcut müşterilere hizmet vermek,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Muhtemel müşteri adaylarını belirlemek,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Mevcut müşterileri fuara katılan rakiplere kaptırmamak,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Fuarların, farklı yöre, ülke ve kültürden insanları bir araya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getirmesi en çok hangi açıdan önemine vurgu yapmaktadır?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a. Sosyo-kültürel açıdan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Katılımcı firmalar açısından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Firma tanıtımı açısından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Ekonomik açıdan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Pazarlama açısından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düzenleniş amacına göre fuar türlerinden biri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Genel fuarlar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Tüketici fuarları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İhtisas fuarları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Solo fuarlar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e. Uluslararası fuarlar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hedeflenen kitlenin coğrafyası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na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göre fuar türlerinden biridir?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Genel fuarlar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İhtisas fuarları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Tüketici fuarları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d. Bölgesel fuarlar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Solo fuarlar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EXPO’ların özelliklerinden biri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değildir?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a. EXPO’lar ile firmalar müşterileri ile buluşur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EXPO’larda ticari amaç güdülmez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EXPO’lar evrensel temaları konu alır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EXPO’lar ev sahibi kent ve ülkenin turizm gelirlerini artırır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EXPO’larda yeni teknolojiler halka tanıtılır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firmaların fuara katılım sonra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sında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yürüttüğü çalışmalardan biridir?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Fuar seçiminin yapılması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Stand yeri seçimi ve tasarımı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Stand personelinin seçimi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Nakliye, gümrük gibi işlemlerin yapılması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e. Ziyaretçi kayıtlarının değerlendirilmesi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“Fuara ürün ve hizmetlerini tanıtmak, satışını yapmak,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müşteri ilişkilerini geliştirmek ve sürdürmek gibi amaçlarla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katılan ve ürünlerini sergileyen firmalar” ifadesi fuar endüst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risi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aktörlerinden hangisini anlatmaktadır?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Fuar alanları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Fuar organizatörleri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Fuar katılımcıları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Tedarikçiler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Sponsorlar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organizatör firmaların fuar sıra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sında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yürüttüğü çalışmalardan biridir?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Fuara katılacak ürün gruplarının belirlenmesi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Fuar için pazarlama stratejilerinin belirlenmesi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Fuar alanının düzeni ve güvenliğinin sağlanması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Fuarda düzenlenecek etkinliklerin planlanması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Fuar değerlendirme raporunun hazırlanması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Yeni ürün siparişleri almak,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Yenilikleri tanıtmak,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İhracat imkânları yaratmak, var olanı artırabilmek,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Kısa ve orta vadede yeni müşteriler kazanmak,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 Seçimi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Firmaların fuara katılım nedenlerine ve ortaya çıkan katılım amaçlarına bağlı olarak fuar seçimi yapması gerekir.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Öncelikle seçilen fuarın firmayı hedeflerine ulaştırabilmede etkili olması gereklidir.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Dünyada çok sayıda fuar –özellikle ihtisas fuarı- düzenlendiği düşünüldüğünde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b2b2b2"/>
                </a:solidFill>
                <a:uFillTx/>
                <a:latin typeface="Times New Roman"/>
                <a:ea typeface="MyriadPro-Bold"/>
              </a:rPr>
              <a:t>neden o ülkede ve neden bu fuar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 sorularının yanıtları çok önemlidir.</a:t>
            </a:r>
            <a:endParaRPr b="1" lang="tr-TR" sz="2800" spc="-1" strike="noStrike">
              <a:solidFill>
                <a:srgbClr val="ffffff"/>
              </a:solidFill>
              <a:latin typeface="Times New Roman"/>
              <a:ea typeface="MyriadPro-Bold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seçimi yaparken bir takım kaynaklardan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yararlanmak da mümkündür. Öncelikle fuarcılık endüstrisinin takibi bakımından önemli bilgiler sunan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kurum ve kuruluşların yayınları incelenebilir.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Diğer taraftan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organizatörleri tarafından hazırlanan fuar broşürü, katılımcıların yer aldığı fuar kataloğu ve istatistiki bilgilerin de yer aldığı basın bül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tenleri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incelenerek değerlendirme yapılabilir.</a:t>
            </a:r>
            <a:endParaRPr b="0" lang="tr-TR" sz="2800" spc="-1" strike="noStrike">
              <a:solidFill>
                <a:srgbClr val="ffffff"/>
              </a:solidFill>
              <a:latin typeface="Times New Roman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Stand Yeri Seçimi ve Tasarımı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Stand, fuara katılım sürecinin en önemli unsurlarından biridir.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Standın işlevselliği ve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görsel olarak ilgi çekiciliği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fuardan elde edilecek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başarının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da çok önemli bir parçasıdır. Stand ile ilgili bir planlama yaparken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standın fuar alanı içindeki konumu, standın tasarımı ve mimarisi, standın işlevselliği, stand donanım tasarımı gibi temel konular dikkate alınmalıdır.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69400" cy="49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Standlar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kullanım alanı olarak düşünüldüğünde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üç bölümden oluşur.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Bu bölümler;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sergi için gereken alan, tartışma/görüşme alanları ve yardımcı alanlardır.</a:t>
            </a:r>
            <a:endParaRPr b="0" lang="tr-TR" sz="2800" spc="-1" strike="noStrike">
              <a:solidFill>
                <a:srgbClr val="ffffff"/>
              </a:solidFill>
              <a:latin typeface="MinionPro-Regular"/>
              <a:ea typeface="MinionPro-Regular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3077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2024-05-20T10:40:18Z</dcterms:modified>
  <cp:revision>432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